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3"/>
    <p:sldMasterId id="2147484652" r:id="rId4"/>
  </p:sldMasterIdLst>
  <p:notesMasterIdLst>
    <p:notesMasterId r:id="rId54"/>
  </p:notesMasterIdLst>
  <p:handoutMasterIdLst>
    <p:handoutMasterId r:id="rId55"/>
  </p:handoutMasterIdLst>
  <p:sldIdLst>
    <p:sldId id="1661" r:id="rId5"/>
    <p:sldId id="1806" r:id="rId6"/>
    <p:sldId id="1826" r:id="rId7"/>
    <p:sldId id="1405" r:id="rId8"/>
    <p:sldId id="337" r:id="rId9"/>
    <p:sldId id="1828" r:id="rId10"/>
    <p:sldId id="301" r:id="rId11"/>
    <p:sldId id="1829" r:id="rId12"/>
    <p:sldId id="1830" r:id="rId13"/>
    <p:sldId id="1831" r:id="rId14"/>
    <p:sldId id="292" r:id="rId15"/>
    <p:sldId id="294" r:id="rId16"/>
    <p:sldId id="1833" r:id="rId17"/>
    <p:sldId id="1832" r:id="rId18"/>
    <p:sldId id="1843" r:id="rId19"/>
    <p:sldId id="1834" r:id="rId20"/>
    <p:sldId id="1835" r:id="rId21"/>
    <p:sldId id="1836" r:id="rId22"/>
    <p:sldId id="1839" r:id="rId23"/>
    <p:sldId id="1840" r:id="rId24"/>
    <p:sldId id="1842" r:id="rId25"/>
    <p:sldId id="1841" r:id="rId26"/>
    <p:sldId id="1837" r:id="rId27"/>
    <p:sldId id="379" r:id="rId28"/>
    <p:sldId id="321" r:id="rId29"/>
    <p:sldId id="328" r:id="rId30"/>
    <p:sldId id="1827" r:id="rId31"/>
    <p:sldId id="322" r:id="rId32"/>
    <p:sldId id="329" r:id="rId33"/>
    <p:sldId id="1821" r:id="rId34"/>
    <p:sldId id="503" r:id="rId35"/>
    <p:sldId id="516" r:id="rId36"/>
    <p:sldId id="504" r:id="rId37"/>
    <p:sldId id="517" r:id="rId38"/>
    <p:sldId id="518" r:id="rId39"/>
    <p:sldId id="519" r:id="rId40"/>
    <p:sldId id="380" r:id="rId41"/>
    <p:sldId id="1527" r:id="rId42"/>
    <p:sldId id="1822" r:id="rId43"/>
    <p:sldId id="1823" r:id="rId44"/>
    <p:sldId id="1824" r:id="rId45"/>
    <p:sldId id="1825" r:id="rId46"/>
    <p:sldId id="1813" r:id="rId47"/>
    <p:sldId id="1807" r:id="rId48"/>
    <p:sldId id="1808" r:id="rId49"/>
    <p:sldId id="1529" r:id="rId50"/>
    <p:sldId id="1814" r:id="rId51"/>
    <p:sldId id="1532" r:id="rId52"/>
    <p:sldId id="256" r:id="rId5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Template" id="{A073DAE3-B461-442F-A3D3-6642BD875E45}">
          <p14:sldIdLst>
            <p14:sldId id="1661"/>
            <p14:sldId id="1806"/>
            <p14:sldId id="1826"/>
            <p14:sldId id="1405"/>
            <p14:sldId id="337"/>
            <p14:sldId id="1828"/>
            <p14:sldId id="301"/>
            <p14:sldId id="1829"/>
            <p14:sldId id="1830"/>
            <p14:sldId id="1831"/>
            <p14:sldId id="292"/>
            <p14:sldId id="294"/>
            <p14:sldId id="1833"/>
            <p14:sldId id="1832"/>
            <p14:sldId id="1843"/>
            <p14:sldId id="1834"/>
            <p14:sldId id="1835"/>
            <p14:sldId id="1836"/>
            <p14:sldId id="1839"/>
            <p14:sldId id="1840"/>
            <p14:sldId id="1842"/>
            <p14:sldId id="1841"/>
            <p14:sldId id="1837"/>
            <p14:sldId id="379"/>
            <p14:sldId id="321"/>
            <p14:sldId id="328"/>
            <p14:sldId id="1827"/>
            <p14:sldId id="322"/>
            <p14:sldId id="329"/>
            <p14:sldId id="1821"/>
            <p14:sldId id="503"/>
            <p14:sldId id="516"/>
            <p14:sldId id="504"/>
            <p14:sldId id="517"/>
            <p14:sldId id="518"/>
            <p14:sldId id="519"/>
            <p14:sldId id="380"/>
            <p14:sldId id="1527"/>
            <p14:sldId id="1822"/>
            <p14:sldId id="1823"/>
            <p14:sldId id="1824"/>
            <p14:sldId id="1825"/>
            <p14:sldId id="1813"/>
            <p14:sldId id="1807"/>
            <p14:sldId id="1808"/>
            <p14:sldId id="1529"/>
            <p14:sldId id="1814"/>
            <p14:sldId id="1532"/>
            <p14:sldId id="25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50"/>
    <a:srgbClr val="0078D4"/>
    <a:srgbClr val="E6E6E6"/>
    <a:srgbClr val="1A1A1A"/>
    <a:srgbClr val="FFFFFF"/>
    <a:srgbClr val="107C10"/>
    <a:srgbClr val="EAEAEA"/>
    <a:srgbClr val="008272"/>
    <a:srgbClr val="00BCF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CFF269-777B-9946-8C49-1188BBBB18BF}" v="4" dt="2018-04-27T19:18:32.900"/>
    <p1510:client id="{775C9505-807F-4E7F-9945-94DFD0FB272A}" v="1" dt="2018-05-02T17:50:43.4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72" y="480"/>
      </p:cViewPr>
      <p:guideLst/>
    </p:cSldViewPr>
  </p:slideViewPr>
  <p:notesTextViewPr>
    <p:cViewPr>
      <p:scale>
        <a:sx n="1" d="1"/>
        <a:sy n="1" d="1"/>
      </p:scale>
      <p:origin x="0" y="0"/>
    </p:cViewPr>
  </p:notesTextViewPr>
  <p:sorterViewPr>
    <p:cViewPr>
      <p:scale>
        <a:sx n="100" d="100"/>
        <a:sy n="100" d="100"/>
      </p:scale>
      <p:origin x="0" y="-11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5/5/2018 8:44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5/5/2018 8:43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5/5/2018 8:43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5/5/2018 8:43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649878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5/5/2018 8:43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89039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5/5/2018 8:43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427530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26</a:t>
            </a:fld>
            <a:endParaRPr lang="en-US"/>
          </a:p>
        </p:txBody>
      </p:sp>
    </p:spTree>
    <p:extLst>
      <p:ext uri="{BB962C8B-B14F-4D97-AF65-F5344CB8AC3E}">
        <p14:creationId xmlns:p14="http://schemas.microsoft.com/office/powerpoint/2010/main" val="2807200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5/5/2018 8:43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614866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[‎2/‎23/‎2018 3:18 PM]  Sajay Antony:  </a:t>
            </a:r>
          </a:p>
          <a:p>
            <a:r>
              <a:rPr lang="en-US" sz="900" kern="1200">
                <a:solidFill>
                  <a:schemeClr val="tx1"/>
                </a:solidFill>
                <a:effectLst/>
                <a:latin typeface="Segoe UI Light" pitchFamily="34" charset="0"/>
                <a:ea typeface="+mn-ea"/>
                <a:cs typeface="+mn-cs"/>
              </a:rPr>
              <a:t>https://git-scm.com/book/en/v2/Git-Branching-Basic-Branching-and-Merging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[‎2/‎23/‎2018 3:37 PM]  Sajay Antony:  </a:t>
            </a:r>
          </a:p>
          <a:p>
            <a:r>
              <a:rPr lang="en-US" sz="900" kern="1200">
                <a:solidFill>
                  <a:schemeClr val="tx1"/>
                </a:solidFill>
                <a:effectLst/>
                <a:latin typeface="Segoe UI Light" pitchFamily="34" charset="0"/>
                <a:ea typeface="+mn-ea"/>
                <a:cs typeface="+mn-cs"/>
              </a:rPr>
              <a:t>https://docs.docker.com/storage/storagedriver/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[‎2/‎23/‎2018 4:00 PM]  Sajay Antony:  </a:t>
            </a:r>
          </a:p>
          <a:p>
            <a:r>
              <a:rPr lang="en-US" sz="900" kern="1200">
                <a:solidFill>
                  <a:schemeClr val="tx1"/>
                </a:solidFill>
                <a:effectLst/>
                <a:latin typeface="Segoe UI Light" pitchFamily="34" charset="0"/>
                <a:ea typeface="+mn-ea"/>
                <a:cs typeface="+mn-cs"/>
              </a:rPr>
              <a:t>https://www.cockos.com/licecap/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[‎2/‎23/‎2018 5:10 PM]  Sajay Antony:  </a:t>
            </a:r>
          </a:p>
          <a:p>
            <a:r>
              <a:rPr lang="en-US" sz="900" kern="1200">
                <a:solidFill>
                  <a:schemeClr val="tx1"/>
                </a:solidFill>
                <a:effectLst/>
                <a:latin typeface="Segoe UI Light" pitchFamily="34" charset="0"/>
                <a:ea typeface="+mn-ea"/>
                <a:cs typeface="+mn-cs"/>
              </a:rPr>
              <a:t>https://docs.docker.com/datacenter/dtr/2.4/guides/user/create-promotion-policies/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5/5/2018 8:43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286906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29</a:t>
            </a:fld>
            <a:endParaRPr lang="en-US"/>
          </a:p>
        </p:txBody>
      </p:sp>
    </p:spTree>
    <p:extLst>
      <p:ext uri="{BB962C8B-B14F-4D97-AF65-F5344CB8AC3E}">
        <p14:creationId xmlns:p14="http://schemas.microsoft.com/office/powerpoint/2010/main" val="1681522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31</a:t>
            </a:fld>
            <a:endParaRPr lang="en-US"/>
          </a:p>
        </p:txBody>
      </p:sp>
    </p:spTree>
    <p:extLst>
      <p:ext uri="{BB962C8B-B14F-4D97-AF65-F5344CB8AC3E}">
        <p14:creationId xmlns:p14="http://schemas.microsoft.com/office/powerpoint/2010/main" val="1695063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32</a:t>
            </a:fld>
            <a:endParaRPr lang="en-US"/>
          </a:p>
        </p:txBody>
      </p:sp>
    </p:spTree>
    <p:extLst>
      <p:ext uri="{BB962C8B-B14F-4D97-AF65-F5344CB8AC3E}">
        <p14:creationId xmlns:p14="http://schemas.microsoft.com/office/powerpoint/2010/main" val="3765959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33</a:t>
            </a:fld>
            <a:endParaRPr lang="en-US"/>
          </a:p>
        </p:txBody>
      </p:sp>
    </p:spTree>
    <p:extLst>
      <p:ext uri="{BB962C8B-B14F-4D97-AF65-F5344CB8AC3E}">
        <p14:creationId xmlns:p14="http://schemas.microsoft.com/office/powerpoint/2010/main" val="3566223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Building Resilient Microservices with .NET Core and Azure Container Services (AKS)</a:t>
            </a:r>
          </a:p>
          <a:p>
            <a:r>
              <a:rPr lang="en-US" sz="882" b="1" i="0" kern="1200">
                <a:solidFill>
                  <a:schemeClr val="tx1"/>
                </a:solidFill>
                <a:effectLst/>
                <a:latin typeface="Segoe UI Light" pitchFamily="34" charset="0"/>
                <a:ea typeface="+mn-ea"/>
                <a:cs typeface="+mn-cs"/>
              </a:rPr>
              <a:t>Code:</a:t>
            </a:r>
            <a:r>
              <a:rPr lang="en-US" sz="882" b="0" i="0" kern="1200">
                <a:solidFill>
                  <a:schemeClr val="tx1"/>
                </a:solidFill>
                <a:effectLst/>
                <a:latin typeface="Segoe UI Light" pitchFamily="34" charset="0"/>
                <a:ea typeface="+mn-ea"/>
                <a:cs typeface="+mn-cs"/>
              </a:rPr>
              <a:t> BRK2141</a:t>
            </a:r>
          </a:p>
          <a:p>
            <a:r>
              <a:rPr lang="en-US" sz="882" b="1" i="0" kern="1200">
                <a:solidFill>
                  <a:schemeClr val="tx1"/>
                </a:solidFill>
                <a:effectLst/>
                <a:latin typeface="Segoe UI Light" pitchFamily="34" charset="0"/>
                <a:ea typeface="+mn-ea"/>
                <a:cs typeface="+mn-cs"/>
              </a:rPr>
              <a:t>Type:</a:t>
            </a:r>
            <a:r>
              <a:rPr lang="en-US" sz="882" b="0" i="0" kern="1200">
                <a:solidFill>
                  <a:schemeClr val="tx1"/>
                </a:solidFill>
                <a:effectLst/>
                <a:latin typeface="Segoe UI Light" pitchFamily="34" charset="0"/>
                <a:ea typeface="+mn-ea"/>
                <a:cs typeface="+mn-cs"/>
              </a:rPr>
              <a:t> Breakout 45 minute</a:t>
            </a:r>
          </a:p>
          <a:p>
            <a:r>
              <a:rPr lang="en-US" sz="882" b="1" i="0" kern="1200">
                <a:solidFill>
                  <a:schemeClr val="tx1"/>
                </a:solidFill>
                <a:effectLst/>
                <a:latin typeface="Segoe UI Light" pitchFamily="34" charset="0"/>
                <a:ea typeface="+mn-ea"/>
                <a:cs typeface="+mn-cs"/>
              </a:rPr>
              <a:t>Track(s):</a:t>
            </a:r>
            <a:r>
              <a:rPr lang="en-US" sz="882" b="0" i="0" kern="1200">
                <a:solidFill>
                  <a:schemeClr val="tx1"/>
                </a:solidFill>
                <a:effectLst/>
                <a:latin typeface="Segoe UI Light" pitchFamily="34" charset="0"/>
                <a:ea typeface="+mn-ea"/>
                <a:cs typeface="+mn-cs"/>
              </a:rPr>
              <a:t> Applications and Infrastructure</a:t>
            </a:r>
          </a:p>
          <a:p>
            <a:r>
              <a:rPr lang="en-US" sz="882" b="1" i="0" kern="1200">
                <a:solidFill>
                  <a:schemeClr val="tx1"/>
                </a:solidFill>
                <a:effectLst/>
                <a:latin typeface="Segoe UI Light" pitchFamily="34" charset="0"/>
                <a:ea typeface="+mn-ea"/>
                <a:cs typeface="+mn-cs"/>
              </a:rPr>
              <a:t>Speaker(s):</a:t>
            </a:r>
            <a:r>
              <a:rPr lang="en-US" sz="882" b="0" i="0" kern="1200">
                <a:solidFill>
                  <a:schemeClr val="tx1"/>
                </a:solidFill>
                <a:effectLst/>
                <a:latin typeface="Segoe UI Light" pitchFamily="34" charset="0"/>
                <a:ea typeface="+mn-ea"/>
                <a:cs typeface="+mn-cs"/>
              </a:rPr>
              <a:t> Glenn Condron, Steve Lasker</a:t>
            </a:r>
          </a:p>
          <a:p>
            <a:r>
              <a:rPr lang="en-US" sz="882" b="1" i="0" kern="1200">
                <a:solidFill>
                  <a:schemeClr val="tx1"/>
                </a:solidFill>
                <a:effectLst/>
                <a:latin typeface="Segoe UI Light" pitchFamily="34" charset="0"/>
                <a:ea typeface="+mn-ea"/>
                <a:cs typeface="+mn-cs"/>
              </a:rPr>
              <a:t>Timeslot:</a:t>
            </a:r>
            <a:r>
              <a:rPr lang="en-US" sz="882" b="0" i="0" kern="1200">
                <a:solidFill>
                  <a:schemeClr val="tx1"/>
                </a:solidFill>
                <a:effectLst/>
                <a:latin typeface="Segoe UI Light" pitchFamily="34" charset="0"/>
                <a:ea typeface="+mn-ea"/>
                <a:cs typeface="+mn-cs"/>
              </a:rPr>
              <a:t> Monday, May 7 2:45 PM-3:30 PM</a:t>
            </a:r>
          </a:p>
          <a:p>
            <a:r>
              <a:rPr lang="en-US" sz="882" b="1" i="0" kern="1200" err="1">
                <a:solidFill>
                  <a:schemeClr val="tx1"/>
                </a:solidFill>
                <a:effectLst/>
                <a:latin typeface="Segoe UI Light" pitchFamily="34" charset="0"/>
                <a:ea typeface="+mn-ea"/>
                <a:cs typeface="+mn-cs"/>
              </a:rPr>
              <a:t>Abstract:</a:t>
            </a:r>
            <a:r>
              <a:rPr lang="en-US" sz="882" b="0" i="0" kern="1200" err="1">
                <a:solidFill>
                  <a:schemeClr val="tx1"/>
                </a:solidFill>
                <a:effectLst/>
                <a:latin typeface="Segoe UI Light" pitchFamily="34" charset="0"/>
                <a:ea typeface="+mn-ea"/>
                <a:cs typeface="+mn-cs"/>
              </a:rPr>
              <a:t>Microservices</a:t>
            </a:r>
            <a:r>
              <a:rPr lang="en-US" sz="882" b="0" i="0" kern="1200">
                <a:solidFill>
                  <a:schemeClr val="tx1"/>
                </a:solidFill>
                <a:effectLst/>
                <a:latin typeface="Segoe UI Light" pitchFamily="34" charset="0"/>
                <a:ea typeface="+mn-ea"/>
                <a:cs typeface="+mn-cs"/>
              </a:rPr>
              <a:t> are highly scalable, resilient, and composable units of deployment for modern applications. But building them is hard. There are a lot of development and deployment considerations to take into account. In this session we'll show you how we're making .NET Core microservices easier to build with new application patterns in .NET Core 2.1 as well as how to deploy and manage them with Kubernetes and Helm.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5/5/2018 8:43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893643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34</a:t>
            </a:fld>
            <a:endParaRPr lang="en-US"/>
          </a:p>
        </p:txBody>
      </p:sp>
    </p:spTree>
    <p:extLst>
      <p:ext uri="{BB962C8B-B14F-4D97-AF65-F5344CB8AC3E}">
        <p14:creationId xmlns:p14="http://schemas.microsoft.com/office/powerpoint/2010/main" val="1881111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35</a:t>
            </a:fld>
            <a:endParaRPr lang="en-US"/>
          </a:p>
        </p:txBody>
      </p:sp>
    </p:spTree>
    <p:extLst>
      <p:ext uri="{BB962C8B-B14F-4D97-AF65-F5344CB8AC3E}">
        <p14:creationId xmlns:p14="http://schemas.microsoft.com/office/powerpoint/2010/main" val="1951263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36</a:t>
            </a:fld>
            <a:endParaRPr lang="en-US"/>
          </a:p>
        </p:txBody>
      </p:sp>
    </p:spTree>
    <p:extLst>
      <p:ext uri="{BB962C8B-B14F-4D97-AF65-F5344CB8AC3E}">
        <p14:creationId xmlns:p14="http://schemas.microsoft.com/office/powerpoint/2010/main" val="1243393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37</a:t>
            </a:fld>
            <a:endParaRPr lang="en-US"/>
          </a:p>
        </p:txBody>
      </p:sp>
    </p:spTree>
    <p:extLst>
      <p:ext uri="{BB962C8B-B14F-4D97-AF65-F5344CB8AC3E}">
        <p14:creationId xmlns:p14="http://schemas.microsoft.com/office/powerpoint/2010/main" val="3902938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5/5/2018 8:43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512400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5/5/2018 8:43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4962062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9459" name="Header Placeholder 3"/>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pPr defTabSz="912813" fontAlgn="base">
              <a:spcBef>
                <a:spcPct val="0"/>
              </a:spcBef>
              <a:spcAft>
                <a:spcPct val="0"/>
              </a:spcAft>
            </a:pPr>
            <a:r>
              <a:rPr lang="en-US"/>
              <a:t>Tech Ed North America 2010</a:t>
            </a:r>
          </a:p>
        </p:txBody>
      </p:sp>
      <p:sp>
        <p:nvSpPr>
          <p:cNvPr id="19460" name="Date Placeholder 4"/>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pPr defTabSz="912813" fontAlgn="base">
              <a:spcBef>
                <a:spcPct val="0"/>
              </a:spcBef>
              <a:spcAft>
                <a:spcPct val="0"/>
              </a:spcAft>
            </a:pPr>
            <a:fld id="{8CB9DE7C-6FD8-457D-A5F4-084C5926EE8B}" type="datetime8">
              <a:rPr lang="en-US" smtClean="0"/>
              <a:pPr defTabSz="912813" fontAlgn="base">
                <a:spcBef>
                  <a:spcPct val="0"/>
                </a:spcBef>
                <a:spcAft>
                  <a:spcPct val="0"/>
                </a:spcAft>
              </a:pPr>
              <a:t>5/5/2018 8:43 PM</a:t>
            </a:fld>
            <a:endParaRPr lang="en-US"/>
          </a:p>
        </p:txBody>
      </p:sp>
      <p:sp>
        <p:nvSpPr>
          <p:cNvPr id="19461" name="Footer Placeholder 5"/>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r>
              <a:rPr lang="en-US" sz="800">
                <a:solidFill>
                  <a:schemeClr val="bg2"/>
                </a:solidFill>
              </a:rPr>
              <a:t>MICROSOFT CONFIDENTIAL</a:t>
            </a:r>
          </a:p>
          <a:p>
            <a:pPr defTabSz="912813" fontAlgn="base">
              <a:spcBef>
                <a:spcPct val="0"/>
              </a:spcBef>
              <a:spcAft>
                <a:spcPct val="0"/>
              </a:spcAft>
            </a:pPr>
            <a:r>
              <a:rPr lang="en-US">
                <a:solidFill>
                  <a:schemeClr val="bg2"/>
                </a:solidFill>
              </a:rPr>
              <a:t>© 2006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chemeClr val="bg2"/>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chemeClr val="bg2"/>
                </a:solidFill>
              </a:rPr>
            </a:br>
            <a:r>
              <a:rPr lang="en-US">
                <a:solidFill>
                  <a:schemeClr val="bg2"/>
                </a:solidFill>
              </a:rPr>
              <a:t>MICROSOFT MAKES NO WARRANTIES, EXPRESS, IMPLIED OR STATUTORY, AS TO THE INFORMATION IN THIS PRESENTATION.</a:t>
            </a:r>
          </a:p>
        </p:txBody>
      </p:sp>
      <p:sp>
        <p:nvSpPr>
          <p:cNvPr id="19462" name="Slide Number Placeholder 6"/>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ABC88268-B158-4D99-A794-C75B3A4B69F3}" type="slidenum">
              <a:rPr lang="en-US" smtClean="0"/>
              <a:pPr defTabSz="912813" fontAlgn="base">
                <a:spcBef>
                  <a:spcPct val="0"/>
                </a:spcBef>
                <a:spcAft>
                  <a:spcPct val="0"/>
                </a:spcAft>
              </a:pPr>
              <a:t>43</a:t>
            </a:fld>
            <a:endParaRPr lang="en-US"/>
          </a:p>
        </p:txBody>
      </p:sp>
      <p:sp>
        <p:nvSpPr>
          <p:cNvPr id="12" name="Footer Placeholder 5"/>
          <p:cNvSpPr txBox="1">
            <a:spLocks/>
          </p:cNvSpPr>
          <p:nvPr/>
        </p:nvSpPr>
        <p:spPr>
          <a:xfrm>
            <a:off x="0" y="8686800"/>
            <a:ext cx="6172200" cy="457200"/>
          </a:xfrm>
          <a:prstGeom prst="rect">
            <a:avLst/>
          </a:prstGeom>
        </p:spPr>
        <p:txBody>
          <a:bodyPr vert="horz" lIns="91440" tIns="45720" rIns="91440" bIns="45720" rtlCol="0" anchor="b"/>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chemeClr val="tx1"/>
                </a:solidFill>
                <a:effectLst/>
                <a:uLnTx/>
                <a:uFillTx/>
                <a:latin typeface="Segoe"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chemeClr val="tx1"/>
                </a:solidFill>
                <a:effectLst/>
                <a:uLnTx/>
                <a:uFillTx/>
                <a:latin typeface="Segoe"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a:ln>
                  <a:noFill/>
                </a:ln>
                <a:solidFill>
                  <a:schemeClr val="tx1"/>
                </a:solidFill>
                <a:effectLst/>
                <a:uLnTx/>
                <a:uFillTx/>
                <a:latin typeface="Segoe" pitchFamily="34" charset="0"/>
                <a:ea typeface="+mn-ea"/>
                <a:cs typeface="+mn-cs"/>
              </a:rPr>
            </a:br>
            <a:r>
              <a:rPr kumimoji="0" lang="en-US" sz="500" b="0" i="0" u="none" strike="noStrike" kern="1200" cap="none" spc="0" normalizeH="0" baseline="0" noProof="0">
                <a:ln>
                  <a:noFill/>
                </a:ln>
                <a:solidFill>
                  <a:schemeClr val="tx1"/>
                </a:solidFill>
                <a:effectLst/>
                <a:uLnTx/>
                <a:uFillTx/>
                <a:latin typeface="Segoe" pitchFamily="34" charset="0"/>
                <a:ea typeface="+mn-ea"/>
                <a:cs typeface="+mn-cs"/>
              </a:rPr>
              <a:t>MICROSOFT MAKES NO WARRANTIES, EXPRESS, IMPLIED OR STATUTORY, AS TO THE INFORMATION IN THIS PRESENTATION.</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chemeClr val="tx1"/>
              </a:solidFill>
              <a:effectLst/>
              <a:uLnTx/>
              <a:uFillTx/>
              <a:latin typeface="Segoe" pitchFamily="34" charset="0"/>
              <a:ea typeface="+mn-ea"/>
              <a:cs typeface="+mn-cs"/>
            </a:endParaRPr>
          </a:p>
        </p:txBody>
      </p:sp>
    </p:spTree>
    <p:extLst>
      <p:ext uri="{BB962C8B-B14F-4D97-AF65-F5344CB8AC3E}">
        <p14:creationId xmlns:p14="http://schemas.microsoft.com/office/powerpoint/2010/main" val="2996034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5/5/2018 8:43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5/5/2018 8:43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48</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5C4867-5389-0544-8BFC-F369B67B5821}" type="slidenum">
              <a:rPr lang="en-US" smtClean="0"/>
              <a:t>49</a:t>
            </a:fld>
            <a:endParaRPr lang="en-US"/>
          </a:p>
        </p:txBody>
      </p:sp>
    </p:spTree>
    <p:extLst>
      <p:ext uri="{BB962C8B-B14F-4D97-AF65-F5344CB8AC3E}">
        <p14:creationId xmlns:p14="http://schemas.microsoft.com/office/powerpoint/2010/main" val="2538772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5/5/2018 8:43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598152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5/5/2018 8:43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809659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7</a:t>
            </a:fld>
            <a:endParaRPr lang="en-US"/>
          </a:p>
        </p:txBody>
      </p:sp>
    </p:spTree>
    <p:extLst>
      <p:ext uri="{BB962C8B-B14F-4D97-AF65-F5344CB8AC3E}">
        <p14:creationId xmlns:p14="http://schemas.microsoft.com/office/powerpoint/2010/main" val="1693545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5/5/2018 8:43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058201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11</a:t>
            </a:fld>
            <a:endParaRPr lang="en-US"/>
          </a:p>
        </p:txBody>
      </p:sp>
    </p:spTree>
    <p:extLst>
      <p:ext uri="{BB962C8B-B14F-4D97-AF65-F5344CB8AC3E}">
        <p14:creationId xmlns:p14="http://schemas.microsoft.com/office/powerpoint/2010/main" val="1609495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12</a:t>
            </a:fld>
            <a:endParaRPr lang="en-US"/>
          </a:p>
        </p:txBody>
      </p:sp>
    </p:spTree>
    <p:extLst>
      <p:ext uri="{BB962C8B-B14F-4D97-AF65-F5344CB8AC3E}">
        <p14:creationId xmlns:p14="http://schemas.microsoft.com/office/powerpoint/2010/main" val="206010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High-level, walk through a helm chart</a:t>
            </a:r>
          </a:p>
          <a:p>
            <a:r>
              <a:rPr lang="en-US"/>
              <a:t>Helm upgrade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5/5/2018 8:43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6244691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205452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1215558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D31A1-180A-4B1A-AAFE-51A8EDD747D8}"/>
              </a:ext>
            </a:extLst>
          </p:cNvPr>
          <p:cNvSpPr>
            <a:spLocks noGrp="1"/>
          </p:cNvSpPr>
          <p:nvPr>
            <p:ph type="title"/>
          </p:nvPr>
        </p:nvSpPr>
        <p:spPr>
          <a:xfrm>
            <a:off x="831851" y="3639147"/>
            <a:ext cx="10515600" cy="92333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239977-F343-498D-B51E-32F709D5EADF}"/>
              </a:ext>
            </a:extLst>
          </p:cNvPr>
          <p:cNvSpPr>
            <a:spLocks noGrp="1"/>
          </p:cNvSpPr>
          <p:nvPr>
            <p:ph type="body" idx="1"/>
          </p:nvPr>
        </p:nvSpPr>
        <p:spPr>
          <a:xfrm>
            <a:off x="831851" y="4589464"/>
            <a:ext cx="10515600" cy="369332"/>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1C9B73-D0EF-4057-8C4E-65FF10C465EA}"/>
              </a:ext>
            </a:extLst>
          </p:cNvPr>
          <p:cNvSpPr>
            <a:spLocks noGrp="1"/>
          </p:cNvSpPr>
          <p:nvPr>
            <p:ph type="dt" sz="half" idx="10"/>
          </p:nvPr>
        </p:nvSpPr>
        <p:spPr/>
        <p:txBody>
          <a:bodyPr/>
          <a:lstStyle/>
          <a:p>
            <a:fld id="{C51F6AAE-5D81-499D-B00E-7BBB0FD8ED2F}" type="datetimeFigureOut">
              <a:rPr lang="en-US" smtClean="0"/>
              <a:t>5/5/2018</a:t>
            </a:fld>
            <a:endParaRPr lang="en-US"/>
          </a:p>
        </p:txBody>
      </p:sp>
      <p:sp>
        <p:nvSpPr>
          <p:cNvPr id="5" name="Footer Placeholder 4">
            <a:extLst>
              <a:ext uri="{FF2B5EF4-FFF2-40B4-BE49-F238E27FC236}">
                <a16:creationId xmlns:a16="http://schemas.microsoft.com/office/drawing/2014/main" id="{787CD2E2-F6BD-48AF-9FB7-D10FB3E16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8FEFE-C886-454F-901B-71A3ACB82E4F}"/>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41902379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wo Column Subhead White">
    <p:bg>
      <p:bgPr>
        <a:solidFill>
          <a:schemeClr val="bg1"/>
        </a:solidFill>
        <a:effectLst/>
      </p:bgPr>
    </p:bg>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304800" y="351289"/>
            <a:ext cx="11582400" cy="902876"/>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Box 9"/>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14" name="Text Placeholder 2"/>
          <p:cNvSpPr>
            <a:spLocks noGrp="1"/>
          </p:cNvSpPr>
          <p:nvPr>
            <p:ph type="body" idx="11"/>
          </p:nvPr>
        </p:nvSpPr>
        <p:spPr>
          <a:xfrm>
            <a:off x="304799" y="1307100"/>
            <a:ext cx="5791200" cy="51289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5" name="Content Placeholder 2"/>
          <p:cNvSpPr>
            <a:spLocks noGrp="1"/>
          </p:cNvSpPr>
          <p:nvPr>
            <p:ph idx="1" hasCustomPrompt="1"/>
          </p:nvPr>
        </p:nvSpPr>
        <p:spPr>
          <a:xfrm>
            <a:off x="304800" y="1852429"/>
            <a:ext cx="5791200" cy="1992853"/>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16" name="Text Placeholder 2"/>
          <p:cNvSpPr>
            <a:spLocks noGrp="1"/>
          </p:cNvSpPr>
          <p:nvPr>
            <p:ph type="body" idx="12"/>
          </p:nvPr>
        </p:nvSpPr>
        <p:spPr>
          <a:xfrm>
            <a:off x="6095999" y="1307100"/>
            <a:ext cx="5791200" cy="51289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7" name="Content Placeholder 2"/>
          <p:cNvSpPr>
            <a:spLocks noGrp="1"/>
          </p:cNvSpPr>
          <p:nvPr>
            <p:ph idx="13" hasCustomPrompt="1"/>
          </p:nvPr>
        </p:nvSpPr>
        <p:spPr>
          <a:xfrm>
            <a:off x="6096000" y="1852429"/>
            <a:ext cx="5791200" cy="1992853"/>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35195875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A7D1-7042-ED47-82AE-80656C2CEF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FECE66-C562-6F41-BE7F-F51CC3AED8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2A5631-DFAD-E64B-B789-4AE40FD72D08}"/>
              </a:ext>
            </a:extLst>
          </p:cNvPr>
          <p:cNvSpPr>
            <a:spLocks noGrp="1"/>
          </p:cNvSpPr>
          <p:nvPr>
            <p:ph type="dt" sz="half" idx="10"/>
          </p:nvPr>
        </p:nvSpPr>
        <p:spPr/>
        <p:txBody>
          <a:bodyPr/>
          <a:lstStyle/>
          <a:p>
            <a:fld id="{94714F82-9234-B34E-B624-471749B469A9}" type="datetimeFigureOut">
              <a:rPr lang="en-US" smtClean="0"/>
              <a:t>5/5/2018</a:t>
            </a:fld>
            <a:endParaRPr lang="en-US"/>
          </a:p>
        </p:txBody>
      </p:sp>
      <p:sp>
        <p:nvSpPr>
          <p:cNvPr id="5" name="Footer Placeholder 4">
            <a:extLst>
              <a:ext uri="{FF2B5EF4-FFF2-40B4-BE49-F238E27FC236}">
                <a16:creationId xmlns:a16="http://schemas.microsoft.com/office/drawing/2014/main" id="{57A30F69-9ED5-9A41-B7D7-D9B2562C65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544BE-B52B-8545-B544-5EB646C933B2}"/>
              </a:ext>
            </a:extLst>
          </p:cNvPr>
          <p:cNvSpPr>
            <a:spLocks noGrp="1"/>
          </p:cNvSpPr>
          <p:nvPr>
            <p:ph type="sldNum" sz="quarter" idx="12"/>
          </p:nvPr>
        </p:nvSpPr>
        <p:spPr/>
        <p:txBody>
          <a:bodyPr/>
          <a:lstStyle/>
          <a:p>
            <a:fld id="{63C6D86B-796E-654A-8A29-42BD04CB7216}" type="slidenum">
              <a:rPr lang="en-US" smtClean="0"/>
              <a:t>‹#›</a:t>
            </a:fld>
            <a:endParaRPr lang="en-US"/>
          </a:p>
        </p:txBody>
      </p:sp>
    </p:spTree>
    <p:extLst>
      <p:ext uri="{BB962C8B-B14F-4D97-AF65-F5344CB8AC3E}">
        <p14:creationId xmlns:p14="http://schemas.microsoft.com/office/powerpoint/2010/main" val="9912317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6"/>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bg1"/>
                </a:solidFill>
              </a:defRPr>
            </a:lvl1pPr>
            <a:lvl2pPr marL="609498" indent="0" algn="ctr">
              <a:buNone/>
              <a:defRPr>
                <a:solidFill>
                  <a:schemeClr val="tx1">
                    <a:tint val="75000"/>
                  </a:schemeClr>
                </a:solidFill>
              </a:defRPr>
            </a:lvl2pPr>
            <a:lvl3pPr marL="1218996" indent="0" algn="ctr">
              <a:buNone/>
              <a:defRPr>
                <a:solidFill>
                  <a:schemeClr val="tx1">
                    <a:tint val="75000"/>
                  </a:schemeClr>
                </a:solidFill>
              </a:defRPr>
            </a:lvl3pPr>
            <a:lvl4pPr marL="1828494" indent="0" algn="ctr">
              <a:buNone/>
              <a:defRPr>
                <a:solidFill>
                  <a:schemeClr val="tx1">
                    <a:tint val="75000"/>
                  </a:schemeClr>
                </a:solidFill>
              </a:defRPr>
            </a:lvl4pPr>
            <a:lvl5pPr marL="2437991" indent="0" algn="ctr">
              <a:buNone/>
              <a:defRPr>
                <a:solidFill>
                  <a:schemeClr val="tx1">
                    <a:tint val="75000"/>
                  </a:schemeClr>
                </a:solidFill>
              </a:defRPr>
            </a:lvl5pPr>
            <a:lvl6pPr marL="3047489" indent="0" algn="ctr">
              <a:buNone/>
              <a:defRPr>
                <a:solidFill>
                  <a:schemeClr val="tx1">
                    <a:tint val="75000"/>
                  </a:schemeClr>
                </a:solidFill>
              </a:defRPr>
            </a:lvl6pPr>
            <a:lvl7pPr marL="3656988" indent="0" algn="ctr">
              <a:buNone/>
              <a:defRPr>
                <a:solidFill>
                  <a:schemeClr val="tx1">
                    <a:tint val="75000"/>
                  </a:schemeClr>
                </a:solidFill>
              </a:defRPr>
            </a:lvl7pPr>
            <a:lvl8pPr marL="4266485" indent="0" algn="ctr">
              <a:buNone/>
              <a:defRPr>
                <a:solidFill>
                  <a:schemeClr val="tx1">
                    <a:tint val="75000"/>
                  </a:schemeClr>
                </a:solidFill>
              </a:defRPr>
            </a:lvl8pPr>
            <a:lvl9pPr marL="4875983"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8298961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f">
    <p:spTree>
      <p:nvGrpSpPr>
        <p:cNvPr id="1" name=""/>
        <p:cNvGrpSpPr/>
        <p:nvPr/>
      </p:nvGrpSpPr>
      <p:grpSpPr>
        <a:xfrm>
          <a:off x="0" y="0"/>
          <a:ext cx="0" cy="0"/>
          <a:chOff x="0" y="0"/>
          <a:chExt cx="0" cy="0"/>
        </a:xfrm>
      </p:grpSpPr>
      <p:sp>
        <p:nvSpPr>
          <p:cNvPr id="2" name="Title 1"/>
          <p:cNvSpPr>
            <a:spLocks noGrp="1"/>
          </p:cNvSpPr>
          <p:nvPr>
            <p:ph type="title"/>
          </p:nvPr>
        </p:nvSpPr>
        <p:spPr>
          <a:xfrm>
            <a:off x="269240" y="167843"/>
            <a:ext cx="11384532" cy="1143000"/>
          </a:xfrm>
        </p:spPr>
        <p:txBody>
          <a:bodyPr/>
          <a:lstStyle/>
          <a:p>
            <a:r>
              <a:rPr lang="en-US"/>
              <a:t>Click to edit Master title style</a:t>
            </a:r>
          </a:p>
        </p:txBody>
      </p:sp>
      <p:sp>
        <p:nvSpPr>
          <p:cNvPr id="3" name="Content Placeholder 2"/>
          <p:cNvSpPr>
            <a:spLocks noGrp="1"/>
          </p:cNvSpPr>
          <p:nvPr>
            <p:ph idx="1"/>
          </p:nvPr>
        </p:nvSpPr>
        <p:spPr>
          <a:xfrm>
            <a:off x="269240" y="1456607"/>
            <a:ext cx="11384532" cy="51999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5013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d">
    <p:bg>
      <p:bgPr>
        <a:blipFill dpi="0" rotWithShape="1">
          <a:blip r:embed="rId2" cstate="print">
            <a:alphaModFix amt="37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8664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a:xfrm>
            <a:off x="269240" y="167843"/>
            <a:ext cx="10972800" cy="1143000"/>
          </a:xfrm>
        </p:spPr>
        <p:txBody>
          <a:bodyPr/>
          <a:lstStyle/>
          <a:p>
            <a:r>
              <a:rPr lang="en-US"/>
              <a:t>Click to edit Master title style</a:t>
            </a:r>
          </a:p>
        </p:txBody>
      </p:sp>
    </p:spTree>
    <p:extLst>
      <p:ext uri="{BB962C8B-B14F-4D97-AF65-F5344CB8AC3E}">
        <p14:creationId xmlns:p14="http://schemas.microsoft.com/office/powerpoint/2010/main" val="4658231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3357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2.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648" r:id="rId2"/>
    <p:sldLayoutId id="2147484240" r:id="rId3"/>
    <p:sldLayoutId id="2147484241" r:id="rId4"/>
    <p:sldLayoutId id="2147484474" r:id="rId5"/>
    <p:sldLayoutId id="2147484245" r:id="rId6"/>
    <p:sldLayoutId id="2147484247" r:id="rId7"/>
    <p:sldLayoutId id="2147484639" r:id="rId8"/>
    <p:sldLayoutId id="2147484603" r:id="rId9"/>
    <p:sldLayoutId id="2147484649" r:id="rId10"/>
    <p:sldLayoutId id="2147484645" r:id="rId11"/>
    <p:sldLayoutId id="2147484646" r:id="rId12"/>
    <p:sldLayoutId id="2147484647" r:id="rId13"/>
    <p:sldLayoutId id="2147484249" r:id="rId14"/>
    <p:sldLayoutId id="2147484640" r:id="rId15"/>
    <p:sldLayoutId id="2147484582" r:id="rId16"/>
    <p:sldLayoutId id="2147484641" r:id="rId17"/>
    <p:sldLayoutId id="2147484584" r:id="rId18"/>
    <p:sldLayoutId id="2147484583" r:id="rId19"/>
    <p:sldLayoutId id="2147484256" r:id="rId20"/>
    <p:sldLayoutId id="2147484257" r:id="rId21"/>
    <p:sldLayoutId id="2147484585" r:id="rId22"/>
    <p:sldLayoutId id="2147484299" r:id="rId23"/>
    <p:sldLayoutId id="2147484263" r:id="rId24"/>
    <p:sldLayoutId id="2147484650" r:id="rId25"/>
    <p:sldLayoutId id="2147484651" r:id="rId26"/>
    <p:sldLayoutId id="2147484658" r:id="rId2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1694446"/>
      </p:ext>
    </p:extLst>
  </p:cSld>
  <p:clrMap bg1="dk1" tx1="lt1" bg2="dk2" tx2="lt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Lst>
  <p:txStyles>
    <p:titleStyle>
      <a:lvl1pPr algn="l" defTabSz="914367" rtl="0" eaLnBrk="1" latinLnBrk="0" hangingPunct="1">
        <a:lnSpc>
          <a:spcPct val="90000"/>
        </a:lnSpc>
        <a:spcBef>
          <a:spcPct val="0"/>
        </a:spcBef>
        <a:buNone/>
        <a:defRPr lang="en-US" sz="4705" b="0" kern="1200" cap="none" spc="-100" baseline="0" dirty="0">
          <a:ln w="3175">
            <a:noFill/>
          </a:ln>
          <a:solidFill>
            <a:schemeClr val="bg1"/>
          </a:solidFill>
          <a:effectLst/>
          <a:latin typeface="Segoe UI Light" panose="020B0502040204020203" pitchFamily="34" charset="0"/>
          <a:ea typeface="+mn-ea"/>
          <a:cs typeface="Segoe UI Light" panose="020B0502040204020203" pitchFamily="34" charset="0"/>
        </a:defRPr>
      </a:lvl1pPr>
    </p:titleStyle>
    <p:bodyStyle>
      <a:lvl1pPr marL="457124" indent="-457124" algn="l" defTabSz="1218996" rtl="0" eaLnBrk="1" latinLnBrk="0" hangingPunct="1">
        <a:spcBef>
          <a:spcPct val="20000"/>
        </a:spcBef>
        <a:buFont typeface="Arial" pitchFamily="34" charset="0"/>
        <a:buChar char="•"/>
        <a:defRPr sz="4266" kern="1200">
          <a:solidFill>
            <a:schemeClr val="bg1"/>
          </a:solidFill>
          <a:latin typeface="Segoe UI Light" panose="020B0502040204020203" pitchFamily="34" charset="0"/>
          <a:ea typeface="+mn-ea"/>
          <a:cs typeface="Segoe UI Light" panose="020B0502040204020203" pitchFamily="34" charset="0"/>
        </a:defRPr>
      </a:lvl1pPr>
      <a:lvl2pPr marL="990434" indent="-380936" algn="l" defTabSz="1218996" rtl="0" eaLnBrk="1" latinLnBrk="0" hangingPunct="1">
        <a:spcBef>
          <a:spcPct val="20000"/>
        </a:spcBef>
        <a:buFont typeface="Arial" pitchFamily="34" charset="0"/>
        <a:buChar char="–"/>
        <a:defRPr sz="3733" kern="1200">
          <a:solidFill>
            <a:schemeClr val="bg1"/>
          </a:solidFill>
          <a:latin typeface="Segoe UI Light" panose="020B0502040204020203" pitchFamily="34" charset="0"/>
          <a:ea typeface="+mn-ea"/>
          <a:cs typeface="Segoe UI Light" panose="020B0502040204020203" pitchFamily="34" charset="0"/>
        </a:defRPr>
      </a:lvl2pPr>
      <a:lvl3pPr marL="1523745" indent="-304749" algn="l" defTabSz="1218996" rtl="0" eaLnBrk="1" latinLnBrk="0" hangingPunct="1">
        <a:spcBef>
          <a:spcPct val="20000"/>
        </a:spcBef>
        <a:buFont typeface="Arial" pitchFamily="34" charset="0"/>
        <a:buChar char="•"/>
        <a:defRPr sz="3200" kern="1200">
          <a:solidFill>
            <a:schemeClr val="bg1"/>
          </a:solidFill>
          <a:latin typeface="Segoe UI Light" panose="020B0502040204020203" pitchFamily="34" charset="0"/>
          <a:ea typeface="+mn-ea"/>
          <a:cs typeface="Segoe UI Light" panose="020B0502040204020203" pitchFamily="34" charset="0"/>
        </a:defRPr>
      </a:lvl3pPr>
      <a:lvl4pPr marL="2133243" indent="-304749" algn="l" defTabSz="1218996" rtl="0" eaLnBrk="1" latinLnBrk="0" hangingPunct="1">
        <a:spcBef>
          <a:spcPct val="20000"/>
        </a:spcBef>
        <a:buFont typeface="Arial" pitchFamily="34" charset="0"/>
        <a:buChar char="–"/>
        <a:defRPr sz="2666" kern="1200">
          <a:solidFill>
            <a:schemeClr val="bg1"/>
          </a:solidFill>
          <a:latin typeface="Segoe UI Light" panose="020B0502040204020203" pitchFamily="34" charset="0"/>
          <a:ea typeface="+mn-ea"/>
          <a:cs typeface="Segoe UI Light" panose="020B0502040204020203" pitchFamily="34" charset="0"/>
        </a:defRPr>
      </a:lvl4pPr>
      <a:lvl5pPr marL="2742740" indent="-304749" algn="l" defTabSz="1218996" rtl="0" eaLnBrk="1" latinLnBrk="0" hangingPunct="1">
        <a:spcBef>
          <a:spcPct val="20000"/>
        </a:spcBef>
        <a:buFont typeface="Arial" pitchFamily="34" charset="0"/>
        <a:buChar char="»"/>
        <a:defRPr sz="2666" kern="1200">
          <a:solidFill>
            <a:schemeClr val="tx1"/>
          </a:solidFill>
          <a:latin typeface="Segoe UI Light" panose="020B0502040204020203" pitchFamily="34" charset="0"/>
          <a:ea typeface="+mn-ea"/>
          <a:cs typeface="Segoe UI Light" panose="020B0502040204020203" pitchFamily="34" charset="0"/>
        </a:defRPr>
      </a:lvl5pPr>
      <a:lvl6pPr marL="3352239"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736"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1234"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732"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996" rtl="0" eaLnBrk="1" latinLnBrk="0" hangingPunct="1">
        <a:defRPr sz="2400" kern="1200">
          <a:solidFill>
            <a:schemeClr val="tx1"/>
          </a:solidFill>
          <a:latin typeface="+mn-lt"/>
          <a:ea typeface="+mn-ea"/>
          <a:cs typeface="+mn-cs"/>
        </a:defRPr>
      </a:lvl1pPr>
      <a:lvl2pPr marL="609498" algn="l" defTabSz="1218996" rtl="0" eaLnBrk="1" latinLnBrk="0" hangingPunct="1">
        <a:defRPr sz="2400" kern="1200">
          <a:solidFill>
            <a:schemeClr val="tx1"/>
          </a:solidFill>
          <a:latin typeface="+mn-lt"/>
          <a:ea typeface="+mn-ea"/>
          <a:cs typeface="+mn-cs"/>
        </a:defRPr>
      </a:lvl2pPr>
      <a:lvl3pPr marL="1218996" algn="l" defTabSz="1218996" rtl="0" eaLnBrk="1" latinLnBrk="0" hangingPunct="1">
        <a:defRPr sz="2400" kern="1200">
          <a:solidFill>
            <a:schemeClr val="tx1"/>
          </a:solidFill>
          <a:latin typeface="+mn-lt"/>
          <a:ea typeface="+mn-ea"/>
          <a:cs typeface="+mn-cs"/>
        </a:defRPr>
      </a:lvl3pPr>
      <a:lvl4pPr marL="1828494" algn="l" defTabSz="1218996" rtl="0" eaLnBrk="1" latinLnBrk="0" hangingPunct="1">
        <a:defRPr sz="2400" kern="1200">
          <a:solidFill>
            <a:schemeClr val="tx1"/>
          </a:solidFill>
          <a:latin typeface="+mn-lt"/>
          <a:ea typeface="+mn-ea"/>
          <a:cs typeface="+mn-cs"/>
        </a:defRPr>
      </a:lvl4pPr>
      <a:lvl5pPr marL="2437991" algn="l" defTabSz="1218996" rtl="0" eaLnBrk="1" latinLnBrk="0" hangingPunct="1">
        <a:defRPr sz="2400" kern="1200">
          <a:solidFill>
            <a:schemeClr val="tx1"/>
          </a:solidFill>
          <a:latin typeface="+mn-lt"/>
          <a:ea typeface="+mn-ea"/>
          <a:cs typeface="+mn-cs"/>
        </a:defRPr>
      </a:lvl5pPr>
      <a:lvl6pPr marL="3047489" algn="l" defTabSz="1218996" rtl="0" eaLnBrk="1" latinLnBrk="0" hangingPunct="1">
        <a:defRPr sz="2400" kern="1200">
          <a:solidFill>
            <a:schemeClr val="tx1"/>
          </a:solidFill>
          <a:latin typeface="+mn-lt"/>
          <a:ea typeface="+mn-ea"/>
          <a:cs typeface="+mn-cs"/>
        </a:defRPr>
      </a:lvl6pPr>
      <a:lvl7pPr marL="3656988" algn="l" defTabSz="1218996" rtl="0" eaLnBrk="1" latinLnBrk="0" hangingPunct="1">
        <a:defRPr sz="2400" kern="1200">
          <a:solidFill>
            <a:schemeClr val="tx1"/>
          </a:solidFill>
          <a:latin typeface="+mn-lt"/>
          <a:ea typeface="+mn-ea"/>
          <a:cs typeface="+mn-cs"/>
        </a:defRPr>
      </a:lvl7pPr>
      <a:lvl8pPr marL="4266485" algn="l" defTabSz="1218996" rtl="0" eaLnBrk="1" latinLnBrk="0" hangingPunct="1">
        <a:defRPr sz="2400" kern="1200">
          <a:solidFill>
            <a:schemeClr val="tx1"/>
          </a:solidFill>
          <a:latin typeface="+mn-lt"/>
          <a:ea typeface="+mn-ea"/>
          <a:cs typeface="+mn-cs"/>
        </a:defRPr>
      </a:lvl8pPr>
      <a:lvl9pPr marL="4875983" algn="l" defTabSz="121899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45.jpeg"/><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jpe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44.jpeg"/><Relationship Id="rId25" Type="http://schemas.openxmlformats.org/officeDocument/2006/relationships/image" Target="../media/image52.svg"/><Relationship Id="rId2" Type="http://schemas.openxmlformats.org/officeDocument/2006/relationships/notesSlide" Target="../notesSlides/notesSlide7.xml"/><Relationship Id="rId16" Type="http://schemas.openxmlformats.org/officeDocument/2006/relationships/image" Target="../media/image43.jpeg"/><Relationship Id="rId20"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svg"/><Relationship Id="rId15" Type="http://schemas.openxmlformats.org/officeDocument/2006/relationships/image" Target="../media/image42.jpeg"/><Relationship Id="rId23" Type="http://schemas.openxmlformats.org/officeDocument/2006/relationships/image" Target="../media/image50.jpeg"/><Relationship Id="rId10" Type="http://schemas.openxmlformats.org/officeDocument/2006/relationships/image" Target="../media/image37.png"/><Relationship Id="rId19" Type="http://schemas.openxmlformats.org/officeDocument/2006/relationships/image" Target="../media/image46.jpe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jpeg"/><Relationship Id="rId22" Type="http://schemas.openxmlformats.org/officeDocument/2006/relationships/image" Target="../media/image49.jpeg"/></Relationships>
</file>

<file path=ppt/slides/_rels/slide12.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image" Target="../media/image36.png"/><Relationship Id="rId3" Type="http://schemas.openxmlformats.org/officeDocument/2006/relationships/image" Target="../media/image30.png"/><Relationship Id="rId7" Type="http://schemas.openxmlformats.org/officeDocument/2006/relationships/image" Target="../media/image57.png"/><Relationship Id="rId12" Type="http://schemas.openxmlformats.org/officeDocument/2006/relationships/image" Target="../media/image60.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33.png"/><Relationship Id="rId5" Type="http://schemas.openxmlformats.org/officeDocument/2006/relationships/image" Target="../media/image55.png"/><Relationship Id="rId15" Type="http://schemas.openxmlformats.org/officeDocument/2006/relationships/image" Target="../media/image61.svg"/><Relationship Id="rId10" Type="http://schemas.openxmlformats.org/officeDocument/2006/relationships/image" Target="../media/image59.svg"/><Relationship Id="rId4" Type="http://schemas.openxmlformats.org/officeDocument/2006/relationships/image" Target="../media/image54.png"/><Relationship Id="rId9" Type="http://schemas.openxmlformats.org/officeDocument/2006/relationships/image" Target="../media/image31.png"/><Relationship Id="rId1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18.xml"/><Relationship Id="rId5" Type="http://schemas.openxmlformats.org/officeDocument/2006/relationships/image" Target="../media/image27.sv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7.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9.emf"/><Relationship Id="rId1" Type="http://schemas.openxmlformats.org/officeDocument/2006/relationships/slideLayout" Target="../slideLayouts/slideLayout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63.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4.png"/><Relationship Id="rId1" Type="http://schemas.openxmlformats.org/officeDocument/2006/relationships/slideLayout" Target="../slideLayouts/slideLayout19.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9.emf"/></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18.png"/><Relationship Id="rId4" Type="http://schemas.openxmlformats.org/officeDocument/2006/relationships/image" Target="../media/image11.emf"/></Relationships>
</file>

<file path=ppt/slides/_rels/slide2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73.png"/><Relationship Id="rId18" Type="http://schemas.microsoft.com/office/2007/relationships/hdphoto" Target="../media/hdphoto2.wdp"/><Relationship Id="rId3" Type="http://schemas.openxmlformats.org/officeDocument/2006/relationships/image" Target="../media/image30.png"/><Relationship Id="rId7" Type="http://schemas.openxmlformats.org/officeDocument/2006/relationships/image" Target="../media/image36.png"/><Relationship Id="rId12" Type="http://schemas.openxmlformats.org/officeDocument/2006/relationships/image" Target="../media/image72.png"/><Relationship Id="rId17" Type="http://schemas.openxmlformats.org/officeDocument/2006/relationships/image" Target="../media/image64.png"/><Relationship Id="rId2" Type="http://schemas.openxmlformats.org/officeDocument/2006/relationships/notesSlide" Target="../notesSlides/notesSlide11.xml"/><Relationship Id="rId16" Type="http://schemas.openxmlformats.org/officeDocument/2006/relationships/image" Target="../media/image76.png"/><Relationship Id="rId20" Type="http://schemas.openxmlformats.org/officeDocument/2006/relationships/image" Target="../media/image61.sv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1.png"/><Relationship Id="rId5" Type="http://schemas.openxmlformats.org/officeDocument/2006/relationships/image" Target="../media/image67.png"/><Relationship Id="rId15" Type="http://schemas.openxmlformats.org/officeDocument/2006/relationships/image" Target="../media/image75.png"/><Relationship Id="rId10" Type="http://schemas.openxmlformats.org/officeDocument/2006/relationships/image" Target="../media/image70.png"/><Relationship Id="rId19" Type="http://schemas.openxmlformats.org/officeDocument/2006/relationships/image" Target="../media/image26.png"/><Relationship Id="rId4" Type="http://schemas.openxmlformats.org/officeDocument/2006/relationships/image" Target="../media/image68.png"/><Relationship Id="rId9" Type="http://schemas.openxmlformats.org/officeDocument/2006/relationships/image" Target="../media/image16.png"/><Relationship Id="rId1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15.emf"/><Relationship Id="rId13" Type="http://schemas.openxmlformats.org/officeDocument/2006/relationships/image" Target="../media/image80.svg"/><Relationship Id="rId18" Type="http://schemas.openxmlformats.org/officeDocument/2006/relationships/image" Target="../media/image83.tiff"/><Relationship Id="rId3" Type="http://schemas.openxmlformats.org/officeDocument/2006/relationships/image" Target="../media/image78.tiff"/><Relationship Id="rId7" Type="http://schemas.openxmlformats.org/officeDocument/2006/relationships/image" Target="../media/image63.svg"/><Relationship Id="rId12" Type="http://schemas.openxmlformats.org/officeDocument/2006/relationships/image" Target="../media/image79.png"/><Relationship Id="rId17" Type="http://schemas.microsoft.com/office/2007/relationships/hdphoto" Target="../media/hdphoto2.wdp"/><Relationship Id="rId2" Type="http://schemas.openxmlformats.org/officeDocument/2006/relationships/notesSlide" Target="../notesSlides/notesSlide17.xml"/><Relationship Id="rId16" Type="http://schemas.openxmlformats.org/officeDocument/2006/relationships/image" Target="../media/image64.png"/><Relationship Id="rId1" Type="http://schemas.openxmlformats.org/officeDocument/2006/relationships/slideLayout" Target="../slideLayouts/slideLayout20.xml"/><Relationship Id="rId6" Type="http://schemas.openxmlformats.org/officeDocument/2006/relationships/image" Target="../media/image62.png"/><Relationship Id="rId11" Type="http://schemas.openxmlformats.org/officeDocument/2006/relationships/image" Target="../media/image76.png"/><Relationship Id="rId5" Type="http://schemas.openxmlformats.org/officeDocument/2006/relationships/image" Target="../media/image61.svg"/><Relationship Id="rId15" Type="http://schemas.openxmlformats.org/officeDocument/2006/relationships/image" Target="../media/image82.svg"/><Relationship Id="rId10" Type="http://schemas.openxmlformats.org/officeDocument/2006/relationships/image" Target="../media/image71.png"/><Relationship Id="rId19" Type="http://schemas.openxmlformats.org/officeDocument/2006/relationships/image" Target="../media/image9.emf"/><Relationship Id="rId4" Type="http://schemas.openxmlformats.org/officeDocument/2006/relationships/image" Target="../media/image26.png"/><Relationship Id="rId9" Type="http://schemas.openxmlformats.org/officeDocument/2006/relationships/image" Target="../media/image75.png"/><Relationship Id="rId14" Type="http://schemas.openxmlformats.org/officeDocument/2006/relationships/image" Target="../media/image81.png"/></Relationships>
</file>

<file path=ppt/slides/_rels/slide32.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84.png"/><Relationship Id="rId18" Type="http://schemas.openxmlformats.org/officeDocument/2006/relationships/image" Target="../media/image80.svg"/><Relationship Id="rId3" Type="http://schemas.openxmlformats.org/officeDocument/2006/relationships/image" Target="../media/image78.tiff"/><Relationship Id="rId21" Type="http://schemas.openxmlformats.org/officeDocument/2006/relationships/image" Target="../media/image64.png"/><Relationship Id="rId7" Type="http://schemas.openxmlformats.org/officeDocument/2006/relationships/image" Target="../media/image62.png"/><Relationship Id="rId12" Type="http://schemas.openxmlformats.org/officeDocument/2006/relationships/image" Target="../media/image76.png"/><Relationship Id="rId17" Type="http://schemas.openxmlformats.org/officeDocument/2006/relationships/image" Target="../media/image79.png"/><Relationship Id="rId2" Type="http://schemas.openxmlformats.org/officeDocument/2006/relationships/notesSlide" Target="../notesSlides/notesSlide18.xml"/><Relationship Id="rId16" Type="http://schemas.openxmlformats.org/officeDocument/2006/relationships/image" Target="../media/image83.tiff"/><Relationship Id="rId20" Type="http://schemas.openxmlformats.org/officeDocument/2006/relationships/image" Target="../media/image82.svg"/><Relationship Id="rId1" Type="http://schemas.openxmlformats.org/officeDocument/2006/relationships/slideLayout" Target="../slideLayouts/slideLayout20.xml"/><Relationship Id="rId6" Type="http://schemas.openxmlformats.org/officeDocument/2006/relationships/image" Target="../media/image61.svg"/><Relationship Id="rId11" Type="http://schemas.openxmlformats.org/officeDocument/2006/relationships/image" Target="../media/image71.png"/><Relationship Id="rId5" Type="http://schemas.openxmlformats.org/officeDocument/2006/relationships/image" Target="../media/image26.png"/><Relationship Id="rId15" Type="http://schemas.openxmlformats.org/officeDocument/2006/relationships/image" Target="../media/image86.gif"/><Relationship Id="rId10" Type="http://schemas.openxmlformats.org/officeDocument/2006/relationships/image" Target="../media/image75.png"/><Relationship Id="rId19" Type="http://schemas.openxmlformats.org/officeDocument/2006/relationships/image" Target="../media/image81.png"/><Relationship Id="rId4" Type="http://schemas.openxmlformats.org/officeDocument/2006/relationships/image" Target="../media/image9.emf"/><Relationship Id="rId9" Type="http://schemas.openxmlformats.org/officeDocument/2006/relationships/image" Target="../media/image15.emf"/><Relationship Id="rId14" Type="http://schemas.openxmlformats.org/officeDocument/2006/relationships/image" Target="../media/image85.svg"/><Relationship Id="rId22" Type="http://schemas.microsoft.com/office/2007/relationships/hdphoto" Target="../media/hdphoto2.wdp"/></Relationships>
</file>

<file path=ppt/slides/_rels/slide3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76.png"/><Relationship Id="rId18" Type="http://schemas.openxmlformats.org/officeDocument/2006/relationships/image" Target="../media/image64.png"/><Relationship Id="rId3" Type="http://schemas.openxmlformats.org/officeDocument/2006/relationships/image" Target="../media/image9.emf"/><Relationship Id="rId21" Type="http://schemas.openxmlformats.org/officeDocument/2006/relationships/image" Target="../media/image85.svg"/><Relationship Id="rId7" Type="http://schemas.openxmlformats.org/officeDocument/2006/relationships/image" Target="../media/image61.svg"/><Relationship Id="rId12" Type="http://schemas.openxmlformats.org/officeDocument/2006/relationships/image" Target="../media/image71.png"/><Relationship Id="rId17" Type="http://schemas.openxmlformats.org/officeDocument/2006/relationships/image" Target="../media/image82.svg"/><Relationship Id="rId2" Type="http://schemas.openxmlformats.org/officeDocument/2006/relationships/notesSlide" Target="../notesSlides/notesSlide19.xml"/><Relationship Id="rId16" Type="http://schemas.openxmlformats.org/officeDocument/2006/relationships/image" Target="../media/image81.png"/><Relationship Id="rId20" Type="http://schemas.openxmlformats.org/officeDocument/2006/relationships/image" Target="../media/image84.png"/><Relationship Id="rId1" Type="http://schemas.openxmlformats.org/officeDocument/2006/relationships/slideLayout" Target="../slideLayouts/slideLayout20.xml"/><Relationship Id="rId6" Type="http://schemas.openxmlformats.org/officeDocument/2006/relationships/image" Target="../media/image26.png"/><Relationship Id="rId11" Type="http://schemas.openxmlformats.org/officeDocument/2006/relationships/image" Target="../media/image75.png"/><Relationship Id="rId5" Type="http://schemas.openxmlformats.org/officeDocument/2006/relationships/image" Target="../media/image78.tiff"/><Relationship Id="rId15" Type="http://schemas.openxmlformats.org/officeDocument/2006/relationships/image" Target="../media/image80.svg"/><Relationship Id="rId10" Type="http://schemas.openxmlformats.org/officeDocument/2006/relationships/image" Target="../media/image15.emf"/><Relationship Id="rId19" Type="http://schemas.microsoft.com/office/2007/relationships/hdphoto" Target="../media/hdphoto2.wdp"/><Relationship Id="rId4" Type="http://schemas.openxmlformats.org/officeDocument/2006/relationships/image" Target="../media/image83.tiff"/><Relationship Id="rId9" Type="http://schemas.openxmlformats.org/officeDocument/2006/relationships/image" Target="../media/image63.svg"/><Relationship Id="rId14" Type="http://schemas.openxmlformats.org/officeDocument/2006/relationships/image" Target="../media/image79.png"/><Relationship Id="rId22" Type="http://schemas.openxmlformats.org/officeDocument/2006/relationships/image" Target="../media/image86.gif"/></Relationships>
</file>

<file path=ppt/slides/_rels/slide34.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79.png"/><Relationship Id="rId18" Type="http://schemas.microsoft.com/office/2007/relationships/hdphoto" Target="../media/hdphoto2.wdp"/><Relationship Id="rId3" Type="http://schemas.openxmlformats.org/officeDocument/2006/relationships/image" Target="../media/image83.tiff"/><Relationship Id="rId7" Type="http://schemas.openxmlformats.org/officeDocument/2006/relationships/image" Target="../media/image62.png"/><Relationship Id="rId12" Type="http://schemas.openxmlformats.org/officeDocument/2006/relationships/image" Target="../media/image76.png"/><Relationship Id="rId17" Type="http://schemas.openxmlformats.org/officeDocument/2006/relationships/image" Target="../media/image64.png"/><Relationship Id="rId2" Type="http://schemas.openxmlformats.org/officeDocument/2006/relationships/notesSlide" Target="../notesSlides/notesSlide20.xml"/><Relationship Id="rId16" Type="http://schemas.openxmlformats.org/officeDocument/2006/relationships/image" Target="../media/image82.svg"/><Relationship Id="rId1" Type="http://schemas.openxmlformats.org/officeDocument/2006/relationships/slideLayout" Target="../slideLayouts/slideLayout20.xml"/><Relationship Id="rId6" Type="http://schemas.openxmlformats.org/officeDocument/2006/relationships/image" Target="../media/image61.svg"/><Relationship Id="rId11" Type="http://schemas.openxmlformats.org/officeDocument/2006/relationships/image" Target="../media/image71.png"/><Relationship Id="rId5" Type="http://schemas.openxmlformats.org/officeDocument/2006/relationships/image" Target="../media/image26.png"/><Relationship Id="rId15" Type="http://schemas.openxmlformats.org/officeDocument/2006/relationships/image" Target="../media/image81.png"/><Relationship Id="rId10" Type="http://schemas.openxmlformats.org/officeDocument/2006/relationships/image" Target="../media/image75.png"/><Relationship Id="rId19" Type="http://schemas.openxmlformats.org/officeDocument/2006/relationships/image" Target="../media/image9.emf"/><Relationship Id="rId4" Type="http://schemas.openxmlformats.org/officeDocument/2006/relationships/image" Target="../media/image78.tiff"/><Relationship Id="rId9" Type="http://schemas.openxmlformats.org/officeDocument/2006/relationships/image" Target="../media/image15.emf"/><Relationship Id="rId14" Type="http://schemas.openxmlformats.org/officeDocument/2006/relationships/image" Target="../media/image80.sv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5.png"/><Relationship Id="rId18" Type="http://schemas.openxmlformats.org/officeDocument/2006/relationships/image" Target="../media/image81.png"/><Relationship Id="rId3" Type="http://schemas.openxmlformats.org/officeDocument/2006/relationships/image" Target="../media/image9.emf"/><Relationship Id="rId21" Type="http://schemas.microsoft.com/office/2007/relationships/hdphoto" Target="../media/hdphoto2.wdp"/><Relationship Id="rId7" Type="http://schemas.openxmlformats.org/officeDocument/2006/relationships/image" Target="../media/image78.tiff"/><Relationship Id="rId12" Type="http://schemas.openxmlformats.org/officeDocument/2006/relationships/image" Target="../media/image15.emf"/><Relationship Id="rId17" Type="http://schemas.openxmlformats.org/officeDocument/2006/relationships/image" Target="../media/image80.svg"/><Relationship Id="rId2" Type="http://schemas.openxmlformats.org/officeDocument/2006/relationships/notesSlide" Target="../notesSlides/notesSlide21.xml"/><Relationship Id="rId16" Type="http://schemas.openxmlformats.org/officeDocument/2006/relationships/image" Target="../media/image79.png"/><Relationship Id="rId20" Type="http://schemas.openxmlformats.org/officeDocument/2006/relationships/image" Target="../media/image64.png"/><Relationship Id="rId1" Type="http://schemas.openxmlformats.org/officeDocument/2006/relationships/slideLayout" Target="../slideLayouts/slideLayout20.xml"/><Relationship Id="rId6" Type="http://schemas.openxmlformats.org/officeDocument/2006/relationships/image" Target="../media/image83.tiff"/><Relationship Id="rId11" Type="http://schemas.openxmlformats.org/officeDocument/2006/relationships/image" Target="../media/image63.svg"/><Relationship Id="rId5" Type="http://schemas.openxmlformats.org/officeDocument/2006/relationships/image" Target="../media/image85.svg"/><Relationship Id="rId15" Type="http://schemas.openxmlformats.org/officeDocument/2006/relationships/image" Target="../media/image76.png"/><Relationship Id="rId10" Type="http://schemas.openxmlformats.org/officeDocument/2006/relationships/image" Target="../media/image62.png"/><Relationship Id="rId19" Type="http://schemas.openxmlformats.org/officeDocument/2006/relationships/image" Target="../media/image82.svg"/><Relationship Id="rId4" Type="http://schemas.openxmlformats.org/officeDocument/2006/relationships/image" Target="../media/image84.png"/><Relationship Id="rId9" Type="http://schemas.openxmlformats.org/officeDocument/2006/relationships/image" Target="../media/image61.svg"/><Relationship Id="rId14" Type="http://schemas.openxmlformats.org/officeDocument/2006/relationships/image" Target="../media/image71.png"/><Relationship Id="rId22" Type="http://schemas.openxmlformats.org/officeDocument/2006/relationships/image" Target="../media/image86.gif"/></Relationships>
</file>

<file path=ppt/slides/_rels/slide36.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76.png"/><Relationship Id="rId18" Type="http://schemas.openxmlformats.org/officeDocument/2006/relationships/image" Target="../media/image64.png"/><Relationship Id="rId3" Type="http://schemas.openxmlformats.org/officeDocument/2006/relationships/image" Target="../media/image9.emf"/><Relationship Id="rId21" Type="http://schemas.openxmlformats.org/officeDocument/2006/relationships/image" Target="../media/image85.svg"/><Relationship Id="rId7" Type="http://schemas.openxmlformats.org/officeDocument/2006/relationships/image" Target="../media/image61.svg"/><Relationship Id="rId12" Type="http://schemas.openxmlformats.org/officeDocument/2006/relationships/image" Target="../media/image71.png"/><Relationship Id="rId17" Type="http://schemas.openxmlformats.org/officeDocument/2006/relationships/image" Target="../media/image82.svg"/><Relationship Id="rId2" Type="http://schemas.openxmlformats.org/officeDocument/2006/relationships/notesSlide" Target="../notesSlides/notesSlide22.xml"/><Relationship Id="rId16" Type="http://schemas.openxmlformats.org/officeDocument/2006/relationships/image" Target="../media/image81.png"/><Relationship Id="rId20" Type="http://schemas.openxmlformats.org/officeDocument/2006/relationships/image" Target="../media/image84.png"/><Relationship Id="rId1" Type="http://schemas.openxmlformats.org/officeDocument/2006/relationships/slideLayout" Target="../slideLayouts/slideLayout20.xml"/><Relationship Id="rId6" Type="http://schemas.openxmlformats.org/officeDocument/2006/relationships/image" Target="../media/image26.png"/><Relationship Id="rId11" Type="http://schemas.openxmlformats.org/officeDocument/2006/relationships/image" Target="../media/image75.png"/><Relationship Id="rId5" Type="http://schemas.openxmlformats.org/officeDocument/2006/relationships/image" Target="../media/image78.tiff"/><Relationship Id="rId15" Type="http://schemas.openxmlformats.org/officeDocument/2006/relationships/image" Target="../media/image80.svg"/><Relationship Id="rId10" Type="http://schemas.openxmlformats.org/officeDocument/2006/relationships/image" Target="../media/image15.emf"/><Relationship Id="rId19" Type="http://schemas.microsoft.com/office/2007/relationships/hdphoto" Target="../media/hdphoto2.wdp"/><Relationship Id="rId4" Type="http://schemas.openxmlformats.org/officeDocument/2006/relationships/image" Target="../media/image83.tiff"/><Relationship Id="rId9" Type="http://schemas.openxmlformats.org/officeDocument/2006/relationships/image" Target="../media/image63.svg"/><Relationship Id="rId14" Type="http://schemas.openxmlformats.org/officeDocument/2006/relationships/image" Target="../media/image79.png"/><Relationship Id="rId22" Type="http://schemas.openxmlformats.org/officeDocument/2006/relationships/image" Target="../media/image86.gif"/></Relationships>
</file>

<file path=ppt/slides/_rels/slide37.xml.rels><?xml version="1.0" encoding="UTF-8" standalone="yes"?>
<Relationships xmlns="http://schemas.openxmlformats.org/package/2006/relationships"><Relationship Id="rId8" Type="http://schemas.openxmlformats.org/officeDocument/2006/relationships/image" Target="../media/image15.emf"/><Relationship Id="rId13" Type="http://schemas.openxmlformats.org/officeDocument/2006/relationships/image" Target="../media/image18.png"/><Relationship Id="rId18" Type="http://schemas.openxmlformats.org/officeDocument/2006/relationships/image" Target="../media/image67.png"/><Relationship Id="rId3" Type="http://schemas.openxmlformats.org/officeDocument/2006/relationships/image" Target="../media/image71.png"/><Relationship Id="rId7" Type="http://schemas.openxmlformats.org/officeDocument/2006/relationships/image" Target="../media/image89.png"/><Relationship Id="rId12" Type="http://schemas.openxmlformats.org/officeDocument/2006/relationships/image" Target="../media/image16.png"/><Relationship Id="rId17" Type="http://schemas.openxmlformats.org/officeDocument/2006/relationships/image" Target="../media/image68.png"/><Relationship Id="rId2" Type="http://schemas.openxmlformats.org/officeDocument/2006/relationships/notesSlide" Target="../notesSlides/notesSlide23.xml"/><Relationship Id="rId16"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88.png"/><Relationship Id="rId11" Type="http://schemas.openxmlformats.org/officeDocument/2006/relationships/image" Target="../media/image90.png"/><Relationship Id="rId5" Type="http://schemas.openxmlformats.org/officeDocument/2006/relationships/image" Target="../media/image74.png"/><Relationship Id="rId15" Type="http://schemas.openxmlformats.org/officeDocument/2006/relationships/image" Target="../media/image72.png"/><Relationship Id="rId10" Type="http://schemas.openxmlformats.org/officeDocument/2006/relationships/image" Target="../media/image87.png"/><Relationship Id="rId19" Type="http://schemas.openxmlformats.org/officeDocument/2006/relationships/image" Target="../media/image69.png"/><Relationship Id="rId4" Type="http://schemas.openxmlformats.org/officeDocument/2006/relationships/image" Target="../media/image76.png"/><Relationship Id="rId9" Type="http://schemas.openxmlformats.org/officeDocument/2006/relationships/image" Target="../media/image36.png"/><Relationship Id="rId14" Type="http://schemas.openxmlformats.org/officeDocument/2006/relationships/image" Target="../media/image9.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4.png"/><Relationship Id="rId1" Type="http://schemas.openxmlformats.org/officeDocument/2006/relationships/slideLayout" Target="../slideLayouts/slideLayout19.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9.emf"/></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hyperlink" Target="https://microsoft.sharepoint.com/teams/BrandCentral/Search/pages/BCPhotographyResults.aspx#Default=%7B%22k%22%3A%22%22%2C%22o%22%3A%5B%7B%22p%22%3A%22Created%22%2C%22d%22%3A1%7D%5D%2C%22l%22%3A1033%7D" TargetMode="Externa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microsoft.sharepoint.com/teams/BrandCentral/Search/Pages/BCIllustrationsResults.aspx?k=Illustrations" TargetMode="Externa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microsoft.com/office/2007/relationships/hdphoto" Target="../media/hdphoto3.wdp"/></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26.png"/><Relationship Id="rId7"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7.xml"/><Relationship Id="rId6" Type="http://schemas.openxmlformats.org/officeDocument/2006/relationships/hyperlink" Target="https://blogs.msdn.microsoft.com/SteveLasker" TargetMode="External"/><Relationship Id="rId5" Type="http://schemas.openxmlformats.org/officeDocument/2006/relationships/hyperlink" Target="aka.ms/acr/build" TargetMode="External"/><Relationship Id="rId4" Type="http://schemas.openxmlformats.org/officeDocument/2006/relationships/image" Target="../media/image27.sv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7.png"/><Relationship Id="rId21" Type="http://schemas.openxmlformats.org/officeDocument/2006/relationships/image" Target="../media/image24.svg"/><Relationship Id="rId7" Type="http://schemas.openxmlformats.org/officeDocument/2006/relationships/image" Target="../media/image11.emf"/><Relationship Id="rId12" Type="http://schemas.openxmlformats.org/officeDocument/2006/relationships/image" Target="../media/image15.emf"/><Relationship Id="rId17" Type="http://schemas.openxmlformats.org/officeDocument/2006/relationships/image" Target="../media/image20.svg"/><Relationship Id="rId2" Type="http://schemas.openxmlformats.org/officeDocument/2006/relationships/notesSlide" Target="../notesSlides/notesSlide3.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0.emf"/><Relationship Id="rId11" Type="http://schemas.microsoft.com/office/2007/relationships/hdphoto" Target="../media/hdphoto1.wdp"/><Relationship Id="rId5" Type="http://schemas.openxmlformats.org/officeDocument/2006/relationships/image" Target="../media/image9.emf"/><Relationship Id="rId15" Type="http://schemas.openxmlformats.org/officeDocument/2006/relationships/image" Target="../media/image18.png"/><Relationship Id="rId10" Type="http://schemas.openxmlformats.org/officeDocument/2006/relationships/image" Target="../media/image14.png"/><Relationship Id="rId19" Type="http://schemas.openxmlformats.org/officeDocument/2006/relationships/image" Target="../media/image22.svg"/><Relationship Id="rId4" Type="http://schemas.openxmlformats.org/officeDocument/2006/relationships/image" Target="../media/image8.png"/><Relationship Id="rId9" Type="http://schemas.openxmlformats.org/officeDocument/2006/relationships/image" Target="../media/image13.gif"/><Relationship Id="rId14" Type="http://schemas.openxmlformats.org/officeDocument/2006/relationships/image" Target="../media/image17.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9.emf"/><Relationship Id="rId7"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0E1CE-417E-4A02-B17D-26DB9431611B}"/>
              </a:ext>
            </a:extLst>
          </p:cNvPr>
          <p:cNvSpPr>
            <a:spLocks noGrp="1"/>
          </p:cNvSpPr>
          <p:nvPr>
            <p:ph type="title"/>
          </p:nvPr>
        </p:nvSpPr>
        <p:spPr/>
        <p:txBody>
          <a:bodyPr/>
          <a:lstStyle/>
          <a:p>
            <a:r>
              <a:rPr lang="en-US"/>
              <a:t>Committing Code </a:t>
            </a:r>
          </a:p>
        </p:txBody>
      </p:sp>
      <p:sp>
        <p:nvSpPr>
          <p:cNvPr id="4" name="Text Placeholder 3">
            <a:extLst>
              <a:ext uri="{FF2B5EF4-FFF2-40B4-BE49-F238E27FC236}">
                <a16:creationId xmlns:a16="http://schemas.microsoft.com/office/drawing/2014/main" id="{B72C2EA7-F776-4E3E-AD4B-CC92E5A17B58}"/>
              </a:ext>
            </a:extLst>
          </p:cNvPr>
          <p:cNvSpPr>
            <a:spLocks noGrp="1"/>
          </p:cNvSpPr>
          <p:nvPr>
            <p:ph type="body" sz="quarter" idx="10"/>
          </p:nvPr>
        </p:nvSpPr>
        <p:spPr>
          <a:xfrm>
            <a:off x="586390" y="1434370"/>
            <a:ext cx="11018520" cy="1465016"/>
          </a:xfrm>
        </p:spPr>
        <p:txBody>
          <a:bodyPr/>
          <a:lstStyle/>
          <a:p>
            <a:r>
              <a:rPr lang="en-US"/>
              <a:t>Are you ready to deploy?</a:t>
            </a:r>
          </a:p>
          <a:p>
            <a:r>
              <a:rPr lang="en-US"/>
              <a:t>Can your container be built?</a:t>
            </a:r>
          </a:p>
          <a:p>
            <a:r>
              <a:rPr lang="en-US"/>
              <a:t>What about configuring build systems…</a:t>
            </a:r>
          </a:p>
        </p:txBody>
      </p:sp>
    </p:spTree>
    <p:extLst>
      <p:ext uri="{BB962C8B-B14F-4D97-AF65-F5344CB8AC3E}">
        <p14:creationId xmlns:p14="http://schemas.microsoft.com/office/powerpoint/2010/main" val="35345211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Rectangle 2047">
            <a:extLst>
              <a:ext uri="{FF2B5EF4-FFF2-40B4-BE49-F238E27FC236}">
                <a16:creationId xmlns:a16="http://schemas.microsoft.com/office/drawing/2014/main" id="{37816159-BEA7-4E2C-BBD3-5AD180CB12D7}"/>
              </a:ext>
            </a:extLst>
          </p:cNvPr>
          <p:cNvSpPr/>
          <p:nvPr/>
        </p:nvSpPr>
        <p:spPr>
          <a:xfrm>
            <a:off x="2431187" y="2144811"/>
            <a:ext cx="1715987" cy="109034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165" h="765365">
                <a:moveTo>
                  <a:pt x="414020" y="1514"/>
                </a:moveTo>
                <a:lnTo>
                  <a:pt x="1247657" y="0"/>
                </a:lnTo>
                <a:lnTo>
                  <a:pt x="1257165" y="763582"/>
                </a:lnTo>
                <a:lnTo>
                  <a:pt x="0" y="765365"/>
                </a:lnTo>
                <a:lnTo>
                  <a:pt x="414020" y="1514"/>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1" name="Rectangle 2047">
            <a:extLst>
              <a:ext uri="{FF2B5EF4-FFF2-40B4-BE49-F238E27FC236}">
                <a16:creationId xmlns:a16="http://schemas.microsoft.com/office/drawing/2014/main" id="{0B24BC55-D810-43D1-94DE-814D6E2000A5}"/>
              </a:ext>
            </a:extLst>
          </p:cNvPr>
          <p:cNvSpPr/>
          <p:nvPr/>
        </p:nvSpPr>
        <p:spPr>
          <a:xfrm flipH="1">
            <a:off x="4129723" y="2139731"/>
            <a:ext cx="1718248" cy="109796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384246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384246 w 1257165"/>
              <a:gd name="connsiteY4" fmla="*/ 1514 h 765365"/>
              <a:gd name="connsiteX0" fmla="*/ 369359 w 1242278"/>
              <a:gd name="connsiteY0" fmla="*/ 1514 h 767148"/>
              <a:gd name="connsiteX1" fmla="*/ 1232770 w 1242278"/>
              <a:gd name="connsiteY1" fmla="*/ 0 h 767148"/>
              <a:gd name="connsiteX2" fmla="*/ 1242278 w 1242278"/>
              <a:gd name="connsiteY2" fmla="*/ 763582 h 767148"/>
              <a:gd name="connsiteX3" fmla="*/ 0 w 1242278"/>
              <a:gd name="connsiteY3" fmla="*/ 767148 h 767148"/>
              <a:gd name="connsiteX4" fmla="*/ 369359 w 1242278"/>
              <a:gd name="connsiteY4" fmla="*/ 1514 h 767148"/>
              <a:gd name="connsiteX0" fmla="*/ 369359 w 1258822"/>
              <a:gd name="connsiteY0" fmla="*/ 5080 h 770714"/>
              <a:gd name="connsiteX1" fmla="*/ 1258822 w 1258822"/>
              <a:gd name="connsiteY1" fmla="*/ 0 h 770714"/>
              <a:gd name="connsiteX2" fmla="*/ 1242278 w 1258822"/>
              <a:gd name="connsiteY2" fmla="*/ 767148 h 770714"/>
              <a:gd name="connsiteX3" fmla="*/ 0 w 1258822"/>
              <a:gd name="connsiteY3" fmla="*/ 770714 h 770714"/>
              <a:gd name="connsiteX4" fmla="*/ 369359 w 1258822"/>
              <a:gd name="connsiteY4" fmla="*/ 5080 h 770714"/>
              <a:gd name="connsiteX0" fmla="*/ 369359 w 1258822"/>
              <a:gd name="connsiteY0" fmla="*/ 5080 h 770714"/>
              <a:gd name="connsiteX1" fmla="*/ 1258822 w 1258822"/>
              <a:gd name="connsiteY1" fmla="*/ 0 h 770714"/>
              <a:gd name="connsiteX2" fmla="*/ 1255304 w 1258822"/>
              <a:gd name="connsiteY2" fmla="*/ 770714 h 770714"/>
              <a:gd name="connsiteX3" fmla="*/ 0 w 1258822"/>
              <a:gd name="connsiteY3" fmla="*/ 770714 h 770714"/>
              <a:gd name="connsiteX4" fmla="*/ 369359 w 1258822"/>
              <a:gd name="connsiteY4" fmla="*/ 5080 h 77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822" h="770714">
                <a:moveTo>
                  <a:pt x="369359" y="5080"/>
                </a:moveTo>
                <a:lnTo>
                  <a:pt x="1258822" y="0"/>
                </a:lnTo>
                <a:cubicBezTo>
                  <a:pt x="1257649" y="256905"/>
                  <a:pt x="1256477" y="513809"/>
                  <a:pt x="1255304" y="770714"/>
                </a:cubicBezTo>
                <a:lnTo>
                  <a:pt x="0" y="770714"/>
                </a:lnTo>
                <a:lnTo>
                  <a:pt x="369359" y="5080"/>
                </a:lnTo>
                <a:close/>
              </a:path>
            </a:pathLst>
          </a:custGeom>
          <a:solidFill>
            <a:schemeClr val="accent2">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pic>
        <p:nvPicPr>
          <p:cNvPr id="332" name="Picture 2" descr="Related image">
            <a:extLst>
              <a:ext uri="{FF2B5EF4-FFF2-40B4-BE49-F238E27FC236}">
                <a16:creationId xmlns:a16="http://schemas.microsoft.com/office/drawing/2014/main" id="{8A8EAC0F-BA96-4423-8DA4-5013F742F9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79" t="19617" r="25733" b="15444"/>
          <a:stretch/>
        </p:blipFill>
        <p:spPr bwMode="auto">
          <a:xfrm>
            <a:off x="3013723" y="2187778"/>
            <a:ext cx="343845" cy="339356"/>
          </a:xfrm>
          <a:prstGeom prst="rect">
            <a:avLst/>
          </a:prstGeom>
          <a:noFill/>
          <a:extLst>
            <a:ext uri="{909E8E84-426E-40DD-AFC4-6F175D3DCCD1}">
              <a14:hiddenFill xmlns:a14="http://schemas.microsoft.com/office/drawing/2010/main">
                <a:solidFill>
                  <a:srgbClr val="FFFFFF"/>
                </a:solidFill>
              </a14:hiddenFill>
            </a:ext>
          </a:extLst>
        </p:spPr>
      </p:pic>
      <p:grpSp>
        <p:nvGrpSpPr>
          <p:cNvPr id="333" name="Group 332">
            <a:extLst>
              <a:ext uri="{FF2B5EF4-FFF2-40B4-BE49-F238E27FC236}">
                <a16:creationId xmlns:a16="http://schemas.microsoft.com/office/drawing/2014/main" id="{FA6AA045-E842-4075-8B07-CA50BFAC83FD}"/>
              </a:ext>
            </a:extLst>
          </p:cNvPr>
          <p:cNvGrpSpPr/>
          <p:nvPr/>
        </p:nvGrpSpPr>
        <p:grpSpPr>
          <a:xfrm>
            <a:off x="2428054" y="1784262"/>
            <a:ext cx="3425407" cy="1456863"/>
            <a:chOff x="1821040" y="1338196"/>
            <a:chExt cx="2569055" cy="1092647"/>
          </a:xfrm>
        </p:grpSpPr>
        <p:grpSp>
          <p:nvGrpSpPr>
            <p:cNvPr id="334" name="Group 333">
              <a:extLst>
                <a:ext uri="{FF2B5EF4-FFF2-40B4-BE49-F238E27FC236}">
                  <a16:creationId xmlns:a16="http://schemas.microsoft.com/office/drawing/2014/main" id="{1843FBD3-6588-486A-87BD-8FE33BA6E8F1}"/>
                </a:ext>
              </a:extLst>
            </p:cNvPr>
            <p:cNvGrpSpPr/>
            <p:nvPr/>
          </p:nvGrpSpPr>
          <p:grpSpPr>
            <a:xfrm>
              <a:off x="1821040" y="1609278"/>
              <a:ext cx="2569055" cy="821565"/>
              <a:chOff x="1821040" y="1609278"/>
              <a:chExt cx="2569055" cy="821565"/>
            </a:xfrm>
          </p:grpSpPr>
          <p:sp>
            <p:nvSpPr>
              <p:cNvPr id="336" name="Rectangle 2047">
                <a:extLst>
                  <a:ext uri="{FF2B5EF4-FFF2-40B4-BE49-F238E27FC236}">
                    <a16:creationId xmlns:a16="http://schemas.microsoft.com/office/drawing/2014/main" id="{9461ADA4-251C-43EE-9558-B20189180FF4}"/>
                  </a:ext>
                </a:extLst>
              </p:cNvPr>
              <p:cNvSpPr/>
              <p:nvPr/>
            </p:nvSpPr>
            <p:spPr>
              <a:xfrm>
                <a:off x="1821040" y="1609278"/>
                <a:ext cx="2569055" cy="821565"/>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9520" h="768931">
                    <a:moveTo>
                      <a:pt x="414020" y="5080"/>
                    </a:moveTo>
                    <a:lnTo>
                      <a:pt x="2125980" y="0"/>
                    </a:lnTo>
                    <a:lnTo>
                      <a:pt x="2509520" y="768931"/>
                    </a:lnTo>
                    <a:lnTo>
                      <a:pt x="0" y="768931"/>
                    </a:lnTo>
                    <a:lnTo>
                      <a:pt x="414020" y="5080"/>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7" name="Freeform: Shape 336">
                <a:extLst>
                  <a:ext uri="{FF2B5EF4-FFF2-40B4-BE49-F238E27FC236}">
                    <a16:creationId xmlns:a16="http://schemas.microsoft.com/office/drawing/2014/main" id="{F67B266F-C1DB-4BF3-9A70-80A7062AD7B0}"/>
                  </a:ext>
                </a:extLst>
              </p:cNvPr>
              <p:cNvSpPr/>
              <p:nvPr/>
            </p:nvSpPr>
            <p:spPr>
              <a:xfrm>
                <a:off x="3516508" y="204134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8" name="Freeform: Shape 337">
                <a:extLst>
                  <a:ext uri="{FF2B5EF4-FFF2-40B4-BE49-F238E27FC236}">
                    <a16:creationId xmlns:a16="http://schemas.microsoft.com/office/drawing/2014/main" id="{7B5F15F2-CE51-4056-8B6C-D02159114C0D}"/>
                  </a:ext>
                </a:extLst>
              </p:cNvPr>
              <p:cNvSpPr/>
              <p:nvPr/>
            </p:nvSpPr>
            <p:spPr>
              <a:xfrm>
                <a:off x="3567223" y="1845918"/>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9" name="Freeform: Shape 338">
                <a:extLst>
                  <a:ext uri="{FF2B5EF4-FFF2-40B4-BE49-F238E27FC236}">
                    <a16:creationId xmlns:a16="http://schemas.microsoft.com/office/drawing/2014/main" id="{FE9AD5F7-5376-46EB-ADA6-D12B4B07D053}"/>
                  </a:ext>
                </a:extLst>
              </p:cNvPr>
              <p:cNvSpPr/>
              <p:nvPr/>
            </p:nvSpPr>
            <p:spPr>
              <a:xfrm>
                <a:off x="3930358" y="226233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0" name="Freeform: Shape 339">
                <a:extLst>
                  <a:ext uri="{FF2B5EF4-FFF2-40B4-BE49-F238E27FC236}">
                    <a16:creationId xmlns:a16="http://schemas.microsoft.com/office/drawing/2014/main" id="{574038AA-AE9D-45CE-9FEC-BAB51349BC40}"/>
                  </a:ext>
                </a:extLst>
              </p:cNvPr>
              <p:cNvSpPr/>
              <p:nvPr/>
            </p:nvSpPr>
            <p:spPr>
              <a:xfrm>
                <a:off x="2923559" y="1786127"/>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1" name="Freeform: Shape 340">
                <a:extLst>
                  <a:ext uri="{FF2B5EF4-FFF2-40B4-BE49-F238E27FC236}">
                    <a16:creationId xmlns:a16="http://schemas.microsoft.com/office/drawing/2014/main" id="{6B176627-7277-46CC-9F0B-FD6F068A3F67}"/>
                  </a:ext>
                </a:extLst>
              </p:cNvPr>
              <p:cNvSpPr/>
              <p:nvPr/>
            </p:nvSpPr>
            <p:spPr>
              <a:xfrm>
                <a:off x="2340259" y="1896001"/>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2" name="Freeform: Shape 341">
                <a:extLst>
                  <a:ext uri="{FF2B5EF4-FFF2-40B4-BE49-F238E27FC236}">
                    <a16:creationId xmlns:a16="http://schemas.microsoft.com/office/drawing/2014/main" id="{7B28AF44-96B7-4515-9C55-D45D66019B30}"/>
                  </a:ext>
                </a:extLst>
              </p:cNvPr>
              <p:cNvSpPr/>
              <p:nvPr/>
            </p:nvSpPr>
            <p:spPr>
              <a:xfrm>
                <a:off x="2651460" y="211600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3" name="Freeform: Shape 342">
                <a:extLst>
                  <a:ext uri="{FF2B5EF4-FFF2-40B4-BE49-F238E27FC236}">
                    <a16:creationId xmlns:a16="http://schemas.microsoft.com/office/drawing/2014/main" id="{CC562032-9CFC-4C54-9075-A72E03B9CF5B}"/>
                  </a:ext>
                </a:extLst>
              </p:cNvPr>
              <p:cNvSpPr/>
              <p:nvPr/>
            </p:nvSpPr>
            <p:spPr>
              <a:xfrm>
                <a:off x="1973407" y="227419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grpSp>
        <p:pic>
          <p:nvPicPr>
            <p:cNvPr id="335" name="Graphic 334">
              <a:extLst>
                <a:ext uri="{FF2B5EF4-FFF2-40B4-BE49-F238E27FC236}">
                  <a16:creationId xmlns:a16="http://schemas.microsoft.com/office/drawing/2014/main" id="{43CBB337-964D-44B9-AB43-76AF9E33E1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91061" y="1338196"/>
              <a:ext cx="348375" cy="471374"/>
            </a:xfrm>
            <a:prstGeom prst="rect">
              <a:avLst/>
            </a:prstGeom>
          </p:spPr>
        </p:pic>
      </p:grpSp>
      <p:pic>
        <p:nvPicPr>
          <p:cNvPr id="344" name="Graphic 343">
            <a:extLst>
              <a:ext uri="{FF2B5EF4-FFF2-40B4-BE49-F238E27FC236}">
                <a16:creationId xmlns:a16="http://schemas.microsoft.com/office/drawing/2014/main" id="{DFCA0BA6-1D69-45CB-8B20-73EBA47E10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15637" y="2218943"/>
            <a:ext cx="310468" cy="310468"/>
          </a:xfrm>
          <a:prstGeom prst="rect">
            <a:avLst/>
          </a:prstGeom>
        </p:spPr>
      </p:pic>
      <p:grpSp>
        <p:nvGrpSpPr>
          <p:cNvPr id="2059" name="Group 2058">
            <a:extLst>
              <a:ext uri="{FF2B5EF4-FFF2-40B4-BE49-F238E27FC236}">
                <a16:creationId xmlns:a16="http://schemas.microsoft.com/office/drawing/2014/main" id="{980B23AC-A1C8-4D91-9957-ED27953E6A83}"/>
              </a:ext>
            </a:extLst>
          </p:cNvPr>
          <p:cNvGrpSpPr/>
          <p:nvPr/>
        </p:nvGrpSpPr>
        <p:grpSpPr>
          <a:xfrm>
            <a:off x="5676941" y="1144521"/>
            <a:ext cx="7743616" cy="5059417"/>
            <a:chOff x="4257706" y="858390"/>
            <a:chExt cx="5807712" cy="3794563"/>
          </a:xfrm>
        </p:grpSpPr>
        <p:pic>
          <p:nvPicPr>
            <p:cNvPr id="316" name="Picture 28" descr="Related image">
              <a:extLst>
                <a:ext uri="{FF2B5EF4-FFF2-40B4-BE49-F238E27FC236}">
                  <a16:creationId xmlns:a16="http://schemas.microsoft.com/office/drawing/2014/main" id="{93CEAB14-20B5-440E-A0C2-B77FA5893A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7706" y="2654473"/>
              <a:ext cx="5517464" cy="199848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Related image">
              <a:extLst>
                <a:ext uri="{FF2B5EF4-FFF2-40B4-BE49-F238E27FC236}">
                  <a16:creationId xmlns:a16="http://schemas.microsoft.com/office/drawing/2014/main" id="{85907D06-BACD-4757-8FCF-D971E48F73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47954" y="858390"/>
              <a:ext cx="5517464" cy="1998480"/>
            </a:xfrm>
            <a:prstGeom prst="rect">
              <a:avLst/>
            </a:prstGeom>
            <a:noFill/>
            <a:extLst>
              <a:ext uri="{909E8E84-426E-40DD-AFC4-6F175D3DCCD1}">
                <a14:hiddenFill xmlns:a14="http://schemas.microsoft.com/office/drawing/2010/main">
                  <a:solidFill>
                    <a:srgbClr val="FFFFFF"/>
                  </a:solidFill>
                </a14:hiddenFill>
              </a:ext>
            </a:extLst>
          </p:spPr>
        </p:pic>
        <p:sp>
          <p:nvSpPr>
            <p:cNvPr id="2053" name="Rectangle 2052">
              <a:extLst>
                <a:ext uri="{FF2B5EF4-FFF2-40B4-BE49-F238E27FC236}">
                  <a16:creationId xmlns:a16="http://schemas.microsoft.com/office/drawing/2014/main" id="{11AEEEAD-785F-48DC-B820-B979DACB87B8}"/>
                </a:ext>
              </a:extLst>
            </p:cNvPr>
            <p:cNvSpPr/>
            <p:nvPr/>
          </p:nvSpPr>
          <p:spPr>
            <a:xfrm>
              <a:off x="5100119" y="1180738"/>
              <a:ext cx="2341844" cy="340815"/>
            </a:xfrm>
            <a:prstGeom prst="rect">
              <a:avLst/>
            </a:prstGeom>
          </p:spPr>
          <p:txBody>
            <a:bodyPr wrap="none">
              <a:spAutoFit/>
            </a:bodyPr>
            <a:lstStyle/>
            <a:p>
              <a:r>
                <a:rPr lang="en-US" sz="2353" b="1"/>
                <a:t>Contoso – Build Pool</a:t>
              </a:r>
            </a:p>
          </p:txBody>
        </p:sp>
        <p:sp>
          <p:nvSpPr>
            <p:cNvPr id="2055" name="Rectangle 2054">
              <a:extLst>
                <a:ext uri="{FF2B5EF4-FFF2-40B4-BE49-F238E27FC236}">
                  <a16:creationId xmlns:a16="http://schemas.microsoft.com/office/drawing/2014/main" id="{791EC387-38B4-4D19-B8F6-E92898B0AAF6}"/>
                </a:ext>
              </a:extLst>
            </p:cNvPr>
            <p:cNvSpPr/>
            <p:nvPr/>
          </p:nvSpPr>
          <p:spPr>
            <a:xfrm>
              <a:off x="4465350" y="3113005"/>
              <a:ext cx="2622161" cy="340815"/>
            </a:xfrm>
            <a:prstGeom prst="rect">
              <a:avLst/>
            </a:prstGeom>
          </p:spPr>
          <p:txBody>
            <a:bodyPr wrap="none">
              <a:spAutoFit/>
            </a:bodyPr>
            <a:lstStyle/>
            <a:p>
              <a:r>
                <a:rPr lang="en-US" sz="2353" b="1"/>
                <a:t>Northwind – Build Pool</a:t>
              </a:r>
            </a:p>
          </p:txBody>
        </p:sp>
      </p:grpSp>
      <p:sp>
        <p:nvSpPr>
          <p:cNvPr id="8" name="Rounded Rectangle 12">
            <a:extLst>
              <a:ext uri="{FF2B5EF4-FFF2-40B4-BE49-F238E27FC236}">
                <a16:creationId xmlns:a16="http://schemas.microsoft.com/office/drawing/2014/main" id="{9F9BFACF-3BBB-4970-935C-EA8CB96C4360}"/>
              </a:ext>
            </a:extLst>
          </p:cNvPr>
          <p:cNvSpPr/>
          <p:nvPr/>
        </p:nvSpPr>
        <p:spPr>
          <a:xfrm>
            <a:off x="188891" y="1042858"/>
            <a:ext cx="2755392" cy="123306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119424" tIns="119424" rIns="119424" bIns="119424" numCol="1" spcCol="0" rtlCol="0" fromWordArt="0" anchor="t" anchorCtr="0" forceAA="0" compatLnSpc="1">
            <a:prstTxWarp prst="textNoShape">
              <a:avLst/>
            </a:prstTxWarp>
            <a:noAutofit/>
          </a:bodyPr>
          <a:lstStyle/>
          <a:p>
            <a:pPr marL="304690" indent="-304690" algn="ctr" defTabSz="1171157">
              <a:defRPr/>
            </a:pPr>
            <a:r>
              <a:rPr lang="en-US" sz="1467" kern="0">
                <a:solidFill>
                  <a:prstClr val="white"/>
                </a:solidFill>
                <a:ea typeface="Segoe UI" panose="020B0502040204020203" pitchFamily="34" charset="0"/>
                <a:cs typeface="Segoe UI" panose="020B0502040204020203" pitchFamily="34" charset="0"/>
              </a:rPr>
              <a:t>Build, Integrate, Test</a:t>
            </a:r>
          </a:p>
        </p:txBody>
      </p:sp>
      <p:sp>
        <p:nvSpPr>
          <p:cNvPr id="2" name="Title 1">
            <a:extLst>
              <a:ext uri="{FF2B5EF4-FFF2-40B4-BE49-F238E27FC236}">
                <a16:creationId xmlns:a16="http://schemas.microsoft.com/office/drawing/2014/main" id="{08C59C4A-EC0B-497E-B48D-B59BC92BEBD2}"/>
              </a:ext>
            </a:extLst>
          </p:cNvPr>
          <p:cNvSpPr>
            <a:spLocks noGrp="1"/>
          </p:cNvSpPr>
          <p:nvPr>
            <p:ph type="title"/>
          </p:nvPr>
        </p:nvSpPr>
        <p:spPr/>
        <p:txBody>
          <a:bodyPr/>
          <a:lstStyle/>
          <a:p>
            <a:r>
              <a:rPr lang="en-US"/>
              <a:t>Current Build Infrastructure</a:t>
            </a:r>
          </a:p>
        </p:txBody>
      </p:sp>
      <p:pic>
        <p:nvPicPr>
          <p:cNvPr id="3" name="Picture 4" descr="https://zapier.cachefly.net/storage/services/59152a3a91bfe0ddd2fc9b978448593a.128x128.png">
            <a:extLst>
              <a:ext uri="{FF2B5EF4-FFF2-40B4-BE49-F238E27FC236}">
                <a16:creationId xmlns:a16="http://schemas.microsoft.com/office/drawing/2014/main" id="{128C54A0-07BE-4A17-A255-1568DF82BEEA}"/>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4031" y="1504057"/>
            <a:ext cx="545653" cy="5078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https://wiki.jenkins-ci.org/download/attachments/2916393/logo-title.png?version=1&amp;modificationDate=1302753947000">
            <a:extLst>
              <a:ext uri="{FF2B5EF4-FFF2-40B4-BE49-F238E27FC236}">
                <a16:creationId xmlns:a16="http://schemas.microsoft.com/office/drawing/2014/main" id="{8ABB6FE2-E3F2-4DA9-AAD0-A18F7D3C74C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1029855" y="1483559"/>
            <a:ext cx="456613" cy="5283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Related image">
            <a:extLst>
              <a:ext uri="{FF2B5EF4-FFF2-40B4-BE49-F238E27FC236}">
                <a16:creationId xmlns:a16="http://schemas.microsoft.com/office/drawing/2014/main" id="{064F2BE7-73B3-4E11-BA72-D36A2034A1F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4565" r="3544" b="4126"/>
          <a:stretch/>
        </p:blipFill>
        <p:spPr bwMode="auto">
          <a:xfrm>
            <a:off x="1536639" y="1488645"/>
            <a:ext cx="554932" cy="5253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64FFB6A-3ED0-4DF5-9D66-EAF5BF690EBC}"/>
              </a:ext>
            </a:extLst>
          </p:cNvPr>
          <p:cNvSpPr txBox="1"/>
          <p:nvPr/>
        </p:nvSpPr>
        <p:spPr>
          <a:xfrm>
            <a:off x="965937" y="1877981"/>
            <a:ext cx="1263815" cy="510451"/>
          </a:xfrm>
          <a:prstGeom prst="rect">
            <a:avLst/>
          </a:prstGeom>
        </p:spPr>
        <p:txBody>
          <a:bodyPr vert="horz" wrap="square" lIns="119424" tIns="119424" rIns="119424" bIns="119424" rtlCol="0" anchor="t">
            <a:noAutofit/>
          </a:bodyPr>
          <a:lstStyle/>
          <a:p>
            <a:pPr marL="304690" indent="-304690" algn="ctr" defTabSz="1171157">
              <a:defRPr/>
            </a:pPr>
            <a:endParaRPr lang="en-US" sz="2615" b="1" kern="0">
              <a:solidFill>
                <a:prstClr val="white"/>
              </a:solidFill>
              <a:ea typeface="Segoe UI" panose="020B0502040204020203" pitchFamily="34" charset="0"/>
              <a:cs typeface="Segoe UI" panose="020B0502040204020203" pitchFamily="34" charset="0"/>
            </a:endParaRPr>
          </a:p>
        </p:txBody>
      </p:sp>
      <p:pic>
        <p:nvPicPr>
          <p:cNvPr id="5" name="Graphic 4">
            <a:extLst>
              <a:ext uri="{FF2B5EF4-FFF2-40B4-BE49-F238E27FC236}">
                <a16:creationId xmlns:a16="http://schemas.microsoft.com/office/drawing/2014/main" id="{928D4938-AAC3-456E-A097-28470B71197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38641" y="1483559"/>
            <a:ext cx="525324" cy="525324"/>
          </a:xfrm>
          <a:prstGeom prst="rect">
            <a:avLst/>
          </a:prstGeom>
        </p:spPr>
      </p:pic>
      <p:sp>
        <p:nvSpPr>
          <p:cNvPr id="12" name="Rectangle 11">
            <a:extLst>
              <a:ext uri="{FF2B5EF4-FFF2-40B4-BE49-F238E27FC236}">
                <a16:creationId xmlns:a16="http://schemas.microsoft.com/office/drawing/2014/main" id="{CECC23FA-0E5B-48F2-A76E-21D37C0C8AAA}"/>
              </a:ext>
            </a:extLst>
          </p:cNvPr>
          <p:cNvSpPr/>
          <p:nvPr/>
        </p:nvSpPr>
        <p:spPr>
          <a:xfrm>
            <a:off x="2575572" y="1566429"/>
            <a:ext cx="2069369" cy="584775"/>
          </a:xfrm>
          <a:prstGeom prst="rect">
            <a:avLst/>
          </a:prstGeom>
        </p:spPr>
        <p:txBody>
          <a:bodyPr wrap="square">
            <a:spAutoFit/>
          </a:bodyPr>
          <a:lstStyle/>
          <a:p>
            <a:pPr marL="304690" indent="-304690" algn="ctr" defTabSz="1171157">
              <a:defRPr/>
            </a:pPr>
            <a:r>
              <a:rPr lang="en-US" sz="1600" kern="0">
                <a:ea typeface="Segoe UI" panose="020B0502040204020203" pitchFamily="34" charset="0"/>
                <a:cs typeface="Segoe UI" panose="020B0502040204020203" pitchFamily="34" charset="0"/>
              </a:rPr>
              <a:t>Hosted </a:t>
            </a:r>
            <a:br>
              <a:rPr lang="en-US" sz="1600" kern="0">
                <a:ea typeface="Segoe UI" panose="020B0502040204020203" pitchFamily="34" charset="0"/>
                <a:cs typeface="Segoe UI" panose="020B0502040204020203" pitchFamily="34" charset="0"/>
              </a:rPr>
            </a:br>
            <a:r>
              <a:rPr lang="en-US" sz="1600" kern="0">
                <a:ea typeface="Segoe UI" panose="020B0502040204020203" pitchFamily="34" charset="0"/>
                <a:cs typeface="Segoe UI" panose="020B0502040204020203" pitchFamily="34" charset="0"/>
              </a:rPr>
              <a:t>Build Agent Pool</a:t>
            </a:r>
          </a:p>
        </p:txBody>
      </p:sp>
      <p:pic>
        <p:nvPicPr>
          <p:cNvPr id="2052" name="Picture 4" descr="Related image">
            <a:extLst>
              <a:ext uri="{FF2B5EF4-FFF2-40B4-BE49-F238E27FC236}">
                <a16:creationId xmlns:a16="http://schemas.microsoft.com/office/drawing/2014/main" id="{44153E32-491E-450B-B81C-5C354905973C}"/>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63965" y="2591314"/>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lated image">
            <a:extLst>
              <a:ext uri="{FF2B5EF4-FFF2-40B4-BE49-F238E27FC236}">
                <a16:creationId xmlns:a16="http://schemas.microsoft.com/office/drawing/2014/main" id="{981EA854-7AC5-4D2B-95E9-42AA989A23AB}"/>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0714" y="2613477"/>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lated image">
            <a:extLst>
              <a:ext uri="{FF2B5EF4-FFF2-40B4-BE49-F238E27FC236}">
                <a16:creationId xmlns:a16="http://schemas.microsoft.com/office/drawing/2014/main" id="{049D57DF-9733-49FE-866B-C2718A0A6CD2}"/>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57464" y="263564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lated image">
            <a:extLst>
              <a:ext uri="{FF2B5EF4-FFF2-40B4-BE49-F238E27FC236}">
                <a16:creationId xmlns:a16="http://schemas.microsoft.com/office/drawing/2014/main" id="{2DB5AC03-C5AD-4006-83A3-5A68043B4951}"/>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213" y="2657802"/>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Related image">
            <a:extLst>
              <a:ext uri="{FF2B5EF4-FFF2-40B4-BE49-F238E27FC236}">
                <a16:creationId xmlns:a16="http://schemas.microsoft.com/office/drawing/2014/main" id="{8312530B-3406-4C44-A4BC-E58F68D892CE}"/>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0962" y="2679965"/>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lated image">
            <a:extLst>
              <a:ext uri="{FF2B5EF4-FFF2-40B4-BE49-F238E27FC236}">
                <a16:creationId xmlns:a16="http://schemas.microsoft.com/office/drawing/2014/main" id="{870E582B-0EB1-4783-B1D7-17440CBCFDDC}"/>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7712" y="270212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elated image">
            <a:extLst>
              <a:ext uri="{FF2B5EF4-FFF2-40B4-BE49-F238E27FC236}">
                <a16:creationId xmlns:a16="http://schemas.microsoft.com/office/drawing/2014/main" id="{58F033FF-6F78-40C7-815C-4DBA1A30C1AC}"/>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44461" y="272429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elated image">
            <a:extLst>
              <a:ext uri="{FF2B5EF4-FFF2-40B4-BE49-F238E27FC236}">
                <a16:creationId xmlns:a16="http://schemas.microsoft.com/office/drawing/2014/main" id="{C8240AF4-43ED-4B96-BD99-96687D84C8C3}"/>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41210" y="2746453"/>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Related image">
            <a:extLst>
              <a:ext uri="{FF2B5EF4-FFF2-40B4-BE49-F238E27FC236}">
                <a16:creationId xmlns:a16="http://schemas.microsoft.com/office/drawing/2014/main" id="{4AEDF007-619C-4190-8AD1-E5AEDF92C203}"/>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37960" y="2768616"/>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Related image">
            <a:extLst>
              <a:ext uri="{FF2B5EF4-FFF2-40B4-BE49-F238E27FC236}">
                <a16:creationId xmlns:a16="http://schemas.microsoft.com/office/drawing/2014/main" id="{224A56A1-7418-461D-AFB0-238BAE201692}"/>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34709" y="279077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Related image">
            <a:extLst>
              <a:ext uri="{FF2B5EF4-FFF2-40B4-BE49-F238E27FC236}">
                <a16:creationId xmlns:a16="http://schemas.microsoft.com/office/drawing/2014/main" id="{14CE7A8E-E427-4514-A3D1-88C9B2AB4B92}"/>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309454" y="2591314"/>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Related image">
            <a:extLst>
              <a:ext uri="{FF2B5EF4-FFF2-40B4-BE49-F238E27FC236}">
                <a16:creationId xmlns:a16="http://schemas.microsoft.com/office/drawing/2014/main" id="{95CD904D-C9E0-4159-A809-E925E10C20FD}"/>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406204" y="2613477"/>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Related image">
            <a:extLst>
              <a:ext uri="{FF2B5EF4-FFF2-40B4-BE49-F238E27FC236}">
                <a16:creationId xmlns:a16="http://schemas.microsoft.com/office/drawing/2014/main" id="{4426AF55-2430-4F87-84E8-D89C6D0D6DDD}"/>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502953" y="263564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Related image">
            <a:extLst>
              <a:ext uri="{FF2B5EF4-FFF2-40B4-BE49-F238E27FC236}">
                <a16:creationId xmlns:a16="http://schemas.microsoft.com/office/drawing/2014/main" id="{CF02F185-1EF6-4A48-BDD0-A5F9865608DD}"/>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599702" y="2657802"/>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Related image">
            <a:extLst>
              <a:ext uri="{FF2B5EF4-FFF2-40B4-BE49-F238E27FC236}">
                <a16:creationId xmlns:a16="http://schemas.microsoft.com/office/drawing/2014/main" id="{C6A1815A-39D5-47ED-8E31-BCEB12870124}"/>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696452" y="2679965"/>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elated image">
            <a:extLst>
              <a:ext uri="{FF2B5EF4-FFF2-40B4-BE49-F238E27FC236}">
                <a16:creationId xmlns:a16="http://schemas.microsoft.com/office/drawing/2014/main" id="{FAC8A17D-8E03-4E24-B30D-EBA493F7D68C}"/>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93201" y="270212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Related image">
            <a:extLst>
              <a:ext uri="{FF2B5EF4-FFF2-40B4-BE49-F238E27FC236}">
                <a16:creationId xmlns:a16="http://schemas.microsoft.com/office/drawing/2014/main" id="{0B69445F-FE79-41F2-A4DD-A11BA48E577F}"/>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889950" y="272429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Related image">
            <a:extLst>
              <a:ext uri="{FF2B5EF4-FFF2-40B4-BE49-F238E27FC236}">
                <a16:creationId xmlns:a16="http://schemas.microsoft.com/office/drawing/2014/main" id="{5CD43681-2C3E-43B6-9262-9B8570BAD356}"/>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986700" y="2746453"/>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Related image">
            <a:extLst>
              <a:ext uri="{FF2B5EF4-FFF2-40B4-BE49-F238E27FC236}">
                <a16:creationId xmlns:a16="http://schemas.microsoft.com/office/drawing/2014/main" id="{8B1F79F9-E8A3-4EAB-9885-727EC8E619D5}"/>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083449" y="2768616"/>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Related image">
            <a:extLst>
              <a:ext uri="{FF2B5EF4-FFF2-40B4-BE49-F238E27FC236}">
                <a16:creationId xmlns:a16="http://schemas.microsoft.com/office/drawing/2014/main" id="{E9DDE7B3-C0B8-436F-8881-0106B9E65720}"/>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180198" y="279077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lated image">
            <a:extLst>
              <a:ext uri="{FF2B5EF4-FFF2-40B4-BE49-F238E27FC236}">
                <a16:creationId xmlns:a16="http://schemas.microsoft.com/office/drawing/2014/main" id="{2C4406A9-2532-4AF7-8B5D-3FD1DFC44B94}"/>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92658" y="2004030"/>
            <a:ext cx="1459263" cy="145926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pool floaty icon">
            <a:extLst>
              <a:ext uri="{FF2B5EF4-FFF2-40B4-BE49-F238E27FC236}">
                <a16:creationId xmlns:a16="http://schemas.microsoft.com/office/drawing/2014/main" id="{80B61172-051F-4DD4-9369-164806087ED2}"/>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12149" y="2444575"/>
            <a:ext cx="1433967" cy="80598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pool floaty icon">
            <a:extLst>
              <a:ext uri="{FF2B5EF4-FFF2-40B4-BE49-F238E27FC236}">
                <a16:creationId xmlns:a16="http://schemas.microsoft.com/office/drawing/2014/main" id="{F9A9F729-7117-4E14-8701-C946CEEB1630}"/>
              </a:ext>
            </a:extLst>
          </p:cNvPr>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20381" b="16843"/>
          <a:stretch/>
        </p:blipFill>
        <p:spPr bwMode="auto">
          <a:xfrm>
            <a:off x="5936897" y="4773813"/>
            <a:ext cx="915100" cy="57445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pool floaty icon">
            <a:extLst>
              <a:ext uri="{FF2B5EF4-FFF2-40B4-BE49-F238E27FC236}">
                <a16:creationId xmlns:a16="http://schemas.microsoft.com/office/drawing/2014/main" id="{3BADE5C4-2606-4B1C-BF58-D277731670FC}"/>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8030" y="4921862"/>
            <a:ext cx="1029647" cy="102964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pool floaty icon">
            <a:extLst>
              <a:ext uri="{FF2B5EF4-FFF2-40B4-BE49-F238E27FC236}">
                <a16:creationId xmlns:a16="http://schemas.microsoft.com/office/drawing/2014/main" id="{44CBB4C6-3553-480D-BD72-F564CD7457E1}"/>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10203" y="4538985"/>
            <a:ext cx="1328347" cy="1044116"/>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pool floaty icon">
            <a:extLst>
              <a:ext uri="{FF2B5EF4-FFF2-40B4-BE49-F238E27FC236}">
                <a16:creationId xmlns:a16="http://schemas.microsoft.com/office/drawing/2014/main" id="{B6E6BECA-06F1-479C-99D6-4A2AF8B89E00}"/>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11651" y="4517239"/>
            <a:ext cx="1293959" cy="1103851"/>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Related image">
            <a:extLst>
              <a:ext uri="{FF2B5EF4-FFF2-40B4-BE49-F238E27FC236}">
                <a16:creationId xmlns:a16="http://schemas.microsoft.com/office/drawing/2014/main" id="{FDE69EAB-D2EB-4A3D-83DB-83C20803062A}"/>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87053" y="2129475"/>
            <a:ext cx="1248239" cy="1248239"/>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Image result for pool floaty icon">
            <a:extLst>
              <a:ext uri="{FF2B5EF4-FFF2-40B4-BE49-F238E27FC236}">
                <a16:creationId xmlns:a16="http://schemas.microsoft.com/office/drawing/2014/main" id="{9EB2603D-82CA-4EDF-A6A9-7590CB4F5886}"/>
              </a:ext>
            </a:extLst>
          </p:cNvPr>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95186" y="4518808"/>
            <a:ext cx="1248239" cy="1132205"/>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Image result for pool floaty icon">
            <a:extLst>
              <a:ext uri="{FF2B5EF4-FFF2-40B4-BE49-F238E27FC236}">
                <a16:creationId xmlns:a16="http://schemas.microsoft.com/office/drawing/2014/main" id="{3E583225-CB96-4A1E-83C2-31EB3810556E}"/>
              </a:ext>
            </a:extLst>
          </p:cNvPr>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0495" y="2081183"/>
            <a:ext cx="1092444" cy="935807"/>
          </a:xfrm>
          <a:prstGeom prst="rect">
            <a:avLst/>
          </a:prstGeom>
          <a:noFill/>
          <a:extLst>
            <a:ext uri="{909E8E84-426E-40DD-AFC4-6F175D3DCCD1}">
              <a14:hiddenFill xmlns:a14="http://schemas.microsoft.com/office/drawing/2010/main">
                <a:solidFill>
                  <a:srgbClr val="FFFFFF"/>
                </a:solidFill>
              </a14:hiddenFill>
            </a:ext>
          </a:extLst>
        </p:spPr>
      </p:pic>
      <p:pic>
        <p:nvPicPr>
          <p:cNvPr id="2069" name="Graphic 2068">
            <a:extLst>
              <a:ext uri="{FF2B5EF4-FFF2-40B4-BE49-F238E27FC236}">
                <a16:creationId xmlns:a16="http://schemas.microsoft.com/office/drawing/2014/main" id="{F870767D-33FE-461A-B6B8-A2C2EB8571A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219414" y="4278690"/>
            <a:ext cx="1951604" cy="1951604"/>
          </a:xfrm>
          <a:prstGeom prst="rect">
            <a:avLst/>
          </a:prstGeom>
        </p:spPr>
      </p:pic>
      <p:grpSp>
        <p:nvGrpSpPr>
          <p:cNvPr id="2071" name="Group 2070">
            <a:extLst>
              <a:ext uri="{FF2B5EF4-FFF2-40B4-BE49-F238E27FC236}">
                <a16:creationId xmlns:a16="http://schemas.microsoft.com/office/drawing/2014/main" id="{86B47698-DF1A-4BC0-8FD6-D7527526C36E}"/>
              </a:ext>
            </a:extLst>
          </p:cNvPr>
          <p:cNvGrpSpPr/>
          <p:nvPr/>
        </p:nvGrpSpPr>
        <p:grpSpPr>
          <a:xfrm>
            <a:off x="2507392" y="4187614"/>
            <a:ext cx="4055267" cy="2774721"/>
            <a:chOff x="1880544" y="3140710"/>
            <a:chExt cx="3041450" cy="2081041"/>
          </a:xfrm>
        </p:grpSpPr>
        <p:pic>
          <p:nvPicPr>
            <p:cNvPr id="2078" name="Picture 30" descr="Related image">
              <a:extLst>
                <a:ext uri="{FF2B5EF4-FFF2-40B4-BE49-F238E27FC236}">
                  <a16:creationId xmlns:a16="http://schemas.microsoft.com/office/drawing/2014/main" id="{0DF558B3-24B6-4415-920B-F1CC423F443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80544" y="3380610"/>
              <a:ext cx="1841141" cy="1841141"/>
            </a:xfrm>
            <a:prstGeom prst="rect">
              <a:avLst/>
            </a:prstGeom>
            <a:noFill/>
            <a:extLst>
              <a:ext uri="{909E8E84-426E-40DD-AFC4-6F175D3DCCD1}">
                <a14:hiddenFill xmlns:a14="http://schemas.microsoft.com/office/drawing/2010/main">
                  <a:solidFill>
                    <a:srgbClr val="FFFFFF"/>
                  </a:solidFill>
                </a14:hiddenFill>
              </a:ext>
            </a:extLst>
          </p:spPr>
        </p:pic>
        <p:pic>
          <p:nvPicPr>
            <p:cNvPr id="328" name="Graphic 327">
              <a:extLst>
                <a:ext uri="{FF2B5EF4-FFF2-40B4-BE49-F238E27FC236}">
                  <a16:creationId xmlns:a16="http://schemas.microsoft.com/office/drawing/2014/main" id="{75628DA1-8994-439B-BB70-4602ABAA0569}"/>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42813"/>
            <a:stretch/>
          </p:blipFill>
          <p:spPr>
            <a:xfrm rot="3040862">
              <a:off x="3771616" y="2827385"/>
              <a:ext cx="837053" cy="1463703"/>
            </a:xfrm>
            <a:prstGeom prst="rect">
              <a:avLst/>
            </a:prstGeom>
          </p:spPr>
        </p:pic>
      </p:grpSp>
    </p:spTree>
    <p:extLst>
      <p:ext uri="{BB962C8B-B14F-4D97-AF65-F5344CB8AC3E}">
        <p14:creationId xmlns:p14="http://schemas.microsoft.com/office/powerpoint/2010/main" val="37215691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dissolve">
                                      <p:cBhvr>
                                        <p:cTn id="7" dur="150"/>
                                        <p:tgtEl>
                                          <p:spTgt spid="2052"/>
                                        </p:tgtEl>
                                      </p:cBhvr>
                                    </p:animEffect>
                                  </p:childTnLst>
                                </p:cTn>
                              </p:par>
                            </p:childTnLst>
                          </p:cTn>
                        </p:par>
                        <p:par>
                          <p:cTn id="8" fill="hold">
                            <p:stCondLst>
                              <p:cond delay="150"/>
                            </p:stCondLst>
                            <p:childTnLst>
                              <p:par>
                                <p:cTn id="9" presetID="9"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150"/>
                                        <p:tgtEl>
                                          <p:spTgt spid="17"/>
                                        </p:tgtEl>
                                      </p:cBhvr>
                                    </p:animEffect>
                                  </p:childTnLst>
                                </p:cTn>
                              </p:par>
                            </p:childTnLst>
                          </p:cTn>
                        </p:par>
                        <p:par>
                          <p:cTn id="12" fill="hold">
                            <p:stCondLst>
                              <p:cond delay="300"/>
                            </p:stCondLst>
                            <p:childTnLst>
                              <p:par>
                                <p:cTn id="13" presetID="9"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150"/>
                                        <p:tgtEl>
                                          <p:spTgt spid="18"/>
                                        </p:tgtEl>
                                      </p:cBhvr>
                                    </p:animEffect>
                                  </p:childTnLst>
                                </p:cTn>
                              </p:par>
                            </p:childTnLst>
                          </p:cTn>
                        </p:par>
                        <p:par>
                          <p:cTn id="16" fill="hold">
                            <p:stCondLst>
                              <p:cond delay="450"/>
                            </p:stCondLst>
                            <p:childTnLst>
                              <p:par>
                                <p:cTn id="17" presetID="9"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150"/>
                                        <p:tgtEl>
                                          <p:spTgt spid="19"/>
                                        </p:tgtEl>
                                      </p:cBhvr>
                                    </p:animEffect>
                                  </p:childTnLst>
                                </p:cTn>
                              </p:par>
                            </p:childTnLst>
                          </p:cTn>
                        </p:par>
                        <p:par>
                          <p:cTn id="20" fill="hold">
                            <p:stCondLst>
                              <p:cond delay="600"/>
                            </p:stCondLst>
                            <p:childTnLst>
                              <p:par>
                                <p:cTn id="21" presetID="9"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dissolve">
                                      <p:cBhvr>
                                        <p:cTn id="23" dur="150"/>
                                        <p:tgtEl>
                                          <p:spTgt spid="20"/>
                                        </p:tgtEl>
                                      </p:cBhvr>
                                    </p:animEffect>
                                  </p:childTnLst>
                                </p:cTn>
                              </p:par>
                            </p:childTnLst>
                          </p:cTn>
                        </p:par>
                        <p:par>
                          <p:cTn id="24" fill="hold">
                            <p:stCondLst>
                              <p:cond delay="750"/>
                            </p:stCondLst>
                            <p:childTnLst>
                              <p:par>
                                <p:cTn id="25" presetID="9"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dissolve">
                                      <p:cBhvr>
                                        <p:cTn id="27" dur="150"/>
                                        <p:tgtEl>
                                          <p:spTgt spid="21"/>
                                        </p:tgtEl>
                                      </p:cBhvr>
                                    </p:animEffect>
                                  </p:childTnLst>
                                </p:cTn>
                              </p:par>
                            </p:childTnLst>
                          </p:cTn>
                        </p:par>
                        <p:par>
                          <p:cTn id="28" fill="hold">
                            <p:stCondLst>
                              <p:cond delay="900"/>
                            </p:stCondLst>
                            <p:childTnLst>
                              <p:par>
                                <p:cTn id="29" presetID="9"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150"/>
                                        <p:tgtEl>
                                          <p:spTgt spid="22"/>
                                        </p:tgtEl>
                                      </p:cBhvr>
                                    </p:animEffect>
                                  </p:childTnLst>
                                </p:cTn>
                              </p:par>
                            </p:childTnLst>
                          </p:cTn>
                        </p:par>
                        <p:par>
                          <p:cTn id="32" fill="hold">
                            <p:stCondLst>
                              <p:cond delay="1050"/>
                            </p:stCondLst>
                            <p:childTnLst>
                              <p:par>
                                <p:cTn id="33" presetID="9"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dissolve">
                                      <p:cBhvr>
                                        <p:cTn id="35" dur="150"/>
                                        <p:tgtEl>
                                          <p:spTgt spid="23"/>
                                        </p:tgtEl>
                                      </p:cBhvr>
                                    </p:animEffect>
                                  </p:childTnLst>
                                </p:cTn>
                              </p:par>
                            </p:childTnLst>
                          </p:cTn>
                        </p:par>
                        <p:par>
                          <p:cTn id="36" fill="hold">
                            <p:stCondLst>
                              <p:cond delay="1200"/>
                            </p:stCondLst>
                            <p:childTnLst>
                              <p:par>
                                <p:cTn id="37" presetID="9" presetClass="entr" presetSubtype="0"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dissolve">
                                      <p:cBhvr>
                                        <p:cTn id="39" dur="150"/>
                                        <p:tgtEl>
                                          <p:spTgt spid="24"/>
                                        </p:tgtEl>
                                      </p:cBhvr>
                                    </p:animEffect>
                                  </p:childTnLst>
                                </p:cTn>
                              </p:par>
                            </p:childTnLst>
                          </p:cTn>
                        </p:par>
                        <p:par>
                          <p:cTn id="40" fill="hold">
                            <p:stCondLst>
                              <p:cond delay="1350"/>
                            </p:stCondLst>
                            <p:childTnLst>
                              <p:par>
                                <p:cTn id="41" presetID="9"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dissolve">
                                      <p:cBhvr>
                                        <p:cTn id="43" dur="150"/>
                                        <p:tgtEl>
                                          <p:spTgt spid="25"/>
                                        </p:tgtEl>
                                      </p:cBhvr>
                                    </p:animEffect>
                                  </p:childTnLst>
                                </p:cTn>
                              </p:par>
                            </p:childTnLst>
                          </p:cTn>
                        </p:par>
                        <p:par>
                          <p:cTn id="44" fill="hold">
                            <p:stCondLst>
                              <p:cond delay="1500"/>
                            </p:stCondLst>
                            <p:childTnLst>
                              <p:par>
                                <p:cTn id="45" presetID="9" presetClass="entr" presetSubtype="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150"/>
                                        <p:tgtEl>
                                          <p:spTgt spid="26"/>
                                        </p:tgtEl>
                                      </p:cBhvr>
                                    </p:animEffect>
                                  </p:childTnLst>
                                </p:cTn>
                              </p:par>
                            </p:childTnLst>
                          </p:cTn>
                        </p:par>
                        <p:par>
                          <p:cTn id="48" fill="hold">
                            <p:stCondLst>
                              <p:cond delay="1650"/>
                            </p:stCondLst>
                            <p:childTnLst>
                              <p:par>
                                <p:cTn id="49" presetID="9" presetClass="entr" presetSubtype="0" fill="hold"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dissolve">
                                      <p:cBhvr>
                                        <p:cTn id="51" dur="150"/>
                                        <p:tgtEl>
                                          <p:spTgt spid="27"/>
                                        </p:tgtEl>
                                      </p:cBhvr>
                                    </p:animEffect>
                                  </p:childTnLst>
                                </p:cTn>
                              </p:par>
                            </p:childTnLst>
                          </p:cTn>
                        </p:par>
                        <p:par>
                          <p:cTn id="52" fill="hold">
                            <p:stCondLst>
                              <p:cond delay="1800"/>
                            </p:stCondLst>
                            <p:childTnLst>
                              <p:par>
                                <p:cTn id="53" presetID="9"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dissolve">
                                      <p:cBhvr>
                                        <p:cTn id="55" dur="150"/>
                                        <p:tgtEl>
                                          <p:spTgt spid="28"/>
                                        </p:tgtEl>
                                      </p:cBhvr>
                                    </p:animEffect>
                                  </p:childTnLst>
                                </p:cTn>
                              </p:par>
                            </p:childTnLst>
                          </p:cTn>
                        </p:par>
                        <p:par>
                          <p:cTn id="56" fill="hold">
                            <p:stCondLst>
                              <p:cond delay="1950"/>
                            </p:stCondLst>
                            <p:childTnLst>
                              <p:par>
                                <p:cTn id="57" presetID="9" presetClass="entr" presetSubtype="0"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dissolve">
                                      <p:cBhvr>
                                        <p:cTn id="59" dur="150"/>
                                        <p:tgtEl>
                                          <p:spTgt spid="29"/>
                                        </p:tgtEl>
                                      </p:cBhvr>
                                    </p:animEffect>
                                  </p:childTnLst>
                                </p:cTn>
                              </p:par>
                            </p:childTnLst>
                          </p:cTn>
                        </p:par>
                        <p:par>
                          <p:cTn id="60" fill="hold">
                            <p:stCondLst>
                              <p:cond delay="2100"/>
                            </p:stCondLst>
                            <p:childTnLst>
                              <p:par>
                                <p:cTn id="61" presetID="9" presetClass="entr" presetSubtype="0"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dissolve">
                                      <p:cBhvr>
                                        <p:cTn id="63" dur="150"/>
                                        <p:tgtEl>
                                          <p:spTgt spid="30"/>
                                        </p:tgtEl>
                                      </p:cBhvr>
                                    </p:animEffect>
                                  </p:childTnLst>
                                </p:cTn>
                              </p:par>
                            </p:childTnLst>
                          </p:cTn>
                        </p:par>
                        <p:par>
                          <p:cTn id="64" fill="hold">
                            <p:stCondLst>
                              <p:cond delay="2250"/>
                            </p:stCondLst>
                            <p:childTnLst>
                              <p:par>
                                <p:cTn id="65" presetID="9" presetClass="entr" presetSubtype="0" fill="hold"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dissolve">
                                      <p:cBhvr>
                                        <p:cTn id="67" dur="150"/>
                                        <p:tgtEl>
                                          <p:spTgt spid="31"/>
                                        </p:tgtEl>
                                      </p:cBhvr>
                                    </p:animEffect>
                                  </p:childTnLst>
                                </p:cTn>
                              </p:par>
                            </p:childTnLst>
                          </p:cTn>
                        </p:par>
                        <p:par>
                          <p:cTn id="68" fill="hold">
                            <p:stCondLst>
                              <p:cond delay="2400"/>
                            </p:stCondLst>
                            <p:childTnLst>
                              <p:par>
                                <p:cTn id="69" presetID="9" presetClass="entr" presetSubtype="0"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dissolve">
                                      <p:cBhvr>
                                        <p:cTn id="71" dur="150"/>
                                        <p:tgtEl>
                                          <p:spTgt spid="32"/>
                                        </p:tgtEl>
                                      </p:cBhvr>
                                    </p:animEffect>
                                  </p:childTnLst>
                                </p:cTn>
                              </p:par>
                            </p:childTnLst>
                          </p:cTn>
                        </p:par>
                        <p:par>
                          <p:cTn id="72" fill="hold">
                            <p:stCondLst>
                              <p:cond delay="2550"/>
                            </p:stCondLst>
                            <p:childTnLst>
                              <p:par>
                                <p:cTn id="73" presetID="9" presetClass="entr" presetSubtype="0" fill="hold" nodeType="after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dissolve">
                                      <p:cBhvr>
                                        <p:cTn id="75" dur="150"/>
                                        <p:tgtEl>
                                          <p:spTgt spid="33"/>
                                        </p:tgtEl>
                                      </p:cBhvr>
                                    </p:animEffect>
                                  </p:childTnLst>
                                </p:cTn>
                              </p:par>
                            </p:childTnLst>
                          </p:cTn>
                        </p:par>
                        <p:par>
                          <p:cTn id="76" fill="hold">
                            <p:stCondLst>
                              <p:cond delay="2700"/>
                            </p:stCondLst>
                            <p:childTnLst>
                              <p:par>
                                <p:cTn id="77" presetID="9" presetClass="entr" presetSubtype="0" fill="hold"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dissolve">
                                      <p:cBhvr>
                                        <p:cTn id="79" dur="150"/>
                                        <p:tgtEl>
                                          <p:spTgt spid="34"/>
                                        </p:tgtEl>
                                      </p:cBhvr>
                                    </p:animEffect>
                                  </p:childTnLst>
                                </p:cTn>
                              </p:par>
                            </p:childTnLst>
                          </p:cTn>
                        </p:par>
                        <p:par>
                          <p:cTn id="80" fill="hold">
                            <p:stCondLst>
                              <p:cond delay="2850"/>
                            </p:stCondLst>
                            <p:childTnLst>
                              <p:par>
                                <p:cTn id="81" presetID="9" presetClass="entr" presetSubtype="0" fill="hold"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dissolve">
                                      <p:cBhvr>
                                        <p:cTn id="83" dur="150"/>
                                        <p:tgtEl>
                                          <p:spTgt spid="35"/>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nodeType="clickEffect">
                                  <p:stCondLst>
                                    <p:cond delay="0"/>
                                  </p:stCondLst>
                                  <p:childTnLst>
                                    <p:animMotion origin="layout" path="M 2.77778E-6 -3.33333E-6 L -0.00591 0.12068 " pathEditMode="relative" rAng="0" ptsTypes="AA">
                                      <p:cBhvr>
                                        <p:cTn id="87" dur="2000" fill="hold"/>
                                        <p:tgtEl>
                                          <p:spTgt spid="25"/>
                                        </p:tgtEl>
                                        <p:attrNameLst>
                                          <p:attrName>ppt_x</p:attrName>
                                          <p:attrName>ppt_y</p:attrName>
                                        </p:attrNameLst>
                                      </p:cBhvr>
                                      <p:rCtr x="-295" y="6019"/>
                                    </p:animMotion>
                                  </p:childTnLst>
                                </p:cTn>
                              </p:par>
                            </p:childTnLst>
                          </p:cTn>
                        </p:par>
                      </p:childTnLst>
                    </p:cTn>
                  </p:par>
                  <p:par>
                    <p:cTn id="88" fill="hold">
                      <p:stCondLst>
                        <p:cond delay="indefinite"/>
                      </p:stCondLst>
                      <p:childTnLst>
                        <p:par>
                          <p:cTn id="89" fill="hold">
                            <p:stCondLst>
                              <p:cond delay="0"/>
                            </p:stCondLst>
                            <p:childTnLst>
                              <p:par>
                                <p:cTn id="90" presetID="37" presetClass="path" presetSubtype="0" accel="50000" decel="50000" fill="hold" nodeType="clickEffect">
                                  <p:stCondLst>
                                    <p:cond delay="0"/>
                                  </p:stCondLst>
                                  <p:childTnLst>
                                    <p:animMotion origin="layout" path="M -0.00591 0.12068 C -0.01407 0.10618 -0.10139 0.13735 -0.12084 0.09753 C -0.13264 0.07223 -0.08056 -0.0037 -0.07691 -0.03117 " pathEditMode="relative" rAng="0" ptsTypes="AAA">
                                      <p:cBhvr>
                                        <p:cTn id="91" dur="2000" fill="hold"/>
                                        <p:tgtEl>
                                          <p:spTgt spid="25"/>
                                        </p:tgtEl>
                                        <p:attrNameLst>
                                          <p:attrName>ppt_x</p:attrName>
                                          <p:attrName>ppt_y</p:attrName>
                                        </p:attrNameLst>
                                      </p:cBhvr>
                                      <p:rCtr x="-5833" y="-7593"/>
                                    </p:animMotion>
                                  </p:childTnLst>
                                </p:cTn>
                              </p:par>
                              <p:par>
                                <p:cTn id="92" presetID="10" presetClass="exit" presetSubtype="0" fill="hold" nodeType="withEffect">
                                  <p:stCondLst>
                                    <p:cond delay="1500"/>
                                  </p:stCondLst>
                                  <p:childTnLst>
                                    <p:animEffect transition="out" filter="fade">
                                      <p:cBhvr>
                                        <p:cTn id="93" dur="500"/>
                                        <p:tgtEl>
                                          <p:spTgt spid="25"/>
                                        </p:tgtEl>
                                      </p:cBhvr>
                                    </p:animEffect>
                                    <p:set>
                                      <p:cBhvr>
                                        <p:cTn id="94" dur="1" fill="hold">
                                          <p:stCondLst>
                                            <p:cond delay="499"/>
                                          </p:stCondLst>
                                        </p:cTn>
                                        <p:tgtEl>
                                          <p:spTgt spid="25"/>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2059"/>
                                        </p:tgtEl>
                                        <p:attrNameLst>
                                          <p:attrName>style.visibility</p:attrName>
                                        </p:attrNameLst>
                                      </p:cBhvr>
                                      <p:to>
                                        <p:strVal val="visible"/>
                                      </p:to>
                                    </p:set>
                                    <p:animEffect transition="in" filter="fade">
                                      <p:cBhvr>
                                        <p:cTn id="99" dur="500"/>
                                        <p:tgtEl>
                                          <p:spTgt spid="2059"/>
                                        </p:tgtEl>
                                      </p:cBhvr>
                                    </p:animEffect>
                                    <p:anim calcmode="lin" valueType="num">
                                      <p:cBhvr>
                                        <p:cTn id="100" dur="500" fill="hold"/>
                                        <p:tgtEl>
                                          <p:spTgt spid="2059"/>
                                        </p:tgtEl>
                                        <p:attrNameLst>
                                          <p:attrName>ppt_x</p:attrName>
                                        </p:attrNameLst>
                                      </p:cBhvr>
                                      <p:tavLst>
                                        <p:tav tm="0">
                                          <p:val>
                                            <p:strVal val="#ppt_x"/>
                                          </p:val>
                                        </p:tav>
                                        <p:tav tm="100000">
                                          <p:val>
                                            <p:strVal val="#ppt_x"/>
                                          </p:val>
                                        </p:tav>
                                      </p:tavLst>
                                    </p:anim>
                                    <p:anim calcmode="lin" valueType="num">
                                      <p:cBhvr>
                                        <p:cTn id="101" dur="500" fill="hold"/>
                                        <p:tgtEl>
                                          <p:spTgt spid="2059"/>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nodeType="clickEffect">
                                  <p:stCondLst>
                                    <p:cond delay="0"/>
                                  </p:stCondLst>
                                  <p:childTnLst>
                                    <p:set>
                                      <p:cBhvr>
                                        <p:cTn id="105" dur="1" fill="hold">
                                          <p:stCondLst>
                                            <p:cond delay="0"/>
                                          </p:stCondLst>
                                        </p:cTn>
                                        <p:tgtEl>
                                          <p:spTgt spid="2074"/>
                                        </p:tgtEl>
                                        <p:attrNameLst>
                                          <p:attrName>style.visibility</p:attrName>
                                        </p:attrNameLst>
                                      </p:cBhvr>
                                      <p:to>
                                        <p:strVal val="visible"/>
                                      </p:to>
                                    </p:set>
                                    <p:animEffect transition="in" filter="fade">
                                      <p:cBhvr>
                                        <p:cTn id="106" dur="500"/>
                                        <p:tgtEl>
                                          <p:spTgt spid="2074"/>
                                        </p:tgtEl>
                                      </p:cBhvr>
                                    </p:animEffect>
                                    <p:anim calcmode="lin" valueType="num">
                                      <p:cBhvr>
                                        <p:cTn id="107" dur="500" fill="hold"/>
                                        <p:tgtEl>
                                          <p:spTgt spid="2074"/>
                                        </p:tgtEl>
                                        <p:attrNameLst>
                                          <p:attrName>ppt_x</p:attrName>
                                        </p:attrNameLst>
                                      </p:cBhvr>
                                      <p:tavLst>
                                        <p:tav tm="0">
                                          <p:val>
                                            <p:strVal val="#ppt_x"/>
                                          </p:val>
                                        </p:tav>
                                        <p:tav tm="100000">
                                          <p:val>
                                            <p:strVal val="#ppt_x"/>
                                          </p:val>
                                        </p:tav>
                                      </p:tavLst>
                                    </p:anim>
                                    <p:anim calcmode="lin" valueType="num">
                                      <p:cBhvr>
                                        <p:cTn id="108" dur="500" fill="hold"/>
                                        <p:tgtEl>
                                          <p:spTgt spid="2074"/>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nodeType="clickEffect">
                                  <p:stCondLst>
                                    <p:cond delay="0"/>
                                  </p:stCondLst>
                                  <p:childTnLst>
                                    <p:set>
                                      <p:cBhvr>
                                        <p:cTn id="112" dur="1" fill="hold">
                                          <p:stCondLst>
                                            <p:cond delay="0"/>
                                          </p:stCondLst>
                                        </p:cTn>
                                        <p:tgtEl>
                                          <p:spTgt spid="2062"/>
                                        </p:tgtEl>
                                        <p:attrNameLst>
                                          <p:attrName>style.visibility</p:attrName>
                                        </p:attrNameLst>
                                      </p:cBhvr>
                                      <p:to>
                                        <p:strVal val="visible"/>
                                      </p:to>
                                    </p:set>
                                    <p:animEffect transition="in" filter="fade">
                                      <p:cBhvr>
                                        <p:cTn id="113" dur="500"/>
                                        <p:tgtEl>
                                          <p:spTgt spid="2062"/>
                                        </p:tgtEl>
                                      </p:cBhvr>
                                    </p:animEffect>
                                    <p:anim calcmode="lin" valueType="num">
                                      <p:cBhvr>
                                        <p:cTn id="114" dur="500" fill="hold"/>
                                        <p:tgtEl>
                                          <p:spTgt spid="2062"/>
                                        </p:tgtEl>
                                        <p:attrNameLst>
                                          <p:attrName>ppt_x</p:attrName>
                                        </p:attrNameLst>
                                      </p:cBhvr>
                                      <p:tavLst>
                                        <p:tav tm="0">
                                          <p:val>
                                            <p:strVal val="#ppt_x"/>
                                          </p:val>
                                        </p:tav>
                                        <p:tav tm="100000">
                                          <p:val>
                                            <p:strVal val="#ppt_x"/>
                                          </p:val>
                                        </p:tav>
                                      </p:tavLst>
                                    </p:anim>
                                    <p:anim calcmode="lin" valueType="num">
                                      <p:cBhvr>
                                        <p:cTn id="115" dur="500" fill="hold"/>
                                        <p:tgtEl>
                                          <p:spTgt spid="2062"/>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2060"/>
                                        </p:tgtEl>
                                        <p:attrNameLst>
                                          <p:attrName>style.visibility</p:attrName>
                                        </p:attrNameLst>
                                      </p:cBhvr>
                                      <p:to>
                                        <p:strVal val="visible"/>
                                      </p:to>
                                    </p:set>
                                    <p:animEffect transition="in" filter="fade">
                                      <p:cBhvr>
                                        <p:cTn id="120" dur="500"/>
                                        <p:tgtEl>
                                          <p:spTgt spid="2060"/>
                                        </p:tgtEl>
                                      </p:cBhvr>
                                    </p:animEffect>
                                    <p:anim calcmode="lin" valueType="num">
                                      <p:cBhvr>
                                        <p:cTn id="121" dur="500" fill="hold"/>
                                        <p:tgtEl>
                                          <p:spTgt spid="2060"/>
                                        </p:tgtEl>
                                        <p:attrNameLst>
                                          <p:attrName>ppt_x</p:attrName>
                                        </p:attrNameLst>
                                      </p:cBhvr>
                                      <p:tavLst>
                                        <p:tav tm="0">
                                          <p:val>
                                            <p:strVal val="#ppt_x"/>
                                          </p:val>
                                        </p:tav>
                                        <p:tav tm="100000">
                                          <p:val>
                                            <p:strVal val="#ppt_x"/>
                                          </p:val>
                                        </p:tav>
                                      </p:tavLst>
                                    </p:anim>
                                    <p:anim calcmode="lin" valueType="num">
                                      <p:cBhvr>
                                        <p:cTn id="122" dur="500" fill="hold"/>
                                        <p:tgtEl>
                                          <p:spTgt spid="2060"/>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nodeType="clickEffect">
                                  <p:stCondLst>
                                    <p:cond delay="0"/>
                                  </p:stCondLst>
                                  <p:childTnLst>
                                    <p:set>
                                      <p:cBhvr>
                                        <p:cTn id="126" dur="1" fill="hold">
                                          <p:stCondLst>
                                            <p:cond delay="0"/>
                                          </p:stCondLst>
                                        </p:cTn>
                                        <p:tgtEl>
                                          <p:spTgt spid="2064"/>
                                        </p:tgtEl>
                                        <p:attrNameLst>
                                          <p:attrName>style.visibility</p:attrName>
                                        </p:attrNameLst>
                                      </p:cBhvr>
                                      <p:to>
                                        <p:strVal val="visible"/>
                                      </p:to>
                                    </p:set>
                                    <p:animEffect transition="in" filter="fade">
                                      <p:cBhvr>
                                        <p:cTn id="127" dur="500"/>
                                        <p:tgtEl>
                                          <p:spTgt spid="2064"/>
                                        </p:tgtEl>
                                      </p:cBhvr>
                                    </p:animEffect>
                                    <p:anim calcmode="lin" valueType="num">
                                      <p:cBhvr>
                                        <p:cTn id="128" dur="500" fill="hold"/>
                                        <p:tgtEl>
                                          <p:spTgt spid="2064"/>
                                        </p:tgtEl>
                                        <p:attrNameLst>
                                          <p:attrName>ppt_x</p:attrName>
                                        </p:attrNameLst>
                                      </p:cBhvr>
                                      <p:tavLst>
                                        <p:tav tm="0">
                                          <p:val>
                                            <p:strVal val="#ppt_x"/>
                                          </p:val>
                                        </p:tav>
                                        <p:tav tm="100000">
                                          <p:val>
                                            <p:strVal val="#ppt_x"/>
                                          </p:val>
                                        </p:tav>
                                      </p:tavLst>
                                    </p:anim>
                                    <p:anim calcmode="lin" valueType="num">
                                      <p:cBhvr>
                                        <p:cTn id="129" dur="500" fill="hold"/>
                                        <p:tgtEl>
                                          <p:spTgt spid="2064"/>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nodeType="clickEffect">
                                  <p:stCondLst>
                                    <p:cond delay="0"/>
                                  </p:stCondLst>
                                  <p:childTnLst>
                                    <p:set>
                                      <p:cBhvr>
                                        <p:cTn id="133" dur="1" fill="hold">
                                          <p:stCondLst>
                                            <p:cond delay="0"/>
                                          </p:stCondLst>
                                        </p:cTn>
                                        <p:tgtEl>
                                          <p:spTgt spid="2068"/>
                                        </p:tgtEl>
                                        <p:attrNameLst>
                                          <p:attrName>style.visibility</p:attrName>
                                        </p:attrNameLst>
                                      </p:cBhvr>
                                      <p:to>
                                        <p:strVal val="visible"/>
                                      </p:to>
                                    </p:set>
                                    <p:animEffect transition="in" filter="fade">
                                      <p:cBhvr>
                                        <p:cTn id="134" dur="500"/>
                                        <p:tgtEl>
                                          <p:spTgt spid="2068"/>
                                        </p:tgtEl>
                                      </p:cBhvr>
                                    </p:animEffect>
                                    <p:anim calcmode="lin" valueType="num">
                                      <p:cBhvr>
                                        <p:cTn id="135" dur="500" fill="hold"/>
                                        <p:tgtEl>
                                          <p:spTgt spid="2068"/>
                                        </p:tgtEl>
                                        <p:attrNameLst>
                                          <p:attrName>ppt_x</p:attrName>
                                        </p:attrNameLst>
                                      </p:cBhvr>
                                      <p:tavLst>
                                        <p:tav tm="0">
                                          <p:val>
                                            <p:strVal val="#ppt_x"/>
                                          </p:val>
                                        </p:tav>
                                        <p:tav tm="100000">
                                          <p:val>
                                            <p:strVal val="#ppt_x"/>
                                          </p:val>
                                        </p:tav>
                                      </p:tavLst>
                                    </p:anim>
                                    <p:anim calcmode="lin" valueType="num">
                                      <p:cBhvr>
                                        <p:cTn id="136" dur="500" fill="hold"/>
                                        <p:tgtEl>
                                          <p:spTgt spid="2068"/>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nodeType="clickEffect">
                                  <p:stCondLst>
                                    <p:cond delay="0"/>
                                  </p:stCondLst>
                                  <p:childTnLst>
                                    <p:set>
                                      <p:cBhvr>
                                        <p:cTn id="140" dur="1" fill="hold">
                                          <p:stCondLst>
                                            <p:cond delay="0"/>
                                          </p:stCondLst>
                                        </p:cTn>
                                        <p:tgtEl>
                                          <p:spTgt spid="2070"/>
                                        </p:tgtEl>
                                        <p:attrNameLst>
                                          <p:attrName>style.visibility</p:attrName>
                                        </p:attrNameLst>
                                      </p:cBhvr>
                                      <p:to>
                                        <p:strVal val="visible"/>
                                      </p:to>
                                    </p:set>
                                    <p:animEffect transition="in" filter="fade">
                                      <p:cBhvr>
                                        <p:cTn id="141" dur="500"/>
                                        <p:tgtEl>
                                          <p:spTgt spid="2070"/>
                                        </p:tgtEl>
                                      </p:cBhvr>
                                    </p:animEffect>
                                    <p:anim calcmode="lin" valueType="num">
                                      <p:cBhvr>
                                        <p:cTn id="142" dur="500" fill="hold"/>
                                        <p:tgtEl>
                                          <p:spTgt spid="2070"/>
                                        </p:tgtEl>
                                        <p:attrNameLst>
                                          <p:attrName>ppt_x</p:attrName>
                                        </p:attrNameLst>
                                      </p:cBhvr>
                                      <p:tavLst>
                                        <p:tav tm="0">
                                          <p:val>
                                            <p:strVal val="#ppt_x"/>
                                          </p:val>
                                        </p:tav>
                                        <p:tav tm="100000">
                                          <p:val>
                                            <p:strVal val="#ppt_x"/>
                                          </p:val>
                                        </p:tav>
                                      </p:tavLst>
                                    </p:anim>
                                    <p:anim calcmode="lin" valueType="num">
                                      <p:cBhvr>
                                        <p:cTn id="143" dur="500" fill="hold"/>
                                        <p:tgtEl>
                                          <p:spTgt spid="2070"/>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nodeType="clickEffect">
                                  <p:stCondLst>
                                    <p:cond delay="0"/>
                                  </p:stCondLst>
                                  <p:childTnLst>
                                    <p:set>
                                      <p:cBhvr>
                                        <p:cTn id="147" dur="1" fill="hold">
                                          <p:stCondLst>
                                            <p:cond delay="0"/>
                                          </p:stCondLst>
                                        </p:cTn>
                                        <p:tgtEl>
                                          <p:spTgt spid="2066"/>
                                        </p:tgtEl>
                                        <p:attrNameLst>
                                          <p:attrName>style.visibility</p:attrName>
                                        </p:attrNameLst>
                                      </p:cBhvr>
                                      <p:to>
                                        <p:strVal val="visible"/>
                                      </p:to>
                                    </p:set>
                                    <p:animEffect transition="in" filter="fade">
                                      <p:cBhvr>
                                        <p:cTn id="148" dur="500"/>
                                        <p:tgtEl>
                                          <p:spTgt spid="2066"/>
                                        </p:tgtEl>
                                      </p:cBhvr>
                                    </p:animEffect>
                                    <p:anim calcmode="lin" valueType="num">
                                      <p:cBhvr>
                                        <p:cTn id="149" dur="500" fill="hold"/>
                                        <p:tgtEl>
                                          <p:spTgt spid="2066"/>
                                        </p:tgtEl>
                                        <p:attrNameLst>
                                          <p:attrName>ppt_x</p:attrName>
                                        </p:attrNameLst>
                                      </p:cBhvr>
                                      <p:tavLst>
                                        <p:tav tm="0">
                                          <p:val>
                                            <p:strVal val="#ppt_x"/>
                                          </p:val>
                                        </p:tav>
                                        <p:tav tm="100000">
                                          <p:val>
                                            <p:strVal val="#ppt_x"/>
                                          </p:val>
                                        </p:tav>
                                      </p:tavLst>
                                    </p:anim>
                                    <p:anim calcmode="lin" valueType="num">
                                      <p:cBhvr>
                                        <p:cTn id="150" dur="500" fill="hold"/>
                                        <p:tgtEl>
                                          <p:spTgt spid="2066"/>
                                        </p:tgtEl>
                                        <p:attrNameLst>
                                          <p:attrName>ppt_y</p:attrName>
                                        </p:attrNameLst>
                                      </p:cBhvr>
                                      <p:tavLst>
                                        <p:tav tm="0">
                                          <p:val>
                                            <p:strVal val="#ppt_y+.1"/>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42" presetClass="entr" presetSubtype="0" fill="hold" nodeType="clickEffect">
                                  <p:stCondLst>
                                    <p:cond delay="0"/>
                                  </p:stCondLst>
                                  <p:childTnLst>
                                    <p:set>
                                      <p:cBhvr>
                                        <p:cTn id="154" dur="1" fill="hold">
                                          <p:stCondLst>
                                            <p:cond delay="0"/>
                                          </p:stCondLst>
                                        </p:cTn>
                                        <p:tgtEl>
                                          <p:spTgt spid="2072"/>
                                        </p:tgtEl>
                                        <p:attrNameLst>
                                          <p:attrName>style.visibility</p:attrName>
                                        </p:attrNameLst>
                                      </p:cBhvr>
                                      <p:to>
                                        <p:strVal val="visible"/>
                                      </p:to>
                                    </p:set>
                                    <p:animEffect transition="in" filter="fade">
                                      <p:cBhvr>
                                        <p:cTn id="155" dur="500"/>
                                        <p:tgtEl>
                                          <p:spTgt spid="2072"/>
                                        </p:tgtEl>
                                      </p:cBhvr>
                                    </p:animEffect>
                                    <p:anim calcmode="lin" valueType="num">
                                      <p:cBhvr>
                                        <p:cTn id="156" dur="500" fill="hold"/>
                                        <p:tgtEl>
                                          <p:spTgt spid="2072"/>
                                        </p:tgtEl>
                                        <p:attrNameLst>
                                          <p:attrName>ppt_x</p:attrName>
                                        </p:attrNameLst>
                                      </p:cBhvr>
                                      <p:tavLst>
                                        <p:tav tm="0">
                                          <p:val>
                                            <p:strVal val="#ppt_x"/>
                                          </p:val>
                                        </p:tav>
                                        <p:tav tm="100000">
                                          <p:val>
                                            <p:strVal val="#ppt_x"/>
                                          </p:val>
                                        </p:tav>
                                      </p:tavLst>
                                    </p:anim>
                                    <p:anim calcmode="lin" valueType="num">
                                      <p:cBhvr>
                                        <p:cTn id="157" dur="500" fill="hold"/>
                                        <p:tgtEl>
                                          <p:spTgt spid="2072"/>
                                        </p:tgtEl>
                                        <p:attrNameLst>
                                          <p:attrName>ppt_y</p:attrName>
                                        </p:attrNameLst>
                                      </p:cBhvr>
                                      <p:tavLst>
                                        <p:tav tm="0">
                                          <p:val>
                                            <p:strVal val="#ppt_y+.1"/>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42" presetClass="entr" presetSubtype="0" fill="hold" nodeType="clickEffect">
                                  <p:stCondLst>
                                    <p:cond delay="0"/>
                                  </p:stCondLst>
                                  <p:childTnLst>
                                    <p:set>
                                      <p:cBhvr>
                                        <p:cTn id="161" dur="1" fill="hold">
                                          <p:stCondLst>
                                            <p:cond delay="0"/>
                                          </p:stCondLst>
                                        </p:cTn>
                                        <p:tgtEl>
                                          <p:spTgt spid="2058"/>
                                        </p:tgtEl>
                                        <p:attrNameLst>
                                          <p:attrName>style.visibility</p:attrName>
                                        </p:attrNameLst>
                                      </p:cBhvr>
                                      <p:to>
                                        <p:strVal val="visible"/>
                                      </p:to>
                                    </p:set>
                                    <p:animEffect transition="in" filter="fade">
                                      <p:cBhvr>
                                        <p:cTn id="162" dur="500"/>
                                        <p:tgtEl>
                                          <p:spTgt spid="2058"/>
                                        </p:tgtEl>
                                      </p:cBhvr>
                                    </p:animEffect>
                                    <p:anim calcmode="lin" valueType="num">
                                      <p:cBhvr>
                                        <p:cTn id="163" dur="500" fill="hold"/>
                                        <p:tgtEl>
                                          <p:spTgt spid="2058"/>
                                        </p:tgtEl>
                                        <p:attrNameLst>
                                          <p:attrName>ppt_x</p:attrName>
                                        </p:attrNameLst>
                                      </p:cBhvr>
                                      <p:tavLst>
                                        <p:tav tm="0">
                                          <p:val>
                                            <p:strVal val="#ppt_x"/>
                                          </p:val>
                                        </p:tav>
                                        <p:tav tm="100000">
                                          <p:val>
                                            <p:strVal val="#ppt_x"/>
                                          </p:val>
                                        </p:tav>
                                      </p:tavLst>
                                    </p:anim>
                                    <p:anim calcmode="lin" valueType="num">
                                      <p:cBhvr>
                                        <p:cTn id="164" dur="500" fill="hold"/>
                                        <p:tgtEl>
                                          <p:spTgt spid="2058"/>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2069"/>
                                        </p:tgtEl>
                                        <p:attrNameLst>
                                          <p:attrName>style.visibility</p:attrName>
                                        </p:attrNameLst>
                                      </p:cBhvr>
                                      <p:to>
                                        <p:strVal val="visible"/>
                                      </p:to>
                                    </p:set>
                                    <p:animEffect transition="in" filter="fade">
                                      <p:cBhvr>
                                        <p:cTn id="169" dur="500"/>
                                        <p:tgtEl>
                                          <p:spTgt spid="2069"/>
                                        </p:tgtEl>
                                      </p:cBhvr>
                                    </p:animEffect>
                                  </p:childTnLst>
                                </p:cTn>
                              </p:par>
                            </p:childTnLst>
                          </p:cTn>
                        </p:par>
                      </p:childTnLst>
                    </p:cTn>
                  </p:par>
                  <p:par>
                    <p:cTn id="170" fill="hold">
                      <p:stCondLst>
                        <p:cond delay="indefinite"/>
                      </p:stCondLst>
                      <p:childTnLst>
                        <p:par>
                          <p:cTn id="171" fill="hold">
                            <p:stCondLst>
                              <p:cond delay="0"/>
                            </p:stCondLst>
                            <p:childTnLst>
                              <p:par>
                                <p:cTn id="172" presetID="9" presetClass="exit" presetSubtype="0" fill="hold" nodeType="clickEffect">
                                  <p:stCondLst>
                                    <p:cond delay="0"/>
                                  </p:stCondLst>
                                  <p:childTnLst>
                                    <p:animEffect transition="out" filter="dissolve">
                                      <p:cBhvr>
                                        <p:cTn id="173" dur="500"/>
                                        <p:tgtEl>
                                          <p:spTgt spid="2069"/>
                                        </p:tgtEl>
                                      </p:cBhvr>
                                    </p:animEffect>
                                    <p:set>
                                      <p:cBhvr>
                                        <p:cTn id="174" dur="1" fill="hold">
                                          <p:stCondLst>
                                            <p:cond delay="499"/>
                                          </p:stCondLst>
                                        </p:cTn>
                                        <p:tgtEl>
                                          <p:spTgt spid="2069"/>
                                        </p:tgtEl>
                                        <p:attrNameLst>
                                          <p:attrName>style.visibility</p:attrName>
                                        </p:attrNameLst>
                                      </p:cBhvr>
                                      <p:to>
                                        <p:strVal val="hidden"/>
                                      </p:to>
                                    </p:set>
                                  </p:childTnLst>
                                </p:cTn>
                              </p:par>
                              <p:par>
                                <p:cTn id="175" presetID="2" presetClass="entr" presetSubtype="4" fill="hold" nodeType="withEffect">
                                  <p:stCondLst>
                                    <p:cond delay="0"/>
                                  </p:stCondLst>
                                  <p:childTnLst>
                                    <p:set>
                                      <p:cBhvr>
                                        <p:cTn id="176" dur="1" fill="hold">
                                          <p:stCondLst>
                                            <p:cond delay="0"/>
                                          </p:stCondLst>
                                        </p:cTn>
                                        <p:tgtEl>
                                          <p:spTgt spid="2071"/>
                                        </p:tgtEl>
                                        <p:attrNameLst>
                                          <p:attrName>style.visibility</p:attrName>
                                        </p:attrNameLst>
                                      </p:cBhvr>
                                      <p:to>
                                        <p:strVal val="visible"/>
                                      </p:to>
                                    </p:set>
                                    <p:anim calcmode="lin" valueType="num">
                                      <p:cBhvr additive="base">
                                        <p:cTn id="177" dur="500" fill="hold"/>
                                        <p:tgtEl>
                                          <p:spTgt spid="2071"/>
                                        </p:tgtEl>
                                        <p:attrNameLst>
                                          <p:attrName>ppt_x</p:attrName>
                                        </p:attrNameLst>
                                      </p:cBhvr>
                                      <p:tavLst>
                                        <p:tav tm="0">
                                          <p:val>
                                            <p:strVal val="#ppt_x"/>
                                          </p:val>
                                        </p:tav>
                                        <p:tav tm="100000">
                                          <p:val>
                                            <p:strVal val="#ppt_x"/>
                                          </p:val>
                                        </p:tav>
                                      </p:tavLst>
                                    </p:anim>
                                    <p:anim calcmode="lin" valueType="num">
                                      <p:cBhvr additive="base">
                                        <p:cTn id="178" dur="500" fill="hold"/>
                                        <p:tgtEl>
                                          <p:spTgt spid="2071"/>
                                        </p:tgtEl>
                                        <p:attrNameLst>
                                          <p:attrName>ppt_y</p:attrName>
                                        </p:attrNameLst>
                                      </p:cBhvr>
                                      <p:tavLst>
                                        <p:tav tm="0">
                                          <p:val>
                                            <p:strVal val="1+#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6" presetClass="emph" presetSubtype="0" fill="hold" nodeType="clickEffect">
                                  <p:stCondLst>
                                    <p:cond delay="0"/>
                                  </p:stCondLst>
                                  <p:childTnLst>
                                    <p:animScale>
                                      <p:cBhvr>
                                        <p:cTn id="182" dur="3000" fill="hold"/>
                                        <p:tgtEl>
                                          <p:spTgt spid="2062"/>
                                        </p:tgtEl>
                                      </p:cBhvr>
                                      <p:by x="400000" y="400000"/>
                                    </p:animScale>
                                  </p:childTnLst>
                                </p:cTn>
                              </p:par>
                              <p:par>
                                <p:cTn id="183" presetID="15" presetClass="exit" presetSubtype="0" fill="hold" nodeType="withEffect">
                                  <p:stCondLst>
                                    <p:cond delay="2100"/>
                                  </p:stCondLst>
                                  <p:childTnLst>
                                    <p:anim calcmode="lin" valueType="num">
                                      <p:cBhvr>
                                        <p:cTn id="184" dur="1000"/>
                                        <p:tgtEl>
                                          <p:spTgt spid="2062"/>
                                        </p:tgtEl>
                                        <p:attrNameLst>
                                          <p:attrName>ppt_w</p:attrName>
                                        </p:attrNameLst>
                                      </p:cBhvr>
                                      <p:tavLst>
                                        <p:tav tm="0">
                                          <p:val>
                                            <p:strVal val="ppt_w"/>
                                          </p:val>
                                        </p:tav>
                                        <p:tav tm="100000">
                                          <p:val>
                                            <p:fltVal val="0"/>
                                          </p:val>
                                        </p:tav>
                                      </p:tavLst>
                                    </p:anim>
                                    <p:anim calcmode="lin" valueType="num">
                                      <p:cBhvr>
                                        <p:cTn id="185" dur="1000"/>
                                        <p:tgtEl>
                                          <p:spTgt spid="2062"/>
                                        </p:tgtEl>
                                        <p:attrNameLst>
                                          <p:attrName>ppt_h</p:attrName>
                                        </p:attrNameLst>
                                      </p:cBhvr>
                                      <p:tavLst>
                                        <p:tav tm="0">
                                          <p:val>
                                            <p:strVal val="ppt_h"/>
                                          </p:val>
                                        </p:tav>
                                        <p:tav tm="100000">
                                          <p:val>
                                            <p:fltVal val="0"/>
                                          </p:val>
                                        </p:tav>
                                      </p:tavLst>
                                    </p:anim>
                                    <p:anim calcmode="lin" valueType="num">
                                      <p:cBhvr>
                                        <p:cTn id="186" dur="1000"/>
                                        <p:tgtEl>
                                          <p:spTgt spid="206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187" dur="1000"/>
                                        <p:tgtEl>
                                          <p:spTgt spid="206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88" dur="1" fill="hold">
                                          <p:stCondLst>
                                            <p:cond delay="999"/>
                                          </p:stCondLst>
                                        </p:cTn>
                                        <p:tgtEl>
                                          <p:spTgt spid="20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2047">
            <a:extLst>
              <a:ext uri="{FF2B5EF4-FFF2-40B4-BE49-F238E27FC236}">
                <a16:creationId xmlns:a16="http://schemas.microsoft.com/office/drawing/2014/main" id="{7C3C7D40-1B00-4C86-9FA9-2B7F5B63E1EC}"/>
              </a:ext>
            </a:extLst>
          </p:cNvPr>
          <p:cNvSpPr/>
          <p:nvPr/>
        </p:nvSpPr>
        <p:spPr>
          <a:xfrm flipH="1">
            <a:off x="4124233" y="2133207"/>
            <a:ext cx="1718248" cy="109796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384246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384246 w 1257165"/>
              <a:gd name="connsiteY4" fmla="*/ 1514 h 765365"/>
              <a:gd name="connsiteX0" fmla="*/ 369359 w 1242278"/>
              <a:gd name="connsiteY0" fmla="*/ 1514 h 767148"/>
              <a:gd name="connsiteX1" fmla="*/ 1232770 w 1242278"/>
              <a:gd name="connsiteY1" fmla="*/ 0 h 767148"/>
              <a:gd name="connsiteX2" fmla="*/ 1242278 w 1242278"/>
              <a:gd name="connsiteY2" fmla="*/ 763582 h 767148"/>
              <a:gd name="connsiteX3" fmla="*/ 0 w 1242278"/>
              <a:gd name="connsiteY3" fmla="*/ 767148 h 767148"/>
              <a:gd name="connsiteX4" fmla="*/ 369359 w 1242278"/>
              <a:gd name="connsiteY4" fmla="*/ 1514 h 767148"/>
              <a:gd name="connsiteX0" fmla="*/ 369359 w 1258822"/>
              <a:gd name="connsiteY0" fmla="*/ 5080 h 770714"/>
              <a:gd name="connsiteX1" fmla="*/ 1258822 w 1258822"/>
              <a:gd name="connsiteY1" fmla="*/ 0 h 770714"/>
              <a:gd name="connsiteX2" fmla="*/ 1242278 w 1258822"/>
              <a:gd name="connsiteY2" fmla="*/ 767148 h 770714"/>
              <a:gd name="connsiteX3" fmla="*/ 0 w 1258822"/>
              <a:gd name="connsiteY3" fmla="*/ 770714 h 770714"/>
              <a:gd name="connsiteX4" fmla="*/ 369359 w 1258822"/>
              <a:gd name="connsiteY4" fmla="*/ 5080 h 770714"/>
              <a:gd name="connsiteX0" fmla="*/ 369359 w 1258822"/>
              <a:gd name="connsiteY0" fmla="*/ 5080 h 770714"/>
              <a:gd name="connsiteX1" fmla="*/ 1258822 w 1258822"/>
              <a:gd name="connsiteY1" fmla="*/ 0 h 770714"/>
              <a:gd name="connsiteX2" fmla="*/ 1255304 w 1258822"/>
              <a:gd name="connsiteY2" fmla="*/ 770714 h 770714"/>
              <a:gd name="connsiteX3" fmla="*/ 0 w 1258822"/>
              <a:gd name="connsiteY3" fmla="*/ 770714 h 770714"/>
              <a:gd name="connsiteX4" fmla="*/ 369359 w 1258822"/>
              <a:gd name="connsiteY4" fmla="*/ 5080 h 77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822" h="770714">
                <a:moveTo>
                  <a:pt x="369359" y="5080"/>
                </a:moveTo>
                <a:lnTo>
                  <a:pt x="1258822" y="0"/>
                </a:lnTo>
                <a:cubicBezTo>
                  <a:pt x="1257649" y="256905"/>
                  <a:pt x="1256477" y="513809"/>
                  <a:pt x="1255304" y="770714"/>
                </a:cubicBezTo>
                <a:lnTo>
                  <a:pt x="0" y="770714"/>
                </a:lnTo>
                <a:lnTo>
                  <a:pt x="369359" y="5080"/>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4" name="Rectangle 2047">
            <a:extLst>
              <a:ext uri="{FF2B5EF4-FFF2-40B4-BE49-F238E27FC236}">
                <a16:creationId xmlns:a16="http://schemas.microsoft.com/office/drawing/2014/main" id="{7BB38DED-906F-4D51-A8FB-C7F7CC145E9C}"/>
              </a:ext>
            </a:extLst>
          </p:cNvPr>
          <p:cNvSpPr/>
          <p:nvPr/>
        </p:nvSpPr>
        <p:spPr>
          <a:xfrm>
            <a:off x="2431187" y="2144811"/>
            <a:ext cx="1715987" cy="109034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165" h="765365">
                <a:moveTo>
                  <a:pt x="414020" y="1514"/>
                </a:moveTo>
                <a:lnTo>
                  <a:pt x="1247657" y="0"/>
                </a:lnTo>
                <a:lnTo>
                  <a:pt x="1257165" y="763582"/>
                </a:lnTo>
                <a:lnTo>
                  <a:pt x="0" y="765365"/>
                </a:lnTo>
                <a:lnTo>
                  <a:pt x="414020" y="1514"/>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 name="Rounded Rectangle 12">
            <a:extLst>
              <a:ext uri="{FF2B5EF4-FFF2-40B4-BE49-F238E27FC236}">
                <a16:creationId xmlns:a16="http://schemas.microsoft.com/office/drawing/2014/main" id="{9F9BFACF-3BBB-4970-935C-EA8CB96C4360}"/>
              </a:ext>
            </a:extLst>
          </p:cNvPr>
          <p:cNvSpPr/>
          <p:nvPr/>
        </p:nvSpPr>
        <p:spPr>
          <a:xfrm>
            <a:off x="188891" y="1042858"/>
            <a:ext cx="2755392" cy="123306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119424" tIns="119424" rIns="119424" bIns="119424" numCol="1" spcCol="0" rtlCol="0" fromWordArt="0" anchor="t" anchorCtr="0" forceAA="0" compatLnSpc="1">
            <a:prstTxWarp prst="textNoShape">
              <a:avLst/>
            </a:prstTxWarp>
            <a:noAutofit/>
          </a:bodyPr>
          <a:lstStyle/>
          <a:p>
            <a:pPr marL="304690" indent="-304690" algn="ctr" defTabSz="1171157">
              <a:defRPr/>
            </a:pPr>
            <a:r>
              <a:rPr lang="en-US" sz="1467" kern="0">
                <a:solidFill>
                  <a:prstClr val="white"/>
                </a:solidFill>
                <a:ea typeface="Segoe UI" panose="020B0502040204020203" pitchFamily="34" charset="0"/>
                <a:cs typeface="Segoe UI" panose="020B0502040204020203" pitchFamily="34" charset="0"/>
              </a:rPr>
              <a:t>Build, Integrate, Test</a:t>
            </a:r>
          </a:p>
        </p:txBody>
      </p:sp>
      <p:sp>
        <p:nvSpPr>
          <p:cNvPr id="2" name="Title 1">
            <a:extLst>
              <a:ext uri="{FF2B5EF4-FFF2-40B4-BE49-F238E27FC236}">
                <a16:creationId xmlns:a16="http://schemas.microsoft.com/office/drawing/2014/main" id="{08C59C4A-EC0B-497E-B48D-B59BC92BEBD2}"/>
              </a:ext>
            </a:extLst>
          </p:cNvPr>
          <p:cNvSpPr>
            <a:spLocks noGrp="1"/>
          </p:cNvSpPr>
          <p:nvPr>
            <p:ph type="title"/>
          </p:nvPr>
        </p:nvSpPr>
        <p:spPr/>
        <p:txBody>
          <a:bodyPr/>
          <a:lstStyle/>
          <a:p>
            <a:r>
              <a:rPr lang="en-US"/>
              <a:t>Native Container Builds</a:t>
            </a:r>
          </a:p>
        </p:txBody>
      </p:sp>
      <p:sp>
        <p:nvSpPr>
          <p:cNvPr id="10" name="TextBox 9">
            <a:extLst>
              <a:ext uri="{FF2B5EF4-FFF2-40B4-BE49-F238E27FC236}">
                <a16:creationId xmlns:a16="http://schemas.microsoft.com/office/drawing/2014/main" id="{964FFB6A-3ED0-4DF5-9D66-EAF5BF690EBC}"/>
              </a:ext>
            </a:extLst>
          </p:cNvPr>
          <p:cNvSpPr txBox="1"/>
          <p:nvPr/>
        </p:nvSpPr>
        <p:spPr>
          <a:xfrm>
            <a:off x="965937" y="1877981"/>
            <a:ext cx="1263815" cy="510451"/>
          </a:xfrm>
          <a:prstGeom prst="rect">
            <a:avLst/>
          </a:prstGeom>
        </p:spPr>
        <p:txBody>
          <a:bodyPr vert="horz" wrap="square" lIns="119424" tIns="119424" rIns="119424" bIns="119424" rtlCol="0" anchor="t">
            <a:noAutofit/>
          </a:bodyPr>
          <a:lstStyle/>
          <a:p>
            <a:pPr marL="304690" indent="-304690" algn="ctr" defTabSz="1171157">
              <a:defRPr/>
            </a:pPr>
            <a:endParaRPr lang="en-US" sz="2615" b="1" kern="0">
              <a:solidFill>
                <a:prstClr val="white"/>
              </a:solidFill>
              <a:ea typeface="Segoe UI" panose="020B0502040204020203" pitchFamily="34" charset="0"/>
              <a:cs typeface="Segoe UI" panose="020B0502040204020203" pitchFamily="34" charset="0"/>
            </a:endParaRPr>
          </a:p>
        </p:txBody>
      </p:sp>
      <p:pic>
        <p:nvPicPr>
          <p:cNvPr id="13" name="Picture 2" descr="Related image">
            <a:extLst>
              <a:ext uri="{FF2B5EF4-FFF2-40B4-BE49-F238E27FC236}">
                <a16:creationId xmlns:a16="http://schemas.microsoft.com/office/drawing/2014/main" id="{77B020FA-15AF-4BF8-9D10-95E2A0ED23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79" t="19617" r="25733" b="15444"/>
          <a:stretch/>
        </p:blipFill>
        <p:spPr bwMode="auto">
          <a:xfrm>
            <a:off x="3013723" y="2187778"/>
            <a:ext cx="343845" cy="33935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ECC23FA-0E5B-48F2-A76E-21D37C0C8AAA}"/>
              </a:ext>
            </a:extLst>
          </p:cNvPr>
          <p:cNvSpPr/>
          <p:nvPr/>
        </p:nvSpPr>
        <p:spPr>
          <a:xfrm>
            <a:off x="2575572" y="1566429"/>
            <a:ext cx="2069369" cy="584775"/>
          </a:xfrm>
          <a:prstGeom prst="rect">
            <a:avLst/>
          </a:prstGeom>
        </p:spPr>
        <p:txBody>
          <a:bodyPr wrap="square">
            <a:spAutoFit/>
          </a:bodyPr>
          <a:lstStyle/>
          <a:p>
            <a:pPr marL="304690" indent="-304690" algn="ctr" defTabSz="1171157">
              <a:defRPr/>
            </a:pPr>
            <a:r>
              <a:rPr lang="en-US" sz="1600" kern="0">
                <a:ea typeface="Segoe UI" panose="020B0502040204020203" pitchFamily="34" charset="0"/>
                <a:cs typeface="Segoe UI" panose="020B0502040204020203" pitchFamily="34" charset="0"/>
              </a:rPr>
              <a:t>Hosted </a:t>
            </a:r>
            <a:br>
              <a:rPr lang="en-US" sz="1600" kern="0">
                <a:ea typeface="Segoe UI" panose="020B0502040204020203" pitchFamily="34" charset="0"/>
                <a:cs typeface="Segoe UI" panose="020B0502040204020203" pitchFamily="34" charset="0"/>
              </a:rPr>
            </a:br>
            <a:r>
              <a:rPr lang="en-US" sz="1600" kern="0">
                <a:ea typeface="Segoe UI" panose="020B0502040204020203" pitchFamily="34" charset="0"/>
                <a:cs typeface="Segoe UI" panose="020B0502040204020203" pitchFamily="34" charset="0"/>
              </a:rPr>
              <a:t>Build Agent Pool</a:t>
            </a:r>
          </a:p>
        </p:txBody>
      </p:sp>
      <p:pic>
        <p:nvPicPr>
          <p:cNvPr id="52" name="Picture 6" descr="Related image">
            <a:extLst>
              <a:ext uri="{FF2B5EF4-FFF2-40B4-BE49-F238E27FC236}">
                <a16:creationId xmlns:a16="http://schemas.microsoft.com/office/drawing/2014/main" id="{3355B4F3-954C-4686-BFF6-AFED4D37A3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94" t="13662" r="7384" b="10942"/>
          <a:stretch/>
        </p:blipFill>
        <p:spPr bwMode="auto">
          <a:xfrm>
            <a:off x="1552059" y="1488041"/>
            <a:ext cx="553720" cy="492761"/>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3E737DC9-942C-4B50-895F-836FEF032E8D}"/>
              </a:ext>
            </a:extLst>
          </p:cNvPr>
          <p:cNvGrpSpPr/>
          <p:nvPr/>
        </p:nvGrpSpPr>
        <p:grpSpPr>
          <a:xfrm>
            <a:off x="1029077" y="1503597"/>
            <a:ext cx="406651" cy="435871"/>
            <a:chOff x="5538993" y="1471993"/>
            <a:chExt cx="304988" cy="326903"/>
          </a:xfrm>
        </p:grpSpPr>
        <p:pic>
          <p:nvPicPr>
            <p:cNvPr id="54" name="Picture 14" descr="Related image">
              <a:extLst>
                <a:ext uri="{FF2B5EF4-FFF2-40B4-BE49-F238E27FC236}">
                  <a16:creationId xmlns:a16="http://schemas.microsoft.com/office/drawing/2014/main" id="{6AE3703B-9C13-416F-874B-3C78788BEA0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37" t="7912" r="2747" b="7856"/>
            <a:stretch/>
          </p:blipFill>
          <p:spPr bwMode="auto">
            <a:xfrm>
              <a:off x="5691487" y="1475564"/>
              <a:ext cx="141796" cy="1262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https://cloud.google.com/images/products/container-builder/ci-pipeline.png">
              <a:extLst>
                <a:ext uri="{FF2B5EF4-FFF2-40B4-BE49-F238E27FC236}">
                  <a16:creationId xmlns:a16="http://schemas.microsoft.com/office/drawing/2014/main" id="{6B2563CB-174A-49F1-B3E1-2C6DA12390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8993" y="1471993"/>
              <a:ext cx="304988" cy="326903"/>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16" descr="Image result for docker build logo">
            <a:extLst>
              <a:ext uri="{FF2B5EF4-FFF2-40B4-BE49-F238E27FC236}">
                <a16:creationId xmlns:a16="http://schemas.microsoft.com/office/drawing/2014/main" id="{FC33DD02-E4F7-466A-8F51-48B1E78A80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789" y="1504464"/>
            <a:ext cx="692147" cy="4927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shipping container icon">
            <a:extLst>
              <a:ext uri="{FF2B5EF4-FFF2-40B4-BE49-F238E27FC236}">
                <a16:creationId xmlns:a16="http://schemas.microsoft.com/office/drawing/2014/main" id="{59C20564-ABE9-4BEB-B565-986F298040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0449" y="2372535"/>
            <a:ext cx="6350000" cy="3060700"/>
          </a:xfrm>
          <a:prstGeom prst="rect">
            <a:avLst/>
          </a:prstGeom>
          <a:noFill/>
          <a:extLst>
            <a:ext uri="{909E8E84-426E-40DD-AFC4-6F175D3DCCD1}">
              <a14:hiddenFill xmlns:a14="http://schemas.microsoft.com/office/drawing/2010/main">
                <a:solidFill>
                  <a:srgbClr val="FFFFFF"/>
                </a:solidFill>
              </a14:hiddenFill>
            </a:ext>
          </a:extLst>
        </p:spPr>
      </p:pic>
      <p:grpSp>
        <p:nvGrpSpPr>
          <p:cNvPr id="2077" name="Group 2076">
            <a:extLst>
              <a:ext uri="{FF2B5EF4-FFF2-40B4-BE49-F238E27FC236}">
                <a16:creationId xmlns:a16="http://schemas.microsoft.com/office/drawing/2014/main" id="{E669E303-C250-4742-892D-1C56FC2B5CF4}"/>
              </a:ext>
            </a:extLst>
          </p:cNvPr>
          <p:cNvGrpSpPr/>
          <p:nvPr/>
        </p:nvGrpSpPr>
        <p:grpSpPr>
          <a:xfrm>
            <a:off x="2428054" y="1784262"/>
            <a:ext cx="3425407" cy="1456863"/>
            <a:chOff x="1821040" y="1338196"/>
            <a:chExt cx="2569055" cy="1092647"/>
          </a:xfrm>
        </p:grpSpPr>
        <p:grpSp>
          <p:nvGrpSpPr>
            <p:cNvPr id="2075" name="Group 2074">
              <a:extLst>
                <a:ext uri="{FF2B5EF4-FFF2-40B4-BE49-F238E27FC236}">
                  <a16:creationId xmlns:a16="http://schemas.microsoft.com/office/drawing/2014/main" id="{35E56042-DB37-4B14-8C00-9506FA911976}"/>
                </a:ext>
              </a:extLst>
            </p:cNvPr>
            <p:cNvGrpSpPr/>
            <p:nvPr/>
          </p:nvGrpSpPr>
          <p:grpSpPr>
            <a:xfrm>
              <a:off x="1821040" y="1609278"/>
              <a:ext cx="2569055" cy="821565"/>
              <a:chOff x="1821040" y="1609278"/>
              <a:chExt cx="2569055" cy="821565"/>
            </a:xfrm>
          </p:grpSpPr>
          <p:sp>
            <p:nvSpPr>
              <p:cNvPr id="2048" name="Rectangle 2047">
                <a:extLst>
                  <a:ext uri="{FF2B5EF4-FFF2-40B4-BE49-F238E27FC236}">
                    <a16:creationId xmlns:a16="http://schemas.microsoft.com/office/drawing/2014/main" id="{02417757-18A4-4DED-B753-38B2BDFD45B4}"/>
                  </a:ext>
                </a:extLst>
              </p:cNvPr>
              <p:cNvSpPr/>
              <p:nvPr/>
            </p:nvSpPr>
            <p:spPr>
              <a:xfrm>
                <a:off x="1821040" y="1609278"/>
                <a:ext cx="2569055" cy="821565"/>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9520" h="768931">
                    <a:moveTo>
                      <a:pt x="414020" y="5080"/>
                    </a:moveTo>
                    <a:lnTo>
                      <a:pt x="2125980" y="0"/>
                    </a:lnTo>
                    <a:lnTo>
                      <a:pt x="2509520" y="768931"/>
                    </a:lnTo>
                    <a:lnTo>
                      <a:pt x="0" y="768931"/>
                    </a:lnTo>
                    <a:lnTo>
                      <a:pt x="414020" y="5080"/>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2057" name="Freeform: Shape 2056">
                <a:extLst>
                  <a:ext uri="{FF2B5EF4-FFF2-40B4-BE49-F238E27FC236}">
                    <a16:creationId xmlns:a16="http://schemas.microsoft.com/office/drawing/2014/main" id="{533ACEEA-43B1-4CF4-A292-678FC39E3110}"/>
                  </a:ext>
                </a:extLst>
              </p:cNvPr>
              <p:cNvSpPr/>
              <p:nvPr/>
            </p:nvSpPr>
            <p:spPr>
              <a:xfrm>
                <a:off x="3516508" y="204134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5" name="Freeform: Shape 74">
                <a:extLst>
                  <a:ext uri="{FF2B5EF4-FFF2-40B4-BE49-F238E27FC236}">
                    <a16:creationId xmlns:a16="http://schemas.microsoft.com/office/drawing/2014/main" id="{DDCFCCE6-8649-483F-966E-90D0C273D8B4}"/>
                  </a:ext>
                </a:extLst>
              </p:cNvPr>
              <p:cNvSpPr/>
              <p:nvPr/>
            </p:nvSpPr>
            <p:spPr>
              <a:xfrm>
                <a:off x="3567223" y="1845918"/>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6" name="Freeform: Shape 75">
                <a:extLst>
                  <a:ext uri="{FF2B5EF4-FFF2-40B4-BE49-F238E27FC236}">
                    <a16:creationId xmlns:a16="http://schemas.microsoft.com/office/drawing/2014/main" id="{401730E2-75B4-4195-AD79-DAEC39757B66}"/>
                  </a:ext>
                </a:extLst>
              </p:cNvPr>
              <p:cNvSpPr/>
              <p:nvPr/>
            </p:nvSpPr>
            <p:spPr>
              <a:xfrm>
                <a:off x="3930358" y="226233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7" name="Freeform: Shape 76">
                <a:extLst>
                  <a:ext uri="{FF2B5EF4-FFF2-40B4-BE49-F238E27FC236}">
                    <a16:creationId xmlns:a16="http://schemas.microsoft.com/office/drawing/2014/main" id="{A35B9E12-BB7D-45BD-81D5-69BA60E6A362}"/>
                  </a:ext>
                </a:extLst>
              </p:cNvPr>
              <p:cNvSpPr/>
              <p:nvPr/>
            </p:nvSpPr>
            <p:spPr>
              <a:xfrm>
                <a:off x="2923559" y="1786127"/>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8" name="Freeform: Shape 77">
                <a:extLst>
                  <a:ext uri="{FF2B5EF4-FFF2-40B4-BE49-F238E27FC236}">
                    <a16:creationId xmlns:a16="http://schemas.microsoft.com/office/drawing/2014/main" id="{844BA049-2419-46B2-87C9-038BA41DEC81}"/>
                  </a:ext>
                </a:extLst>
              </p:cNvPr>
              <p:cNvSpPr/>
              <p:nvPr/>
            </p:nvSpPr>
            <p:spPr>
              <a:xfrm>
                <a:off x="2340259" y="1896001"/>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0" name="Freeform: Shape 79">
                <a:extLst>
                  <a:ext uri="{FF2B5EF4-FFF2-40B4-BE49-F238E27FC236}">
                    <a16:creationId xmlns:a16="http://schemas.microsoft.com/office/drawing/2014/main" id="{A72F93D6-F4B7-4A2E-92C0-FE1F7D5990D5}"/>
                  </a:ext>
                </a:extLst>
              </p:cNvPr>
              <p:cNvSpPr/>
              <p:nvPr/>
            </p:nvSpPr>
            <p:spPr>
              <a:xfrm>
                <a:off x="2651460" y="211600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1" name="Freeform: Shape 80">
                <a:extLst>
                  <a:ext uri="{FF2B5EF4-FFF2-40B4-BE49-F238E27FC236}">
                    <a16:creationId xmlns:a16="http://schemas.microsoft.com/office/drawing/2014/main" id="{280ED97F-434C-4A7A-A4BA-CEFB9EFAE812}"/>
                  </a:ext>
                </a:extLst>
              </p:cNvPr>
              <p:cNvSpPr/>
              <p:nvPr/>
            </p:nvSpPr>
            <p:spPr>
              <a:xfrm>
                <a:off x="1973407" y="227419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grpSp>
        <p:pic>
          <p:nvPicPr>
            <p:cNvPr id="2065" name="Graphic 2064">
              <a:extLst>
                <a:ext uri="{FF2B5EF4-FFF2-40B4-BE49-F238E27FC236}">
                  <a16:creationId xmlns:a16="http://schemas.microsoft.com/office/drawing/2014/main" id="{60C808C7-600E-4397-8464-EC5E032CA1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91061" y="1338196"/>
              <a:ext cx="348375" cy="471374"/>
            </a:xfrm>
            <a:prstGeom prst="rect">
              <a:avLst/>
            </a:prstGeom>
          </p:spPr>
        </p:pic>
      </p:grpSp>
      <p:pic>
        <p:nvPicPr>
          <p:cNvPr id="89" name="Graphic 88">
            <a:extLst>
              <a:ext uri="{FF2B5EF4-FFF2-40B4-BE49-F238E27FC236}">
                <a16:creationId xmlns:a16="http://schemas.microsoft.com/office/drawing/2014/main" id="{BB07629B-B326-40F5-991B-72B47F0695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15637" y="2218943"/>
            <a:ext cx="310468" cy="310468"/>
          </a:xfrm>
          <a:prstGeom prst="rect">
            <a:avLst/>
          </a:prstGeom>
        </p:spPr>
      </p:pic>
      <p:pic>
        <p:nvPicPr>
          <p:cNvPr id="33" name="Picture 4" descr="https://zapier.cachefly.net/storage/services/59152a3a91bfe0ddd2fc9b978448593a.128x128.png">
            <a:extLst>
              <a:ext uri="{FF2B5EF4-FFF2-40B4-BE49-F238E27FC236}">
                <a16:creationId xmlns:a16="http://schemas.microsoft.com/office/drawing/2014/main" id="{97BD8E8B-3A52-4706-8BBF-0FC31088A80E}"/>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9704" t="22115" r="21627" b="23287"/>
          <a:stretch/>
        </p:blipFill>
        <p:spPr bwMode="auto">
          <a:xfrm>
            <a:off x="2207039" y="1618101"/>
            <a:ext cx="391244" cy="36410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0F7E2C64-582F-4A1E-A2E3-34BD037BF76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51599" y="1387345"/>
            <a:ext cx="391244" cy="391244"/>
          </a:xfrm>
          <a:prstGeom prst="rect">
            <a:avLst/>
          </a:prstGeom>
        </p:spPr>
      </p:pic>
    </p:spTree>
    <p:extLst>
      <p:ext uri="{BB962C8B-B14F-4D97-AF65-F5344CB8AC3E}">
        <p14:creationId xmlns:p14="http://schemas.microsoft.com/office/powerpoint/2010/main" val="2629195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p:tgtEl>
                                          <p:spTgt spid="4098"/>
                                        </p:tgtEl>
                                        <p:attrNameLst>
                                          <p:attrName>ppt_y</p:attrName>
                                        </p:attrNameLst>
                                      </p:cBhvr>
                                      <p:tavLst>
                                        <p:tav tm="0">
                                          <p:val>
                                            <p:strVal val="#ppt_y+#ppt_h*1.125000"/>
                                          </p:val>
                                        </p:tav>
                                        <p:tav tm="100000">
                                          <p:val>
                                            <p:strVal val="#ppt_y"/>
                                          </p:val>
                                        </p:tav>
                                      </p:tavLst>
                                    </p:anim>
                                    <p:animEffect transition="in" filter="wipe(up)">
                                      <p:cBhvr>
                                        <p:cTn id="8"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582B7E-5144-42CB-9690-922F8C771D58}"/>
              </a:ext>
            </a:extLst>
          </p:cNvPr>
          <p:cNvSpPr>
            <a:spLocks noGrp="1"/>
          </p:cNvSpPr>
          <p:nvPr>
            <p:ph type="title"/>
          </p:nvPr>
        </p:nvSpPr>
        <p:spPr/>
        <p:txBody>
          <a:bodyPr/>
          <a:lstStyle/>
          <a:p>
            <a:r>
              <a:rPr lang="en-US"/>
              <a:t>Announcing ACR Build</a:t>
            </a:r>
          </a:p>
        </p:txBody>
      </p:sp>
      <p:pic>
        <p:nvPicPr>
          <p:cNvPr id="5" name="Graphic 4">
            <a:extLst>
              <a:ext uri="{FF2B5EF4-FFF2-40B4-BE49-F238E27FC236}">
                <a16:creationId xmlns:a16="http://schemas.microsoft.com/office/drawing/2014/main" id="{A7BF5F8B-95CF-43A3-9B84-FDAE7ABAF5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69299" y="1834286"/>
            <a:ext cx="3377794" cy="3377794"/>
          </a:xfrm>
          <a:prstGeom prst="rect">
            <a:avLst/>
          </a:prstGeom>
        </p:spPr>
      </p:pic>
      <p:pic>
        <p:nvPicPr>
          <p:cNvPr id="7" name="Graphic 6">
            <a:extLst>
              <a:ext uri="{FF2B5EF4-FFF2-40B4-BE49-F238E27FC236}">
                <a16:creationId xmlns:a16="http://schemas.microsoft.com/office/drawing/2014/main" id="{9AA0CBA2-DE5C-4376-B914-9955099C8C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91505" y="1645920"/>
            <a:ext cx="3377794" cy="3377794"/>
          </a:xfrm>
          <a:prstGeom prst="rect">
            <a:avLst/>
          </a:prstGeom>
        </p:spPr>
      </p:pic>
    </p:spTree>
    <p:extLst>
      <p:ext uri="{BB962C8B-B14F-4D97-AF65-F5344CB8AC3E}">
        <p14:creationId xmlns:p14="http://schemas.microsoft.com/office/powerpoint/2010/main" val="328541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030B-7CE7-49BB-B9F9-65100DDCE8A5}"/>
              </a:ext>
            </a:extLst>
          </p:cNvPr>
          <p:cNvSpPr>
            <a:spLocks noGrp="1"/>
          </p:cNvSpPr>
          <p:nvPr>
            <p:ph type="title"/>
          </p:nvPr>
        </p:nvSpPr>
        <p:spPr/>
        <p:txBody>
          <a:bodyPr/>
          <a:lstStyle/>
          <a:p>
            <a:r>
              <a:rPr lang="en-US"/>
              <a:t>ACR Build</a:t>
            </a:r>
          </a:p>
        </p:txBody>
      </p:sp>
      <p:sp>
        <p:nvSpPr>
          <p:cNvPr id="3" name="Text Placeholder 2">
            <a:extLst>
              <a:ext uri="{FF2B5EF4-FFF2-40B4-BE49-F238E27FC236}">
                <a16:creationId xmlns:a16="http://schemas.microsoft.com/office/drawing/2014/main" id="{EC9A7D1A-4BE6-45B2-ABF7-1B8EBB102EB5}"/>
              </a:ext>
            </a:extLst>
          </p:cNvPr>
          <p:cNvSpPr>
            <a:spLocks noGrp="1"/>
          </p:cNvSpPr>
          <p:nvPr>
            <p:ph type="body" sz="quarter" idx="10"/>
          </p:nvPr>
        </p:nvSpPr>
        <p:spPr>
          <a:xfrm>
            <a:off x="586390" y="1434370"/>
            <a:ext cx="11018520" cy="5761577"/>
          </a:xfrm>
        </p:spPr>
        <p:txBody>
          <a:bodyPr/>
          <a:lstStyle/>
          <a:p>
            <a:r>
              <a:rPr lang="en-US"/>
              <a:t>Native Container Build Service</a:t>
            </a:r>
          </a:p>
          <a:p>
            <a:r>
              <a:rPr lang="en-US"/>
              <a:t>	Follows </a:t>
            </a:r>
            <a:r>
              <a:rPr lang="en-US" b="1">
                <a:latin typeface="Courier New" panose="02070309020205020404" pitchFamily="49" charset="0"/>
                <a:cs typeface="Courier New" panose="02070309020205020404" pitchFamily="49" charset="0"/>
              </a:rPr>
              <a:t>docker build </a:t>
            </a:r>
            <a:r>
              <a:rPr lang="en-US"/>
              <a:t>semantics</a:t>
            </a:r>
          </a:p>
          <a:p>
            <a:r>
              <a:rPr lang="en-US" sz="2000" b="1">
                <a:latin typeface="Courier New" panose="02070309020205020404" pitchFamily="49" charset="0"/>
                <a:cs typeface="Courier New" panose="02070309020205020404" pitchFamily="49" charset="0"/>
              </a:rPr>
              <a:t>		docker build –t helloworld:v1 .</a:t>
            </a:r>
          </a:p>
          <a:p>
            <a:r>
              <a:rPr lang="en-US" sz="2000" b="1">
                <a:latin typeface="Courier New" panose="02070309020205020404" pitchFamily="49" charset="0"/>
                <a:cs typeface="Courier New" panose="02070309020205020404" pitchFamily="49" charset="0"/>
              </a:rPr>
              <a:t>		az acr build –t helloworld{{.Build.ID}} . </a:t>
            </a:r>
            <a:endParaRPr lang="en-US" sz="2000"/>
          </a:p>
          <a:p>
            <a:r>
              <a:rPr lang="en-US"/>
              <a:t>	Inner-loop pre check-in validations</a:t>
            </a:r>
          </a:p>
          <a:p>
            <a:r>
              <a:rPr lang="en-US"/>
              <a:t>	Trigger based builds (git commits, base image updates)</a:t>
            </a:r>
          </a:p>
          <a:p>
            <a:pPr lvl="0"/>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az acr build-task create</a:t>
            </a:r>
            <a:b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br>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–-image 	</a:t>
            </a:r>
            <a:r>
              <a:rPr lang="en-US" sz="2000" b="1">
                <a:solidFill>
                  <a:srgbClr val="0070C0"/>
                </a:solidFill>
                <a:latin typeface="Courier New" panose="02070309020205020404" pitchFamily="49" charset="0"/>
                <a:cs typeface="Courier New" panose="02070309020205020404" pitchFamily="49" charset="0"/>
              </a:rPr>
              <a:t>helloworld{{.Build.ID}} </a:t>
            </a:r>
          </a:p>
          <a:p>
            <a:pPr lvl="0"/>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--name 	</a:t>
            </a:r>
            <a:r>
              <a:rPr lang="en-US" sz="2000" b="1" err="1">
                <a:solidFill>
                  <a:srgbClr val="0070C0"/>
                </a:solidFill>
                <a:latin typeface="Courier New" panose="02070309020205020404" pitchFamily="49" charset="0"/>
                <a:cs typeface="Courier New" panose="02070309020205020404" pitchFamily="49" charset="0"/>
              </a:rPr>
              <a:t>myBuildTask</a:t>
            </a:r>
            <a:endParaRPr lang="en-US" sz="2000" b="1">
              <a:solidFill>
                <a:srgbClr val="0070C0"/>
              </a:solidFill>
              <a:latin typeface="Courier New" panose="02070309020205020404" pitchFamily="49" charset="0"/>
              <a:cs typeface="Courier New" panose="02070309020205020404" pitchFamily="49" charset="0"/>
            </a:endParaRPr>
          </a:p>
          <a:p>
            <a:pPr lvl="0"/>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--registry </a:t>
            </a:r>
            <a:r>
              <a:rPr lang="en-US" sz="2000" b="1" err="1">
                <a:solidFill>
                  <a:srgbClr val="0070C0"/>
                </a:solidFill>
                <a:latin typeface="Courier New" panose="02070309020205020404" pitchFamily="49" charset="0"/>
                <a:cs typeface="Courier New" panose="02070309020205020404" pitchFamily="49" charset="0"/>
              </a:rPr>
              <a:t>jengademos</a:t>
            </a:r>
            <a:r>
              <a:rPr lang="en-US" sz="2000" b="1">
                <a:solidFill>
                  <a:srgbClr val="0070C0"/>
                </a:solidFill>
                <a:latin typeface="Courier New" panose="02070309020205020404" pitchFamily="49" charset="0"/>
                <a:cs typeface="Courier New" panose="02070309020205020404" pitchFamily="49" charset="0"/>
              </a:rPr>
              <a:t> </a:t>
            </a:r>
          </a:p>
          <a:p>
            <a:pPr lvl="0"/>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--context 	</a:t>
            </a:r>
            <a:r>
              <a:rPr lang="en-US" sz="2000" b="1">
                <a:solidFill>
                  <a:srgbClr val="0070C0"/>
                </a:solidFill>
                <a:latin typeface="Courier New" panose="02070309020205020404" pitchFamily="49" charset="0"/>
                <a:cs typeface="Courier New" panose="02070309020205020404" pitchFamily="49" charset="0"/>
              </a:rPr>
              <a:t>https://github.com/me/helloworld </a:t>
            </a:r>
          </a:p>
          <a:p>
            <a:pPr lvl="0"/>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--branch 	</a:t>
            </a:r>
            <a:r>
              <a:rPr lang="en-US" sz="2000" b="1">
                <a:solidFill>
                  <a:srgbClr val="0070C0"/>
                </a:solidFill>
                <a:latin typeface="Courier New" panose="02070309020205020404" pitchFamily="49" charset="0"/>
                <a:cs typeface="Courier New" panose="02070309020205020404" pitchFamily="49" charset="0"/>
              </a:rPr>
              <a:t>master</a:t>
            </a:r>
          </a:p>
          <a:p>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--git-access-token </a:t>
            </a:r>
            <a:r>
              <a:rPr lang="en-US" sz="2000" b="1">
                <a:solidFill>
                  <a:srgbClr val="0070C0"/>
                </a:solidFill>
                <a:latin typeface="Courier New" panose="02070309020205020404" pitchFamily="49" charset="0"/>
                <a:cs typeface="Courier New" panose="02070309020205020404" pitchFamily="49" charset="0"/>
              </a:rPr>
              <a:t>$PAT</a:t>
            </a:r>
          </a:p>
          <a:p>
            <a:endParaRPr lang="en-US"/>
          </a:p>
        </p:txBody>
      </p:sp>
      <p:pic>
        <p:nvPicPr>
          <p:cNvPr id="4" name="Graphic 3">
            <a:extLst>
              <a:ext uri="{FF2B5EF4-FFF2-40B4-BE49-F238E27FC236}">
                <a16:creationId xmlns:a16="http://schemas.microsoft.com/office/drawing/2014/main" id="{AC14EEFB-FA71-4094-9AC2-EF08C85788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3200" y="51206"/>
            <a:ext cx="1828800" cy="1828800"/>
          </a:xfrm>
          <a:prstGeom prst="rect">
            <a:avLst/>
          </a:prstGeom>
        </p:spPr>
      </p:pic>
    </p:spTree>
    <p:extLst>
      <p:ext uri="{BB962C8B-B14F-4D97-AF65-F5344CB8AC3E}">
        <p14:creationId xmlns:p14="http://schemas.microsoft.com/office/powerpoint/2010/main" val="39816331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a:t>Demo</a:t>
            </a:r>
          </a:p>
        </p:txBody>
      </p:sp>
      <p:sp>
        <p:nvSpPr>
          <p:cNvPr id="4" name="Text Placeholder 3"/>
          <p:cNvSpPr>
            <a:spLocks noGrp="1"/>
          </p:cNvSpPr>
          <p:nvPr>
            <p:ph type="body" sz="quarter" idx="12"/>
          </p:nvPr>
        </p:nvSpPr>
        <p:spPr>
          <a:xfrm>
            <a:off x="585216" y="3977319"/>
            <a:ext cx="9144000" cy="1231106"/>
          </a:xfrm>
        </p:spPr>
        <p:txBody>
          <a:bodyPr/>
          <a:lstStyle/>
          <a:p>
            <a:r>
              <a:rPr lang="en-US"/>
              <a:t>Deploying to AKS w/Helm</a:t>
            </a:r>
          </a:p>
          <a:p>
            <a:r>
              <a:rPr lang="en-US"/>
              <a:t>Azure Kubernetes Service</a:t>
            </a:r>
          </a:p>
          <a:p>
            <a:endParaRPr lang="en-US"/>
          </a:p>
          <a:p>
            <a:r>
              <a:rPr lang="en-US"/>
              <a:t>Managing Reliable &amp; Unreliable Services</a:t>
            </a:r>
          </a:p>
        </p:txBody>
      </p:sp>
    </p:spTree>
    <p:extLst>
      <p:ext uri="{BB962C8B-B14F-4D97-AF65-F5344CB8AC3E}">
        <p14:creationId xmlns:p14="http://schemas.microsoft.com/office/powerpoint/2010/main" val="212388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6675120" cy="1231106"/>
          </a:xfrm>
        </p:spPr>
        <p:txBody>
          <a:bodyPr/>
          <a:lstStyle/>
          <a:p>
            <a:r>
              <a:rPr lang="en-US"/>
              <a:t>ACR Build</a:t>
            </a:r>
          </a:p>
          <a:p>
            <a:r>
              <a:rPr lang="en-US"/>
              <a:t>	Inner loop</a:t>
            </a:r>
          </a:p>
          <a:p>
            <a:r>
              <a:rPr lang="en-US"/>
              <a:t>	trigger builds on git commits</a:t>
            </a:r>
          </a:p>
          <a:p>
            <a:r>
              <a:rPr lang="en-US" i="1"/>
              <a:t>	but, wait, there’s more…</a:t>
            </a:r>
          </a:p>
        </p:txBody>
      </p:sp>
      <p:pic>
        <p:nvPicPr>
          <p:cNvPr id="5" name="Graphic 4">
            <a:extLst>
              <a:ext uri="{FF2B5EF4-FFF2-40B4-BE49-F238E27FC236}">
                <a16:creationId xmlns:a16="http://schemas.microsoft.com/office/drawing/2014/main" id="{5CAA6DAB-A7EC-45D3-9336-A312E16C73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94959" y="2623707"/>
            <a:ext cx="1816227" cy="1816227"/>
          </a:xfrm>
          <a:prstGeom prst="rect">
            <a:avLst/>
          </a:prstGeom>
        </p:spPr>
      </p:pic>
    </p:spTree>
    <p:extLst>
      <p:ext uri="{BB962C8B-B14F-4D97-AF65-F5344CB8AC3E}">
        <p14:creationId xmlns:p14="http://schemas.microsoft.com/office/powerpoint/2010/main" val="16207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2DCAD9-F441-45AD-9598-4E7EACA7A721}"/>
              </a:ext>
            </a:extLst>
          </p:cNvPr>
          <p:cNvSpPr>
            <a:spLocks noGrp="1"/>
          </p:cNvSpPr>
          <p:nvPr>
            <p:ph type="title"/>
          </p:nvPr>
        </p:nvSpPr>
        <p:spPr/>
        <p:txBody>
          <a:bodyPr/>
          <a:lstStyle/>
          <a:p>
            <a:r>
              <a:rPr lang="en-US"/>
              <a:t>Testing Built Containers…</a:t>
            </a:r>
          </a:p>
        </p:txBody>
      </p:sp>
    </p:spTree>
    <p:extLst>
      <p:ext uri="{BB962C8B-B14F-4D97-AF65-F5344CB8AC3E}">
        <p14:creationId xmlns:p14="http://schemas.microsoft.com/office/powerpoint/2010/main" val="276225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DE0DEABA-96EF-4864-BC35-B9C5114A1256}"/>
              </a:ext>
            </a:extLst>
          </p:cNvPr>
          <p:cNvSpPr/>
          <p:nvPr/>
        </p:nvSpPr>
        <p:spPr>
          <a:xfrm>
            <a:off x="1054171" y="4203957"/>
            <a:ext cx="432259" cy="219457"/>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test:1</a:t>
            </a:r>
          </a:p>
        </p:txBody>
      </p:sp>
      <p:sp>
        <p:nvSpPr>
          <p:cNvPr id="2" name="Title 1">
            <a:extLst>
              <a:ext uri="{FF2B5EF4-FFF2-40B4-BE49-F238E27FC236}">
                <a16:creationId xmlns:a16="http://schemas.microsoft.com/office/drawing/2014/main" id="{94D8BF1C-2C8D-42DB-A888-07C9026899AA}"/>
              </a:ext>
            </a:extLst>
          </p:cNvPr>
          <p:cNvSpPr>
            <a:spLocks noGrp="1"/>
          </p:cNvSpPr>
          <p:nvPr>
            <p:ph type="title"/>
          </p:nvPr>
        </p:nvSpPr>
        <p:spPr>
          <a:xfrm>
            <a:off x="588263" y="457200"/>
            <a:ext cx="11018520" cy="553998"/>
          </a:xfrm>
        </p:spPr>
        <p:txBody>
          <a:bodyPr/>
          <a:lstStyle/>
          <a:p>
            <a:r>
              <a:rPr lang="en-US"/>
              <a:t>Testing Built Containers</a:t>
            </a:r>
          </a:p>
        </p:txBody>
      </p:sp>
      <p:sp>
        <p:nvSpPr>
          <p:cNvPr id="3" name="Text Placeholder 2">
            <a:extLst>
              <a:ext uri="{FF2B5EF4-FFF2-40B4-BE49-F238E27FC236}">
                <a16:creationId xmlns:a16="http://schemas.microsoft.com/office/drawing/2014/main" id="{4B4A9FEB-A30F-4095-9660-F0E6ECA162D0}"/>
              </a:ext>
            </a:extLst>
          </p:cNvPr>
          <p:cNvSpPr>
            <a:spLocks noGrp="1"/>
          </p:cNvSpPr>
          <p:nvPr>
            <p:ph type="body" sz="quarter" idx="10"/>
          </p:nvPr>
        </p:nvSpPr>
        <p:spPr>
          <a:xfrm>
            <a:off x="586390" y="1434370"/>
            <a:ext cx="11018520" cy="1982081"/>
          </a:xfrm>
        </p:spPr>
        <p:txBody>
          <a:bodyPr/>
          <a:lstStyle/>
          <a:p>
            <a:r>
              <a:rPr lang="en-US"/>
              <a:t>Unit Tests</a:t>
            </a:r>
          </a:p>
          <a:p>
            <a:r>
              <a:rPr lang="en-US"/>
              <a:t>	Multi-stage dockerfiles</a:t>
            </a:r>
          </a:p>
          <a:p>
            <a:r>
              <a:rPr lang="en-US"/>
              <a:t>Functional Tests</a:t>
            </a:r>
          </a:p>
          <a:p>
            <a:r>
              <a:rPr lang="en-US"/>
              <a:t>	Test containers</a:t>
            </a:r>
          </a:p>
        </p:txBody>
      </p:sp>
      <p:sp>
        <p:nvSpPr>
          <p:cNvPr id="6" name="Rectangle 5">
            <a:extLst>
              <a:ext uri="{FF2B5EF4-FFF2-40B4-BE49-F238E27FC236}">
                <a16:creationId xmlns:a16="http://schemas.microsoft.com/office/drawing/2014/main" id="{89806647-5348-4161-B12C-820EC4206BF0}"/>
              </a:ext>
            </a:extLst>
          </p:cNvPr>
          <p:cNvSpPr/>
          <p:nvPr/>
        </p:nvSpPr>
        <p:spPr>
          <a:xfrm>
            <a:off x="6431280" y="114300"/>
            <a:ext cx="5715000" cy="5509200"/>
          </a:xfrm>
          <a:prstGeom prst="rect">
            <a:avLst/>
          </a:prstGeom>
          <a:solidFill>
            <a:schemeClr val="tx1"/>
          </a:solidFill>
        </p:spPr>
        <p:txBody>
          <a:bodyPr wrap="square">
            <a:spAutoFit/>
          </a:bodyPr>
          <a:lstStyle/>
          <a:p>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microsoft</a:t>
            </a:r>
            <a:r>
              <a:rPr lang="en-US" sz="1600">
                <a:solidFill>
                  <a:srgbClr val="D4D4D4"/>
                </a:solidFill>
                <a:latin typeface="Consolas" panose="020B0609020204030204" pitchFamily="49" charset="0"/>
              </a:rPr>
              <a:t>/aspnetcore:2.0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base</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/app</a:t>
            </a:r>
          </a:p>
          <a:p>
            <a:r>
              <a:rPr lang="en-US" sz="1600">
                <a:solidFill>
                  <a:srgbClr val="569CD6"/>
                </a:solidFill>
                <a:latin typeface="Consolas" panose="020B0609020204030204" pitchFamily="49" charset="0"/>
              </a:rPr>
              <a:t>EXPOSE</a:t>
            </a:r>
            <a:r>
              <a:rPr lang="en-US" sz="1600">
                <a:solidFill>
                  <a:srgbClr val="D4D4D4"/>
                </a:solidFill>
                <a:latin typeface="Consolas" panose="020B0609020204030204" pitchFamily="49" charset="0"/>
              </a:rPr>
              <a:t> 80</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microsoft</a:t>
            </a:r>
            <a:r>
              <a:rPr lang="en-US" sz="1600">
                <a:solidFill>
                  <a:srgbClr val="D4D4D4"/>
                </a:solidFill>
                <a:latin typeface="Consolas" panose="020B0609020204030204" pitchFamily="49" charset="0"/>
              </a:rPr>
              <a:t>/aspnetcore-build:2.0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builder</a:t>
            </a:r>
          </a:p>
          <a:p>
            <a:r>
              <a:rPr lang="en-US" sz="1600">
                <a:solidFill>
                  <a:srgbClr val="569CD6"/>
                </a:solidFill>
                <a:latin typeface="Consolas" panose="020B0609020204030204" pitchFamily="49" charset="0"/>
              </a:rPr>
              <a:t>ARG</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=Release</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src</a:t>
            </a:r>
            <a:endParaRPr lang="en-US" sz="1600">
              <a:solidFill>
                <a:srgbClr val="D4D4D4"/>
              </a:solidFill>
              <a:latin typeface="Consolas" panose="020B0609020204030204" pitchFamily="49" charset="0"/>
            </a:endParaRP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sln</a:t>
            </a:r>
            <a:r>
              <a:rPr lang="en-US" sz="1600">
                <a:solidFill>
                  <a:srgbClr val="D4D4D4"/>
                </a:solidFill>
                <a:latin typeface="Consolas" panose="020B0609020204030204" pitchFamily="49" charset="0"/>
              </a:rPr>
              <a:t> ./</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Web/</a:t>
            </a:r>
            <a:r>
              <a:rPr lang="en-US" sz="1600" err="1">
                <a:solidFill>
                  <a:srgbClr val="D4D4D4"/>
                </a:solidFill>
                <a:latin typeface="Consolas" panose="020B0609020204030204" pitchFamily="49" charset="0"/>
              </a:rPr>
              <a:t>Web.csproj</a:t>
            </a:r>
            <a:r>
              <a:rPr lang="en-US" sz="1600">
                <a:solidFill>
                  <a:srgbClr val="D4D4D4"/>
                </a:solidFill>
                <a:latin typeface="Consolas" panose="020B0609020204030204" pitchFamily="49" charset="0"/>
              </a:rPr>
              <a:t> Web/</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restore</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 .</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src</a:t>
            </a:r>
            <a:r>
              <a:rPr lang="en-US" sz="1600">
                <a:solidFill>
                  <a:srgbClr val="D4D4D4"/>
                </a:solidFill>
                <a:latin typeface="Consolas" panose="020B0609020204030204" pitchFamily="49" charset="0"/>
              </a:rPr>
              <a:t>/Web</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build -c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 -o /app</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builder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publish</a:t>
            </a:r>
          </a:p>
          <a:p>
            <a:r>
              <a:rPr lang="en-US" sz="1600">
                <a:solidFill>
                  <a:srgbClr val="569CD6"/>
                </a:solidFill>
                <a:latin typeface="Consolas" panose="020B0609020204030204" pitchFamily="49" charset="0"/>
              </a:rPr>
              <a:t>ARG</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=Release</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publish -c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 -o /app</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base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production</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/app</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--from=publish /app .</a:t>
            </a:r>
          </a:p>
          <a:p>
            <a:r>
              <a:rPr lang="en-US" sz="1600">
                <a:solidFill>
                  <a:srgbClr val="569CD6"/>
                </a:solidFill>
                <a:latin typeface="Consolas" panose="020B0609020204030204" pitchFamily="49" charset="0"/>
              </a:rPr>
              <a:t>ENTRYPOINT</a:t>
            </a:r>
            <a:r>
              <a:rPr lang="en-US" sz="1600">
                <a:solidFill>
                  <a:srgbClr val="D4D4D4"/>
                </a:solidFill>
                <a:latin typeface="Consolas" panose="020B0609020204030204" pitchFamily="49" charset="0"/>
              </a:rPr>
              <a:t> [</a:t>
            </a:r>
            <a:r>
              <a:rPr lang="en-US" sz="1600">
                <a:solidFill>
                  <a:srgbClr val="CE9178"/>
                </a:solidFill>
                <a:latin typeface="Consolas" panose="020B0609020204030204" pitchFamily="49" charset="0"/>
              </a:rPr>
              <a:t>"dotnet"</a:t>
            </a:r>
            <a:r>
              <a:rPr lang="en-US" sz="1600">
                <a:solidFill>
                  <a:srgbClr val="D4D4D4"/>
                </a:solidFill>
                <a:latin typeface="Consolas" panose="020B0609020204030204" pitchFamily="49" charset="0"/>
              </a:rPr>
              <a:t>, </a:t>
            </a:r>
            <a:r>
              <a:rPr lang="en-US" sz="1600">
                <a:solidFill>
                  <a:srgbClr val="CE9178"/>
                </a:solidFill>
                <a:latin typeface="Consolas" panose="020B0609020204030204" pitchFamily="49" charset="0"/>
              </a:rPr>
              <a:t>"Web.dll"</a:t>
            </a:r>
            <a:r>
              <a:rPr lang="en-US" sz="1600">
                <a:solidFill>
                  <a:srgbClr val="D4D4D4"/>
                </a:solidFill>
                <a:latin typeface="Consolas" panose="020B0609020204030204" pitchFamily="49" charset="0"/>
              </a:rPr>
              <a:t>]</a:t>
            </a:r>
            <a:endParaRPr lang="en-US" sz="1600" b="0">
              <a:solidFill>
                <a:srgbClr val="D4D4D4"/>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7494659D-43CB-487D-B088-7E8D22FC8F62}"/>
              </a:ext>
            </a:extLst>
          </p:cNvPr>
          <p:cNvSpPr/>
          <p:nvPr/>
        </p:nvSpPr>
        <p:spPr>
          <a:xfrm>
            <a:off x="6431280" y="114300"/>
            <a:ext cx="5715000" cy="6570260"/>
          </a:xfrm>
          <a:prstGeom prst="rect">
            <a:avLst/>
          </a:prstGeom>
          <a:solidFill>
            <a:schemeClr val="tx1"/>
          </a:solidFill>
        </p:spPr>
        <p:txBody>
          <a:bodyPr wrap="square">
            <a:spAutoFit/>
          </a:bodyPr>
          <a:lstStyle/>
          <a:p>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microsoft</a:t>
            </a:r>
            <a:r>
              <a:rPr lang="en-US" sz="1600">
                <a:solidFill>
                  <a:srgbClr val="D4D4D4"/>
                </a:solidFill>
                <a:latin typeface="Consolas" panose="020B0609020204030204" pitchFamily="49" charset="0"/>
              </a:rPr>
              <a:t>/aspnetcore:2.0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base</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/app</a:t>
            </a:r>
          </a:p>
          <a:p>
            <a:r>
              <a:rPr lang="en-US" sz="1600">
                <a:solidFill>
                  <a:srgbClr val="569CD6"/>
                </a:solidFill>
                <a:latin typeface="Consolas" panose="020B0609020204030204" pitchFamily="49" charset="0"/>
              </a:rPr>
              <a:t>EXPOSE</a:t>
            </a:r>
            <a:r>
              <a:rPr lang="en-US" sz="1600">
                <a:solidFill>
                  <a:srgbClr val="D4D4D4"/>
                </a:solidFill>
                <a:latin typeface="Consolas" panose="020B0609020204030204" pitchFamily="49" charset="0"/>
              </a:rPr>
              <a:t> 80</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microsoft</a:t>
            </a:r>
            <a:r>
              <a:rPr lang="en-US" sz="1600">
                <a:solidFill>
                  <a:srgbClr val="D4D4D4"/>
                </a:solidFill>
                <a:latin typeface="Consolas" panose="020B0609020204030204" pitchFamily="49" charset="0"/>
              </a:rPr>
              <a:t>/aspnetcore-build:2.0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builder</a:t>
            </a:r>
          </a:p>
          <a:p>
            <a:r>
              <a:rPr lang="en-US" sz="1600">
                <a:solidFill>
                  <a:srgbClr val="569CD6"/>
                </a:solidFill>
                <a:latin typeface="Consolas" panose="020B0609020204030204" pitchFamily="49" charset="0"/>
              </a:rPr>
              <a:t>ARG</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=Release</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src</a:t>
            </a:r>
            <a:endParaRPr lang="en-US" sz="1600">
              <a:solidFill>
                <a:srgbClr val="D4D4D4"/>
              </a:solidFill>
              <a:latin typeface="Consolas" panose="020B0609020204030204" pitchFamily="49" charset="0"/>
            </a:endParaRP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sln</a:t>
            </a:r>
            <a:r>
              <a:rPr lang="en-US" sz="1600">
                <a:solidFill>
                  <a:srgbClr val="D4D4D4"/>
                </a:solidFill>
                <a:latin typeface="Consolas" panose="020B0609020204030204" pitchFamily="49" charset="0"/>
              </a:rPr>
              <a:t> ./</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Web/</a:t>
            </a:r>
            <a:r>
              <a:rPr lang="en-US" sz="1600" err="1">
                <a:solidFill>
                  <a:srgbClr val="D4D4D4"/>
                </a:solidFill>
                <a:latin typeface="Consolas" panose="020B0609020204030204" pitchFamily="49" charset="0"/>
              </a:rPr>
              <a:t>Web.csproj</a:t>
            </a:r>
            <a:r>
              <a:rPr lang="en-US" sz="1600">
                <a:solidFill>
                  <a:srgbClr val="D4D4D4"/>
                </a:solidFill>
                <a:latin typeface="Consolas" panose="020B0609020204030204" pitchFamily="49" charset="0"/>
              </a:rPr>
              <a:t> Web/</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restore</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 .</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src</a:t>
            </a:r>
            <a:r>
              <a:rPr lang="en-US" sz="1600">
                <a:solidFill>
                  <a:srgbClr val="D4D4D4"/>
                </a:solidFill>
                <a:latin typeface="Consolas" panose="020B0609020204030204" pitchFamily="49" charset="0"/>
              </a:rPr>
              <a:t>/Web</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build -c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 -o /app</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builder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test</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src</a:t>
            </a:r>
            <a:r>
              <a:rPr lang="en-US" sz="1600">
                <a:solidFill>
                  <a:srgbClr val="D4D4D4"/>
                </a:solidFill>
                <a:latin typeface="Consolas" panose="020B0609020204030204" pitchFamily="49" charset="0"/>
              </a:rPr>
              <a:t>/</a:t>
            </a:r>
            <a:r>
              <a:rPr lang="en-US" sz="1600" err="1">
                <a:solidFill>
                  <a:srgbClr val="D4D4D4"/>
                </a:solidFill>
                <a:latin typeface="Consolas" panose="020B0609020204030204" pitchFamily="49" charset="0"/>
              </a:rPr>
              <a:t>Web.test</a:t>
            </a:r>
            <a:endParaRPr lang="en-US" sz="1600">
              <a:solidFill>
                <a:srgbClr val="D4D4D4"/>
              </a:solidFill>
              <a:latin typeface="Consolas" panose="020B0609020204030204" pitchFamily="49" charset="0"/>
            </a:endParaRP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test </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builder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publish</a:t>
            </a:r>
          </a:p>
          <a:p>
            <a:r>
              <a:rPr lang="en-US" sz="1600">
                <a:solidFill>
                  <a:srgbClr val="569CD6"/>
                </a:solidFill>
                <a:latin typeface="Consolas" panose="020B0609020204030204" pitchFamily="49" charset="0"/>
              </a:rPr>
              <a:t>ARG</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=Release</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publish -c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 -o /app</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base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production</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/app</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--from=publish /app .</a:t>
            </a:r>
          </a:p>
          <a:p>
            <a:r>
              <a:rPr lang="en-US" sz="1600">
                <a:solidFill>
                  <a:srgbClr val="569CD6"/>
                </a:solidFill>
                <a:latin typeface="Consolas" panose="020B0609020204030204" pitchFamily="49" charset="0"/>
              </a:rPr>
              <a:t>ENTRYPOINT</a:t>
            </a:r>
            <a:r>
              <a:rPr lang="en-US" sz="1600">
                <a:solidFill>
                  <a:srgbClr val="D4D4D4"/>
                </a:solidFill>
                <a:latin typeface="Consolas" panose="020B0609020204030204" pitchFamily="49" charset="0"/>
              </a:rPr>
              <a:t> [</a:t>
            </a:r>
            <a:r>
              <a:rPr lang="en-US" sz="1600">
                <a:solidFill>
                  <a:srgbClr val="CE9178"/>
                </a:solidFill>
                <a:latin typeface="Consolas" panose="020B0609020204030204" pitchFamily="49" charset="0"/>
              </a:rPr>
              <a:t>"dotnet"</a:t>
            </a:r>
            <a:r>
              <a:rPr lang="en-US" sz="1600">
                <a:solidFill>
                  <a:srgbClr val="D4D4D4"/>
                </a:solidFill>
                <a:latin typeface="Consolas" panose="020B0609020204030204" pitchFamily="49" charset="0"/>
              </a:rPr>
              <a:t>, </a:t>
            </a:r>
            <a:r>
              <a:rPr lang="en-US" sz="1600">
                <a:solidFill>
                  <a:srgbClr val="CE9178"/>
                </a:solidFill>
                <a:latin typeface="Consolas" panose="020B0609020204030204" pitchFamily="49" charset="0"/>
              </a:rPr>
              <a:t>"Web.dll"</a:t>
            </a:r>
            <a:r>
              <a:rPr lang="en-US" sz="1600">
                <a:solidFill>
                  <a:srgbClr val="D4D4D4"/>
                </a:solidFill>
                <a:latin typeface="Consolas" panose="020B0609020204030204" pitchFamily="49" charset="0"/>
              </a:rPr>
              <a:t>]</a:t>
            </a:r>
            <a:endParaRPr lang="en-US" sz="1600" b="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E2927F09-04A7-4362-908D-8EAE333E8307}"/>
              </a:ext>
            </a:extLst>
          </p:cNvPr>
          <p:cNvSpPr/>
          <p:nvPr/>
        </p:nvSpPr>
        <p:spPr bwMode="auto">
          <a:xfrm>
            <a:off x="6431280" y="3413581"/>
            <a:ext cx="3002280" cy="1066800"/>
          </a:xfrm>
          <a:prstGeom prst="rect">
            <a:avLst/>
          </a:prstGeom>
          <a:noFill/>
          <a:ln w="571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21E6832F-FB51-4548-9682-69164B441AA4}"/>
              </a:ext>
            </a:extLst>
          </p:cNvPr>
          <p:cNvGrpSpPr/>
          <p:nvPr/>
        </p:nvGrpSpPr>
        <p:grpSpPr>
          <a:xfrm>
            <a:off x="3858386" y="6041221"/>
            <a:ext cx="1087962" cy="643339"/>
            <a:chOff x="2361586" y="6252336"/>
            <a:chExt cx="1087962" cy="643339"/>
          </a:xfrm>
        </p:grpSpPr>
        <p:pic>
          <p:nvPicPr>
            <p:cNvPr id="11" name="Picture 10">
              <a:extLst>
                <a:ext uri="{FF2B5EF4-FFF2-40B4-BE49-F238E27FC236}">
                  <a16:creationId xmlns:a16="http://schemas.microsoft.com/office/drawing/2014/main" id="{3E7127DA-990B-4EE1-9F44-AD4A218461A7}"/>
                </a:ext>
              </a:extLst>
            </p:cNvPr>
            <p:cNvPicPr>
              <a:picLocks noChangeAspect="1"/>
            </p:cNvPicPr>
            <p:nvPr/>
          </p:nvPicPr>
          <p:blipFill>
            <a:blip r:embed="rId2"/>
            <a:stretch>
              <a:fillRect/>
            </a:stretch>
          </p:blipFill>
          <p:spPr>
            <a:xfrm>
              <a:off x="2585448" y="6252336"/>
              <a:ext cx="637765" cy="485838"/>
            </a:xfrm>
            <a:prstGeom prst="rect">
              <a:avLst/>
            </a:prstGeom>
          </p:spPr>
        </p:pic>
        <p:sp>
          <p:nvSpPr>
            <p:cNvPr id="12" name="TextBox 11">
              <a:extLst>
                <a:ext uri="{FF2B5EF4-FFF2-40B4-BE49-F238E27FC236}">
                  <a16:creationId xmlns:a16="http://schemas.microsoft.com/office/drawing/2014/main" id="{CE4CF5C6-714E-4F42-B36E-935101363719}"/>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sp>
        <p:nvSpPr>
          <p:cNvPr id="15" name="Rectangle 14">
            <a:extLst>
              <a:ext uri="{FF2B5EF4-FFF2-40B4-BE49-F238E27FC236}">
                <a16:creationId xmlns:a16="http://schemas.microsoft.com/office/drawing/2014/main" id="{35D15C9B-338B-4CF0-9688-B4B80C2942A0}"/>
              </a:ext>
            </a:extLst>
          </p:cNvPr>
          <p:cNvSpPr/>
          <p:nvPr/>
        </p:nvSpPr>
        <p:spPr>
          <a:xfrm>
            <a:off x="1052160" y="4203968"/>
            <a:ext cx="432259" cy="219458"/>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nvGrpSpPr>
          <p:cNvPr id="71" name="Group 70">
            <a:extLst>
              <a:ext uri="{FF2B5EF4-FFF2-40B4-BE49-F238E27FC236}">
                <a16:creationId xmlns:a16="http://schemas.microsoft.com/office/drawing/2014/main" id="{2C55F02F-72EC-4CA3-BCA2-C58B296832CB}"/>
              </a:ext>
            </a:extLst>
          </p:cNvPr>
          <p:cNvGrpSpPr/>
          <p:nvPr/>
        </p:nvGrpSpPr>
        <p:grpSpPr>
          <a:xfrm>
            <a:off x="4426503" y="5757002"/>
            <a:ext cx="721037" cy="444217"/>
            <a:chOff x="3240661" y="1005909"/>
            <a:chExt cx="540854" cy="333210"/>
          </a:xfrm>
        </p:grpSpPr>
        <p:grpSp>
          <p:nvGrpSpPr>
            <p:cNvPr id="72" name="Group 71">
              <a:extLst>
                <a:ext uri="{FF2B5EF4-FFF2-40B4-BE49-F238E27FC236}">
                  <a16:creationId xmlns:a16="http://schemas.microsoft.com/office/drawing/2014/main" id="{849A7EB5-5AF3-4308-98AC-983AE906B449}"/>
                </a:ext>
              </a:extLst>
            </p:cNvPr>
            <p:cNvGrpSpPr/>
            <p:nvPr/>
          </p:nvGrpSpPr>
          <p:grpSpPr>
            <a:xfrm>
              <a:off x="3240661" y="1005909"/>
              <a:ext cx="540854" cy="333210"/>
              <a:chOff x="1926169" y="1632181"/>
              <a:chExt cx="540854" cy="333210"/>
            </a:xfrm>
          </p:grpSpPr>
          <p:sp>
            <p:nvSpPr>
              <p:cNvPr id="74" name="Rectangle 73">
                <a:extLst>
                  <a:ext uri="{FF2B5EF4-FFF2-40B4-BE49-F238E27FC236}">
                    <a16:creationId xmlns:a16="http://schemas.microsoft.com/office/drawing/2014/main" id="{6DCE8B8F-90C9-4761-B9CF-03CC93D216A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5" name="Rectangle 74">
                <a:extLst>
                  <a:ext uri="{FF2B5EF4-FFF2-40B4-BE49-F238E27FC236}">
                    <a16:creationId xmlns:a16="http://schemas.microsoft.com/office/drawing/2014/main" id="{F674DAA2-4E50-4604-945A-A1C27659CDC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76" name="Group 75">
                <a:extLst>
                  <a:ext uri="{FF2B5EF4-FFF2-40B4-BE49-F238E27FC236}">
                    <a16:creationId xmlns:a16="http://schemas.microsoft.com/office/drawing/2014/main" id="{ED8E30DE-A4F2-4A28-977C-6B0485C43042}"/>
                  </a:ext>
                </a:extLst>
              </p:cNvPr>
              <p:cNvGrpSpPr/>
              <p:nvPr/>
            </p:nvGrpSpPr>
            <p:grpSpPr>
              <a:xfrm>
                <a:off x="1989961" y="1665409"/>
                <a:ext cx="413499" cy="266755"/>
                <a:chOff x="1371600" y="2038342"/>
                <a:chExt cx="609600" cy="393263"/>
              </a:xfrm>
            </p:grpSpPr>
            <p:cxnSp>
              <p:nvCxnSpPr>
                <p:cNvPr id="80" name="Straight Connector 79">
                  <a:extLst>
                    <a:ext uri="{FF2B5EF4-FFF2-40B4-BE49-F238E27FC236}">
                      <a16:creationId xmlns:a16="http://schemas.microsoft.com/office/drawing/2014/main" id="{F8AA5B90-CCA9-4F25-AC3A-CC657A5A992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81" name="Straight Connector 80">
                  <a:extLst>
                    <a:ext uri="{FF2B5EF4-FFF2-40B4-BE49-F238E27FC236}">
                      <a16:creationId xmlns:a16="http://schemas.microsoft.com/office/drawing/2014/main" id="{625F0336-00DF-4D36-AA17-ADC837E4C0E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82" name="Straight Connector 81">
                  <a:extLst>
                    <a:ext uri="{FF2B5EF4-FFF2-40B4-BE49-F238E27FC236}">
                      <a16:creationId xmlns:a16="http://schemas.microsoft.com/office/drawing/2014/main" id="{1431BA00-ED11-4168-8C72-7EA45FD6DC5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83" name="Straight Connector 82">
                  <a:extLst>
                    <a:ext uri="{FF2B5EF4-FFF2-40B4-BE49-F238E27FC236}">
                      <a16:creationId xmlns:a16="http://schemas.microsoft.com/office/drawing/2014/main" id="{3718C4F3-EF7B-48B5-A24A-3B83F8D6723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84" name="Straight Connector 83">
                  <a:extLst>
                    <a:ext uri="{FF2B5EF4-FFF2-40B4-BE49-F238E27FC236}">
                      <a16:creationId xmlns:a16="http://schemas.microsoft.com/office/drawing/2014/main" id="{215193E6-C5D5-4EA8-A925-532C5AB063E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85" name="Straight Connector 84">
                  <a:extLst>
                    <a:ext uri="{FF2B5EF4-FFF2-40B4-BE49-F238E27FC236}">
                      <a16:creationId xmlns:a16="http://schemas.microsoft.com/office/drawing/2014/main" id="{7A52F436-05DE-4F36-BAE4-5ED514668B0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86" name="Straight Connector 85">
                  <a:extLst>
                    <a:ext uri="{FF2B5EF4-FFF2-40B4-BE49-F238E27FC236}">
                      <a16:creationId xmlns:a16="http://schemas.microsoft.com/office/drawing/2014/main" id="{85B8C4DA-E292-4FCA-B2A9-0D3C83AAF77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87" name="Straight Connector 86">
                  <a:extLst>
                    <a:ext uri="{FF2B5EF4-FFF2-40B4-BE49-F238E27FC236}">
                      <a16:creationId xmlns:a16="http://schemas.microsoft.com/office/drawing/2014/main" id="{450667F9-A4AA-4E1F-A7AE-A8AFE55BDEA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88" name="Straight Connector 87">
                  <a:extLst>
                    <a:ext uri="{FF2B5EF4-FFF2-40B4-BE49-F238E27FC236}">
                      <a16:creationId xmlns:a16="http://schemas.microsoft.com/office/drawing/2014/main" id="{2FF1678B-AA9A-4D4E-96E8-6C1B5A79B3C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77" name="Rectangle 76">
                <a:extLst>
                  <a:ext uri="{FF2B5EF4-FFF2-40B4-BE49-F238E27FC236}">
                    <a16:creationId xmlns:a16="http://schemas.microsoft.com/office/drawing/2014/main" id="{2B1C3680-5A71-4CFC-B429-5161AB9C414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8" name="Rectangle 77">
                <a:extLst>
                  <a:ext uri="{FF2B5EF4-FFF2-40B4-BE49-F238E27FC236}">
                    <a16:creationId xmlns:a16="http://schemas.microsoft.com/office/drawing/2014/main" id="{87ADDBF4-51C0-4C4F-883D-F9E235705D3F}"/>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9" name="Rectangle 78">
                <a:extLst>
                  <a:ext uri="{FF2B5EF4-FFF2-40B4-BE49-F238E27FC236}">
                    <a16:creationId xmlns:a16="http://schemas.microsoft.com/office/drawing/2014/main" id="{0699AFC2-D7AC-4E3A-9AB8-052FEEAE13B4}"/>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73" name="Rectangle 72">
              <a:extLst>
                <a:ext uri="{FF2B5EF4-FFF2-40B4-BE49-F238E27FC236}">
                  <a16:creationId xmlns:a16="http://schemas.microsoft.com/office/drawing/2014/main" id="{B22A1263-50EB-4541-8D58-F2DF45A6B6F4}"/>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grpSp>
        <p:nvGrpSpPr>
          <p:cNvPr id="89" name="Group 88">
            <a:extLst>
              <a:ext uri="{FF2B5EF4-FFF2-40B4-BE49-F238E27FC236}">
                <a16:creationId xmlns:a16="http://schemas.microsoft.com/office/drawing/2014/main" id="{C3C55AEA-53F2-4040-93F7-BABE991149BB}"/>
              </a:ext>
            </a:extLst>
          </p:cNvPr>
          <p:cNvGrpSpPr/>
          <p:nvPr/>
        </p:nvGrpSpPr>
        <p:grpSpPr>
          <a:xfrm>
            <a:off x="3707026" y="5757005"/>
            <a:ext cx="721037" cy="444217"/>
            <a:chOff x="3240661" y="1005909"/>
            <a:chExt cx="540854" cy="333210"/>
          </a:xfrm>
        </p:grpSpPr>
        <p:grpSp>
          <p:nvGrpSpPr>
            <p:cNvPr id="90" name="Group 89">
              <a:extLst>
                <a:ext uri="{FF2B5EF4-FFF2-40B4-BE49-F238E27FC236}">
                  <a16:creationId xmlns:a16="http://schemas.microsoft.com/office/drawing/2014/main" id="{001F4E16-DA4D-480B-BBB1-1ACBCA1171A1}"/>
                </a:ext>
              </a:extLst>
            </p:cNvPr>
            <p:cNvGrpSpPr/>
            <p:nvPr/>
          </p:nvGrpSpPr>
          <p:grpSpPr>
            <a:xfrm>
              <a:off x="3240661" y="1005909"/>
              <a:ext cx="540854" cy="333210"/>
              <a:chOff x="1926169" y="1632181"/>
              <a:chExt cx="540854" cy="333210"/>
            </a:xfrm>
          </p:grpSpPr>
          <p:sp>
            <p:nvSpPr>
              <p:cNvPr id="92" name="Rectangle 91">
                <a:extLst>
                  <a:ext uri="{FF2B5EF4-FFF2-40B4-BE49-F238E27FC236}">
                    <a16:creationId xmlns:a16="http://schemas.microsoft.com/office/drawing/2014/main" id="{7B86FE43-6DF8-448A-AF3B-9305D3D703EC}"/>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93" name="Rectangle 92">
                <a:extLst>
                  <a:ext uri="{FF2B5EF4-FFF2-40B4-BE49-F238E27FC236}">
                    <a16:creationId xmlns:a16="http://schemas.microsoft.com/office/drawing/2014/main" id="{0E3BDAF3-1BF2-45C9-91A3-9A717438101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94" name="Group 93">
                <a:extLst>
                  <a:ext uri="{FF2B5EF4-FFF2-40B4-BE49-F238E27FC236}">
                    <a16:creationId xmlns:a16="http://schemas.microsoft.com/office/drawing/2014/main" id="{92E8C14C-B571-454F-96A8-9300729A3A22}"/>
                  </a:ext>
                </a:extLst>
              </p:cNvPr>
              <p:cNvGrpSpPr/>
              <p:nvPr/>
            </p:nvGrpSpPr>
            <p:grpSpPr>
              <a:xfrm>
                <a:off x="1989961" y="1665409"/>
                <a:ext cx="413499" cy="266755"/>
                <a:chOff x="1371600" y="2038342"/>
                <a:chExt cx="609600" cy="393263"/>
              </a:xfrm>
            </p:grpSpPr>
            <p:cxnSp>
              <p:nvCxnSpPr>
                <p:cNvPr id="98" name="Straight Connector 97">
                  <a:extLst>
                    <a:ext uri="{FF2B5EF4-FFF2-40B4-BE49-F238E27FC236}">
                      <a16:creationId xmlns:a16="http://schemas.microsoft.com/office/drawing/2014/main" id="{64EB1A3C-0DF1-4279-9D7F-2EF7CE2A3C1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99" name="Straight Connector 98">
                  <a:extLst>
                    <a:ext uri="{FF2B5EF4-FFF2-40B4-BE49-F238E27FC236}">
                      <a16:creationId xmlns:a16="http://schemas.microsoft.com/office/drawing/2014/main" id="{2058DD2A-858E-464C-8D29-BB4A34635B8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00" name="Straight Connector 99">
                  <a:extLst>
                    <a:ext uri="{FF2B5EF4-FFF2-40B4-BE49-F238E27FC236}">
                      <a16:creationId xmlns:a16="http://schemas.microsoft.com/office/drawing/2014/main" id="{F716137E-7087-4F95-9479-26465B97D63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01" name="Straight Connector 100">
                  <a:extLst>
                    <a:ext uri="{FF2B5EF4-FFF2-40B4-BE49-F238E27FC236}">
                      <a16:creationId xmlns:a16="http://schemas.microsoft.com/office/drawing/2014/main" id="{2385BD4B-DB80-4C90-9449-EC6E075A7C5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02" name="Straight Connector 101">
                  <a:extLst>
                    <a:ext uri="{FF2B5EF4-FFF2-40B4-BE49-F238E27FC236}">
                      <a16:creationId xmlns:a16="http://schemas.microsoft.com/office/drawing/2014/main" id="{D7696A99-2F06-4EC6-999A-7D94ED9E728E}"/>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03" name="Straight Connector 102">
                  <a:extLst>
                    <a:ext uri="{FF2B5EF4-FFF2-40B4-BE49-F238E27FC236}">
                      <a16:creationId xmlns:a16="http://schemas.microsoft.com/office/drawing/2014/main" id="{6EDC0C19-B172-49FF-B67D-2F5D48AAD9A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04" name="Straight Connector 103">
                  <a:extLst>
                    <a:ext uri="{FF2B5EF4-FFF2-40B4-BE49-F238E27FC236}">
                      <a16:creationId xmlns:a16="http://schemas.microsoft.com/office/drawing/2014/main" id="{C3C69701-0100-47FA-84D3-4ACBC138207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05" name="Straight Connector 104">
                  <a:extLst>
                    <a:ext uri="{FF2B5EF4-FFF2-40B4-BE49-F238E27FC236}">
                      <a16:creationId xmlns:a16="http://schemas.microsoft.com/office/drawing/2014/main" id="{1578DD0A-003C-4E4E-B3C7-B9199880BB7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06" name="Straight Connector 105">
                  <a:extLst>
                    <a:ext uri="{FF2B5EF4-FFF2-40B4-BE49-F238E27FC236}">
                      <a16:creationId xmlns:a16="http://schemas.microsoft.com/office/drawing/2014/main" id="{0906EDE7-75A1-4468-A321-6ECCA2AD7AB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95" name="Rectangle 94">
                <a:extLst>
                  <a:ext uri="{FF2B5EF4-FFF2-40B4-BE49-F238E27FC236}">
                    <a16:creationId xmlns:a16="http://schemas.microsoft.com/office/drawing/2014/main" id="{30400358-DB27-4183-879D-4811EA6A9DD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96" name="Rectangle 95">
                <a:extLst>
                  <a:ext uri="{FF2B5EF4-FFF2-40B4-BE49-F238E27FC236}">
                    <a16:creationId xmlns:a16="http://schemas.microsoft.com/office/drawing/2014/main" id="{24685A52-23C4-4198-9B61-6363B8F047F2}"/>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97" name="Rectangle 96">
                <a:extLst>
                  <a:ext uri="{FF2B5EF4-FFF2-40B4-BE49-F238E27FC236}">
                    <a16:creationId xmlns:a16="http://schemas.microsoft.com/office/drawing/2014/main" id="{15182A16-1BB7-4ED1-AA42-B13EF6C778A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91" name="Rectangle 90">
              <a:extLst>
                <a:ext uri="{FF2B5EF4-FFF2-40B4-BE49-F238E27FC236}">
                  <a16:creationId xmlns:a16="http://schemas.microsoft.com/office/drawing/2014/main" id="{5B01A4FF-2B3B-4E12-820F-9603E173E1F9}"/>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test:1</a:t>
              </a:r>
            </a:p>
          </p:txBody>
        </p:sp>
      </p:grpSp>
      <p:sp>
        <p:nvSpPr>
          <p:cNvPr id="107" name="Rectangle 106">
            <a:extLst>
              <a:ext uri="{FF2B5EF4-FFF2-40B4-BE49-F238E27FC236}">
                <a16:creationId xmlns:a16="http://schemas.microsoft.com/office/drawing/2014/main" id="{0AA18B33-9717-4656-8243-66EAC62A85F4}"/>
              </a:ext>
            </a:extLst>
          </p:cNvPr>
          <p:cNvSpPr/>
          <p:nvPr/>
        </p:nvSpPr>
        <p:spPr bwMode="auto">
          <a:xfrm>
            <a:off x="3769165" y="3962400"/>
            <a:ext cx="811289" cy="5179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Graphic 48">
            <a:extLst>
              <a:ext uri="{FF2B5EF4-FFF2-40B4-BE49-F238E27FC236}">
                <a16:creationId xmlns:a16="http://schemas.microsoft.com/office/drawing/2014/main" id="{1E65F341-2990-42D3-AA5A-571A5FDFA4B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8786" b="12211"/>
          <a:stretch/>
        </p:blipFill>
        <p:spPr>
          <a:xfrm>
            <a:off x="3476362" y="3632473"/>
            <a:ext cx="1310660" cy="1035452"/>
          </a:xfrm>
          <a:prstGeom prst="rect">
            <a:avLst/>
          </a:prstGeom>
        </p:spPr>
      </p:pic>
      <p:pic>
        <p:nvPicPr>
          <p:cNvPr id="9" name="Graphic 8">
            <a:extLst>
              <a:ext uri="{FF2B5EF4-FFF2-40B4-BE49-F238E27FC236}">
                <a16:creationId xmlns:a16="http://schemas.microsoft.com/office/drawing/2014/main" id="{C09469E5-7C5E-42FA-A4E4-83E05D7C86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9619" y="3540610"/>
            <a:ext cx="1013461" cy="1013461"/>
          </a:xfrm>
          <a:prstGeom prst="rect">
            <a:avLst/>
          </a:prstGeom>
        </p:spPr>
      </p:pic>
    </p:spTree>
    <p:extLst>
      <p:ext uri="{BB962C8B-B14F-4D97-AF65-F5344CB8AC3E}">
        <p14:creationId xmlns:p14="http://schemas.microsoft.com/office/powerpoint/2010/main" val="1992341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wipe(left)">
                                      <p:cBhvr>
                                        <p:cTn id="29" dur="500"/>
                                        <p:tgtEl>
                                          <p:spTgt spid="3">
                                            <p:txEl>
                                              <p:pRg st="2" end="2"/>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2"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42" presetClass="path" presetSubtype="0" accel="50000" decel="50000" fill="hold" grpId="0" nodeType="withEffect">
                                  <p:stCondLst>
                                    <p:cond delay="0"/>
                                  </p:stCondLst>
                                  <p:childTnLst>
                                    <p:animMotion origin="layout" path="M 3.33333E-6 4.81481E-6 L 0.22643 -0.01644 " pathEditMode="relative" rAng="0" ptsTypes="AA">
                                      <p:cBhvr>
                                        <p:cTn id="48" dur="2000" fill="hold"/>
                                        <p:tgtEl>
                                          <p:spTgt spid="52"/>
                                        </p:tgtEl>
                                        <p:attrNameLst>
                                          <p:attrName>ppt_x</p:attrName>
                                          <p:attrName>ppt_y</p:attrName>
                                        </p:attrNameLst>
                                      </p:cBhvr>
                                      <p:rCtr x="11315" y="-833"/>
                                    </p:animMotion>
                                  </p:childTnLst>
                                </p:cTn>
                              </p:par>
                              <p:par>
                                <p:cTn id="49" presetID="1" presetClass="entr" presetSubtype="0" fill="hold" grpId="2" nodeType="withEffect">
                                  <p:stCondLst>
                                    <p:cond delay="900"/>
                                  </p:stCondLst>
                                  <p:childTnLst>
                                    <p:set>
                                      <p:cBhvr>
                                        <p:cTn id="50" dur="1" fill="hold">
                                          <p:stCondLst>
                                            <p:cond delay="0"/>
                                          </p:stCondLst>
                                        </p:cTn>
                                        <p:tgtEl>
                                          <p:spTgt spid="15"/>
                                        </p:tgtEl>
                                        <p:attrNameLst>
                                          <p:attrName>style.visibility</p:attrName>
                                        </p:attrNameLst>
                                      </p:cBhvr>
                                      <p:to>
                                        <p:strVal val="visible"/>
                                      </p:to>
                                    </p:set>
                                  </p:childTnLst>
                                </p:cTn>
                              </p:par>
                              <p:par>
                                <p:cTn id="51" presetID="42" presetClass="path" presetSubtype="0" accel="50000" decel="50000" fill="hold" grpId="0" nodeType="withEffect">
                                  <p:stCondLst>
                                    <p:cond delay="900"/>
                                  </p:stCondLst>
                                  <p:childTnLst>
                                    <p:animMotion origin="layout" path="M 3.54167E-6 4.81481E-6 L 0.22656 -0.01644 " pathEditMode="relative" rAng="0" ptsTypes="AA">
                                      <p:cBhvr>
                                        <p:cTn id="52" dur="2000" fill="hold"/>
                                        <p:tgtEl>
                                          <p:spTgt spid="15"/>
                                        </p:tgtEl>
                                        <p:attrNameLst>
                                          <p:attrName>ppt_x</p:attrName>
                                          <p:attrName>ppt_y</p:attrName>
                                        </p:attrNameLst>
                                      </p:cBhvr>
                                      <p:rCtr x="11354" y="-833"/>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1" nodeType="clickEffect">
                                  <p:stCondLst>
                                    <p:cond delay="0"/>
                                  </p:stCondLst>
                                  <p:childTnLst>
                                    <p:animMotion origin="layout" path="M 0.22644 -0.01644 L 0.22942 0.24282 " pathEditMode="relative" rAng="0" ptsTypes="AA">
                                      <p:cBhvr>
                                        <p:cTn id="56" dur="2000" fill="hold"/>
                                        <p:tgtEl>
                                          <p:spTgt spid="52"/>
                                        </p:tgtEl>
                                        <p:attrNameLst>
                                          <p:attrName>ppt_x</p:attrName>
                                          <p:attrName>ppt_y</p:attrName>
                                        </p:attrNameLst>
                                      </p:cBhvr>
                                      <p:rCtr x="221" y="12940"/>
                                    </p:animMotion>
                                  </p:childTnLst>
                                </p:cTn>
                              </p:par>
                              <p:par>
                                <p:cTn id="57" presetID="10" presetClass="entr" presetSubtype="0" fill="hold" nodeType="withEffect">
                                  <p:stCondLst>
                                    <p:cond delay="1500"/>
                                  </p:stCondLst>
                                  <p:childTnLst>
                                    <p:set>
                                      <p:cBhvr>
                                        <p:cTn id="58" dur="1" fill="hold">
                                          <p:stCondLst>
                                            <p:cond delay="0"/>
                                          </p:stCondLst>
                                        </p:cTn>
                                        <p:tgtEl>
                                          <p:spTgt spid="89"/>
                                        </p:tgtEl>
                                        <p:attrNameLst>
                                          <p:attrName>style.visibility</p:attrName>
                                        </p:attrNameLst>
                                      </p:cBhvr>
                                      <p:to>
                                        <p:strVal val="visible"/>
                                      </p:to>
                                    </p:set>
                                    <p:animEffect transition="in" filter="fade">
                                      <p:cBhvr>
                                        <p:cTn id="59" dur="500"/>
                                        <p:tgtEl>
                                          <p:spTgt spid="89"/>
                                        </p:tgtEl>
                                      </p:cBhvr>
                                    </p:animEffect>
                                  </p:childTnLst>
                                </p:cTn>
                              </p:par>
                              <p:par>
                                <p:cTn id="60" presetID="42" presetClass="path" presetSubtype="0" accel="50000" decel="50000" fill="hold" grpId="1" nodeType="withEffect">
                                  <p:stCondLst>
                                    <p:cond delay="700"/>
                                  </p:stCondLst>
                                  <p:childTnLst>
                                    <p:animMotion origin="layout" path="M 0.22656 -0.01644 L 0.28841 0.24305 " pathEditMode="relative" rAng="0" ptsTypes="AA">
                                      <p:cBhvr>
                                        <p:cTn id="61" dur="2000" fill="hold"/>
                                        <p:tgtEl>
                                          <p:spTgt spid="15"/>
                                        </p:tgtEl>
                                        <p:attrNameLst>
                                          <p:attrName>ppt_x</p:attrName>
                                          <p:attrName>ppt_y</p:attrName>
                                        </p:attrNameLst>
                                      </p:cBhvr>
                                      <p:rCtr x="3034" y="12940"/>
                                    </p:animMotion>
                                  </p:childTnLst>
                                </p:cTn>
                              </p:par>
                              <p:par>
                                <p:cTn id="62" presetID="10" presetClass="entr" presetSubtype="0" fill="hold" nodeType="withEffect">
                                  <p:stCondLst>
                                    <p:cond delay="2250"/>
                                  </p:stCondLst>
                                  <p:childTnLst>
                                    <p:set>
                                      <p:cBhvr>
                                        <p:cTn id="63" dur="1" fill="hold">
                                          <p:stCondLst>
                                            <p:cond delay="0"/>
                                          </p:stCondLst>
                                        </p:cTn>
                                        <p:tgtEl>
                                          <p:spTgt spid="71"/>
                                        </p:tgtEl>
                                        <p:attrNameLst>
                                          <p:attrName>style.visibility</p:attrName>
                                        </p:attrNameLst>
                                      </p:cBhvr>
                                      <p:to>
                                        <p:strVal val="visible"/>
                                      </p:to>
                                    </p:set>
                                    <p:animEffect transition="in" filter="fade">
                                      <p:cBhvr>
                                        <p:cTn id="6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2" grpId="2" animBg="1"/>
      <p:bldP spid="6" grpId="0" animBg="1"/>
      <p:bldP spid="7" grpId="0" animBg="1"/>
      <p:bldP spid="8" grpId="0" animBg="1"/>
      <p:bldP spid="15" grpId="0" animBg="1"/>
      <p:bldP spid="15" grpId="1" animBg="1"/>
      <p:bldP spid="15"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582B7E-5144-42CB-9690-922F8C771D58}"/>
              </a:ext>
            </a:extLst>
          </p:cNvPr>
          <p:cNvSpPr>
            <a:spLocks noGrp="1"/>
          </p:cNvSpPr>
          <p:nvPr>
            <p:ph type="title"/>
          </p:nvPr>
        </p:nvSpPr>
        <p:spPr/>
        <p:txBody>
          <a:bodyPr/>
          <a:lstStyle/>
          <a:p>
            <a:r>
              <a:rPr lang="en-US"/>
              <a:t>Deployment</a:t>
            </a:r>
          </a:p>
        </p:txBody>
      </p:sp>
    </p:spTree>
    <p:extLst>
      <p:ext uri="{BB962C8B-B14F-4D97-AF65-F5344CB8AC3E}">
        <p14:creationId xmlns:p14="http://schemas.microsoft.com/office/powerpoint/2010/main" val="17570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A1452-18F6-4F4D-B541-49744E4B70ED}"/>
              </a:ext>
            </a:extLst>
          </p:cNvPr>
          <p:cNvSpPr>
            <a:spLocks noGrp="1"/>
          </p:cNvSpPr>
          <p:nvPr>
            <p:ph type="title"/>
          </p:nvPr>
        </p:nvSpPr>
        <p:spPr>
          <a:xfrm>
            <a:off x="584200" y="1871783"/>
            <a:ext cx="6675120" cy="1661993"/>
          </a:xfrm>
        </p:spPr>
        <p:txBody>
          <a:bodyPr/>
          <a:lstStyle/>
          <a:p>
            <a:r>
              <a:rPr lang="en-US" b="0"/>
              <a:t>Building, Running, Patching Docker Containers – </a:t>
            </a:r>
            <a:br>
              <a:rPr lang="en-US" b="0"/>
            </a:br>
            <a:r>
              <a:rPr lang="en-US" b="0" i="1"/>
              <a:t>The Paradigm Shift</a:t>
            </a:r>
            <a:endParaRPr lang="en-US" i="1"/>
          </a:p>
        </p:txBody>
      </p:sp>
      <p:sp>
        <p:nvSpPr>
          <p:cNvPr id="3" name="Text Placeholder 2">
            <a:extLst>
              <a:ext uri="{FF2B5EF4-FFF2-40B4-BE49-F238E27FC236}">
                <a16:creationId xmlns:a16="http://schemas.microsoft.com/office/drawing/2014/main" id="{20FD0DDA-D58B-433E-B8E3-A11E83188545}"/>
              </a:ext>
            </a:extLst>
          </p:cNvPr>
          <p:cNvSpPr>
            <a:spLocks noGrp="1"/>
          </p:cNvSpPr>
          <p:nvPr>
            <p:ph type="body" sz="quarter" idx="12"/>
          </p:nvPr>
        </p:nvSpPr>
        <p:spPr>
          <a:xfrm>
            <a:off x="584200" y="3962400"/>
            <a:ext cx="6675120" cy="923330"/>
          </a:xfrm>
        </p:spPr>
        <p:txBody>
          <a:bodyPr/>
          <a:lstStyle/>
          <a:p>
            <a:r>
              <a:rPr lang="en-US"/>
              <a:t>Steve Lasker</a:t>
            </a:r>
          </a:p>
          <a:p>
            <a:r>
              <a:rPr lang="en-US"/>
              <a:t>Program Manager – Azure Developer Experiences</a:t>
            </a:r>
          </a:p>
          <a:p>
            <a:r>
              <a:rPr lang="en-US"/>
              <a:t>@</a:t>
            </a:r>
            <a:r>
              <a:rPr lang="en-US" err="1"/>
              <a:t>stevelasker</a:t>
            </a:r>
            <a:endParaRPr lang="en-US"/>
          </a:p>
        </p:txBody>
      </p:sp>
      <p:sp>
        <p:nvSpPr>
          <p:cNvPr id="6" name="Text Placeholder 5">
            <a:extLst>
              <a:ext uri="{FF2B5EF4-FFF2-40B4-BE49-F238E27FC236}">
                <a16:creationId xmlns:a16="http://schemas.microsoft.com/office/drawing/2014/main" id="{4E70D65E-D155-4B5F-AC8B-BEDE86DACF68}"/>
              </a:ext>
            </a:extLst>
          </p:cNvPr>
          <p:cNvSpPr>
            <a:spLocks noGrp="1"/>
          </p:cNvSpPr>
          <p:nvPr>
            <p:ph type="body" sz="quarter" idx="13"/>
          </p:nvPr>
        </p:nvSpPr>
        <p:spPr/>
        <p:txBody>
          <a:bodyPr/>
          <a:lstStyle/>
          <a:p>
            <a:r>
              <a:rPr lang="en-US"/>
              <a:t>BRK2115</a:t>
            </a:r>
          </a:p>
        </p:txBody>
      </p:sp>
    </p:spTree>
    <p:extLst>
      <p:ext uri="{BB962C8B-B14F-4D97-AF65-F5344CB8AC3E}">
        <p14:creationId xmlns:p14="http://schemas.microsoft.com/office/powerpoint/2010/main" val="198585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0F1F33-8E1D-442D-8576-71A1B59A8EDF}"/>
              </a:ext>
            </a:extLst>
          </p:cNvPr>
          <p:cNvSpPr>
            <a:spLocks noGrp="1"/>
          </p:cNvSpPr>
          <p:nvPr>
            <p:ph type="title"/>
          </p:nvPr>
        </p:nvSpPr>
        <p:spPr/>
        <p:txBody>
          <a:bodyPr/>
          <a:lstStyle/>
          <a:p>
            <a:r>
              <a:rPr lang="en-US"/>
              <a:t>Service Boundary Definition</a:t>
            </a:r>
          </a:p>
        </p:txBody>
      </p:sp>
      <p:sp>
        <p:nvSpPr>
          <p:cNvPr id="4" name="Text Placeholder 3">
            <a:extLst>
              <a:ext uri="{FF2B5EF4-FFF2-40B4-BE49-F238E27FC236}">
                <a16:creationId xmlns:a16="http://schemas.microsoft.com/office/drawing/2014/main" id="{D7A13FB7-CA01-4EC9-A46F-4875B50B65DA}"/>
              </a:ext>
            </a:extLst>
          </p:cNvPr>
          <p:cNvSpPr>
            <a:spLocks noGrp="1"/>
          </p:cNvSpPr>
          <p:nvPr>
            <p:ph type="body" sz="quarter" idx="10"/>
          </p:nvPr>
        </p:nvSpPr>
        <p:spPr>
          <a:xfrm>
            <a:off x="584200" y="1435497"/>
            <a:ext cx="11018520" cy="1538883"/>
          </a:xfrm>
        </p:spPr>
        <p:txBody>
          <a:bodyPr/>
          <a:lstStyle/>
          <a:p>
            <a:r>
              <a:rPr lang="en-US"/>
              <a:t>Helm Charts</a:t>
            </a:r>
          </a:p>
          <a:p>
            <a:pPr lvl="1"/>
            <a:r>
              <a:rPr lang="en-US"/>
              <a:t>Kubernetes application deployment declaration</a:t>
            </a:r>
          </a:p>
          <a:p>
            <a:pPr lvl="1"/>
            <a:r>
              <a:rPr lang="en-US"/>
              <a:t>A set of “files” that describe the intent of what you want deployed</a:t>
            </a:r>
          </a:p>
          <a:p>
            <a:pPr marL="228600" lvl="1" indent="0">
              <a:buNone/>
            </a:pPr>
            <a:endParaRPr lang="en-US"/>
          </a:p>
        </p:txBody>
      </p:sp>
      <p:pic>
        <p:nvPicPr>
          <p:cNvPr id="5" name="Picture 2" descr="https://ngeor.files.wordpress.com/2017/11/helm-small.png">
            <a:extLst>
              <a:ext uri="{FF2B5EF4-FFF2-40B4-BE49-F238E27FC236}">
                <a16:creationId xmlns:a16="http://schemas.microsoft.com/office/drawing/2014/main" id="{346B0552-E198-4D27-9597-011815F83934}"/>
              </a:ext>
            </a:extLst>
          </p:cNvPr>
          <p:cNvPicPr>
            <a:picLocks noChangeAspect="1" noChangeArrowheads="1"/>
          </p:cNvPicPr>
          <p:nvPr/>
        </p:nvPicPr>
        <p:blipFill>
          <a:blip r:embed="rId2">
            <a:duotone>
              <a:prstClr val="black"/>
              <a:srgbClr val="0078D4">
                <a:tint val="45000"/>
                <a:satMod val="400000"/>
              </a:srgbClr>
            </a:duotone>
            <a:extLst>
              <a:ext uri="{BEBA8EAE-BF5A-486C-A8C5-ECC9F3942E4B}">
                <a14:imgProps xmlns:a14="http://schemas.microsoft.com/office/drawing/2010/main">
                  <a14:imgLayer r:embed="rId3">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070230" y="569537"/>
            <a:ext cx="2315362" cy="24004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8F40D62-4625-4CA9-961D-A55BDC2921D7}"/>
              </a:ext>
            </a:extLst>
          </p:cNvPr>
          <p:cNvSpPr/>
          <p:nvPr/>
        </p:nvSpPr>
        <p:spPr>
          <a:xfrm>
            <a:off x="254000" y="3965525"/>
            <a:ext cx="4695371" cy="2536848"/>
          </a:xfrm>
          <a:prstGeom prst="rect">
            <a:avLst/>
          </a:prstGeom>
        </p:spPr>
        <p:txBody>
          <a:bodyPr wrap="square">
            <a:spAutoFit/>
          </a:bodyPr>
          <a:lstStyle/>
          <a:p>
            <a:pPr marL="228600" lvl="1" indent="0">
              <a:buNone/>
              <a:tabLst>
                <a:tab pos="631825" algn="l"/>
                <a:tab pos="914400" algn="l"/>
                <a:tab pos="1196975" algn="l"/>
              </a:tabLst>
            </a:pPr>
            <a:r>
              <a:rPr lang="en-US" err="1">
                <a:latin typeface="Courier New" panose="02070309020205020404" pitchFamily="49" charset="0"/>
                <a:cs typeface="Courier New" panose="02070309020205020404" pitchFamily="49" charset="0"/>
              </a:rPr>
              <a:t>Chart.yaml</a:t>
            </a:r>
            <a:endParaRPr lang="en-US">
              <a:latin typeface="Courier New" panose="02070309020205020404" pitchFamily="49" charset="0"/>
              <a:cs typeface="Courier New" panose="02070309020205020404" pitchFamily="49" charset="0"/>
            </a:endParaRPr>
          </a:p>
          <a:p>
            <a:pPr marL="228600" lvl="1" indent="0">
              <a:buNone/>
              <a:tabLst>
                <a:tab pos="631825" algn="l"/>
                <a:tab pos="914400" algn="l"/>
                <a:tab pos="1196975" algn="l"/>
              </a:tabLst>
            </a:pPr>
            <a:r>
              <a:rPr lang="en-US" err="1">
                <a:latin typeface="Courier New" panose="02070309020205020404" pitchFamily="49" charset="0"/>
                <a:cs typeface="Courier New" panose="02070309020205020404" pitchFamily="49" charset="0"/>
              </a:rPr>
              <a:t>Values.yaml</a:t>
            </a:r>
            <a:endParaRPr lang="en-US">
              <a:latin typeface="Courier New" panose="02070309020205020404" pitchFamily="49" charset="0"/>
              <a:cs typeface="Courier New" panose="02070309020205020404" pitchFamily="49" charset="0"/>
            </a:endParaRP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\templates</a:t>
            </a: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webapp.yaml</a:t>
            </a:r>
            <a:endParaRPr lang="en-US">
              <a:latin typeface="Courier New" panose="02070309020205020404" pitchFamily="49" charset="0"/>
              <a:cs typeface="Courier New" panose="02070309020205020404" pitchFamily="49" charset="0"/>
            </a:endParaRP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quotesapi.yaml</a:t>
            </a:r>
            <a:endParaRPr lang="en-US">
              <a:latin typeface="Courier New" panose="02070309020205020404" pitchFamily="49" charset="0"/>
              <a:cs typeface="Courier New" panose="02070309020205020404" pitchFamily="49" charset="0"/>
            </a:endParaRP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secrets.yaml</a:t>
            </a:r>
            <a:endParaRPr lang="en-US">
              <a:latin typeface="Courier New" panose="02070309020205020404" pitchFamily="49" charset="0"/>
              <a:cs typeface="Courier New" panose="02070309020205020404" pitchFamily="49" charset="0"/>
            </a:endParaRP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_</a:t>
            </a:r>
            <a:r>
              <a:rPr lang="en-US" err="1">
                <a:latin typeface="Courier New" panose="02070309020205020404" pitchFamily="49" charset="0"/>
                <a:cs typeface="Courier New" panose="02070309020205020404" pitchFamily="49" charset="0"/>
              </a:rPr>
              <a:t>helpers.tpl</a:t>
            </a:r>
            <a:endParaRPr lang="en-US">
              <a:latin typeface="Courier New" panose="02070309020205020404" pitchFamily="49" charset="0"/>
              <a:cs typeface="Courier New" panose="02070309020205020404" pitchFamily="49" charset="0"/>
            </a:endParaRP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\charts</a:t>
            </a: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nginx-ingress-0.12.0.tgz</a:t>
            </a:r>
          </a:p>
        </p:txBody>
      </p:sp>
      <p:sp>
        <p:nvSpPr>
          <p:cNvPr id="7" name="Speech Bubble: Rectangle with Corners Rounded 6">
            <a:extLst>
              <a:ext uri="{FF2B5EF4-FFF2-40B4-BE49-F238E27FC236}">
                <a16:creationId xmlns:a16="http://schemas.microsoft.com/office/drawing/2014/main" id="{241EBE1B-7A33-4496-A51B-31F2D95AE8CC}"/>
              </a:ext>
            </a:extLst>
          </p:cNvPr>
          <p:cNvSpPr/>
          <p:nvPr/>
        </p:nvSpPr>
        <p:spPr bwMode="auto">
          <a:xfrm>
            <a:off x="172446" y="2861289"/>
            <a:ext cx="2282504" cy="649616"/>
          </a:xfrm>
          <a:prstGeom prst="wedgeRoundRectCallout">
            <a:avLst>
              <a:gd name="adj1" fmla="val -17293"/>
              <a:gd name="adj2" fmla="val 133668"/>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Name &amp; Version</a:t>
            </a:r>
          </a:p>
        </p:txBody>
      </p:sp>
      <p:sp>
        <p:nvSpPr>
          <p:cNvPr id="8" name="Speech Bubble: Rectangle with Corners Rounded 7">
            <a:extLst>
              <a:ext uri="{FF2B5EF4-FFF2-40B4-BE49-F238E27FC236}">
                <a16:creationId xmlns:a16="http://schemas.microsoft.com/office/drawing/2014/main" id="{87077FFF-9201-4A1C-A16E-56D52265F317}"/>
              </a:ext>
            </a:extLst>
          </p:cNvPr>
          <p:cNvSpPr/>
          <p:nvPr/>
        </p:nvSpPr>
        <p:spPr bwMode="auto">
          <a:xfrm>
            <a:off x="4241073" y="3429000"/>
            <a:ext cx="7043783" cy="1213975"/>
          </a:xfrm>
          <a:prstGeom prst="wedgeRoundRectCallout">
            <a:avLst>
              <a:gd name="adj1" fmla="val -66710"/>
              <a:gd name="adj2" fmla="val 66004"/>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Collection of expandable Go templates, used to generate a Kubernetes Deployment file </a:t>
            </a:r>
            <a:r>
              <a:rPr lang="en-US" sz="2000" baseline="30000">
                <a:gradFill>
                  <a:gsLst>
                    <a:gs pos="0">
                      <a:srgbClr val="FFFFFF"/>
                    </a:gs>
                    <a:gs pos="100000">
                      <a:srgbClr val="FFFFFF"/>
                    </a:gs>
                  </a:gsLst>
                  <a:lin ang="5400000" scaled="0"/>
                </a:gradFill>
                <a:ea typeface="Segoe UI" pitchFamily="34" charset="0"/>
                <a:cs typeface="Segoe UI" pitchFamily="34" charset="0"/>
              </a:rPr>
              <a:t>(Similar to T4)</a:t>
            </a:r>
          </a:p>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Solves dynamic values used for each deployment</a:t>
            </a:r>
          </a:p>
        </p:txBody>
      </p:sp>
      <p:sp>
        <p:nvSpPr>
          <p:cNvPr id="9" name="Speech Bubble: Rectangle with Corners Rounded 8">
            <a:extLst>
              <a:ext uri="{FF2B5EF4-FFF2-40B4-BE49-F238E27FC236}">
                <a16:creationId xmlns:a16="http://schemas.microsoft.com/office/drawing/2014/main" id="{0AA2A899-5BB5-49D3-9CC9-BA8F049034B4}"/>
              </a:ext>
            </a:extLst>
          </p:cNvPr>
          <p:cNvSpPr/>
          <p:nvPr/>
        </p:nvSpPr>
        <p:spPr bwMode="auto">
          <a:xfrm>
            <a:off x="4153987" y="4827712"/>
            <a:ext cx="7043783" cy="609155"/>
          </a:xfrm>
          <a:prstGeom prst="wedgeRoundRectCallout">
            <a:avLst>
              <a:gd name="adj1" fmla="val -67844"/>
              <a:gd name="adj2" fmla="val 62255"/>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Custom template, for not-yet-known standards</a:t>
            </a:r>
          </a:p>
        </p:txBody>
      </p:sp>
      <p:sp>
        <p:nvSpPr>
          <p:cNvPr id="10" name="Speech Bubble: Rectangle with Corners Rounded 9">
            <a:extLst>
              <a:ext uri="{FF2B5EF4-FFF2-40B4-BE49-F238E27FC236}">
                <a16:creationId xmlns:a16="http://schemas.microsoft.com/office/drawing/2014/main" id="{9D49C14D-0B00-4529-B09B-978B4B797AF3}"/>
              </a:ext>
            </a:extLst>
          </p:cNvPr>
          <p:cNvSpPr/>
          <p:nvPr/>
        </p:nvSpPr>
        <p:spPr bwMode="auto">
          <a:xfrm>
            <a:off x="4807130" y="5619728"/>
            <a:ext cx="4866641" cy="1012891"/>
          </a:xfrm>
          <a:prstGeom prst="wedgeRoundRectCallout">
            <a:avLst>
              <a:gd name="adj1" fmla="val -57335"/>
              <a:gd name="adj2" fmla="val 8627"/>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 complete chart for an existing thing</a:t>
            </a:r>
          </a:p>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RabbitMQ, NGINX, Jenkins</a:t>
            </a:r>
          </a:p>
        </p:txBody>
      </p:sp>
      <p:sp>
        <p:nvSpPr>
          <p:cNvPr id="11" name="Speech Bubble: Rectangle with Corners Rounded 10">
            <a:extLst>
              <a:ext uri="{FF2B5EF4-FFF2-40B4-BE49-F238E27FC236}">
                <a16:creationId xmlns:a16="http://schemas.microsoft.com/office/drawing/2014/main" id="{A8E92218-64F0-46B7-A67B-4562534144C1}"/>
              </a:ext>
            </a:extLst>
          </p:cNvPr>
          <p:cNvSpPr/>
          <p:nvPr/>
        </p:nvSpPr>
        <p:spPr bwMode="auto">
          <a:xfrm>
            <a:off x="2676141" y="2673099"/>
            <a:ext cx="5415573" cy="649616"/>
          </a:xfrm>
          <a:prstGeom prst="wedgeRoundRectCallout">
            <a:avLst>
              <a:gd name="adj1" fmla="val -62442"/>
              <a:gd name="adj2" fmla="val 206281"/>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Values to fill in for incremental deployments</a:t>
            </a:r>
          </a:p>
        </p:txBody>
      </p:sp>
    </p:spTree>
    <p:extLst>
      <p:ext uri="{BB962C8B-B14F-4D97-AF65-F5344CB8AC3E}">
        <p14:creationId xmlns:p14="http://schemas.microsoft.com/office/powerpoint/2010/main" val="757401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15D465-B6D5-4A80-A9F7-C951063AC337}"/>
              </a:ext>
            </a:extLst>
          </p:cNvPr>
          <p:cNvSpPr>
            <a:spLocks noGrp="1"/>
          </p:cNvSpPr>
          <p:nvPr>
            <p:ph type="title"/>
          </p:nvPr>
        </p:nvSpPr>
        <p:spPr/>
        <p:txBody>
          <a:bodyPr/>
          <a:lstStyle/>
          <a:p>
            <a:r>
              <a:rPr lang="en-US"/>
              <a:t>Helm – what are the controls you need to know?</a:t>
            </a:r>
          </a:p>
        </p:txBody>
      </p:sp>
      <p:sp>
        <p:nvSpPr>
          <p:cNvPr id="5" name="Text Placeholder 4">
            <a:extLst>
              <a:ext uri="{FF2B5EF4-FFF2-40B4-BE49-F238E27FC236}">
                <a16:creationId xmlns:a16="http://schemas.microsoft.com/office/drawing/2014/main" id="{C20504E7-32F6-477E-9544-C2337C74DBFC}"/>
              </a:ext>
            </a:extLst>
          </p:cNvPr>
          <p:cNvSpPr>
            <a:spLocks noGrp="1"/>
          </p:cNvSpPr>
          <p:nvPr>
            <p:ph type="body" sz="quarter" idx="10"/>
          </p:nvPr>
        </p:nvSpPr>
        <p:spPr>
          <a:xfrm>
            <a:off x="586390" y="1434370"/>
            <a:ext cx="11018520" cy="3533275"/>
          </a:xfrm>
        </p:spPr>
        <p:txBody>
          <a:bodyPr/>
          <a:lstStyle/>
          <a:p>
            <a:r>
              <a:rPr lang="en-US"/>
              <a:t>Initial Deployment</a:t>
            </a:r>
            <a:endParaRPr lang="en-US" b="1">
              <a:latin typeface="Consolas" panose="020B0609020204030204" pitchFamily="49" charset="0"/>
            </a:endParaRPr>
          </a:p>
          <a:p>
            <a:r>
              <a:rPr lang="en-US" b="1">
                <a:latin typeface="Consolas" panose="020B0609020204030204" pitchFamily="49" charset="0"/>
              </a:rPr>
              <a:t>	helm install [directory] –n [name]</a:t>
            </a:r>
          </a:p>
          <a:p>
            <a:r>
              <a:rPr lang="en-US"/>
              <a:t>Upgrading an existing deployment</a:t>
            </a:r>
            <a:endParaRPr lang="en-US" b="1">
              <a:latin typeface="Consolas" panose="020B0609020204030204" pitchFamily="49" charset="0"/>
            </a:endParaRPr>
          </a:p>
          <a:p>
            <a:r>
              <a:rPr lang="en-US" b="1">
                <a:latin typeface="Consolas" panose="020B0609020204030204" pitchFamily="49" charset="0"/>
              </a:rPr>
              <a:t>	helm upgrade [name] [directory]</a:t>
            </a:r>
          </a:p>
          <a:p>
            <a:r>
              <a:rPr lang="en-US" b="1">
                <a:latin typeface="Consolas" panose="020B0609020204030204" pitchFamily="49" charset="0"/>
              </a:rPr>
              <a:t>	helm upgrade demo42 .</a:t>
            </a:r>
          </a:p>
          <a:p>
            <a:r>
              <a:rPr lang="en-US" b="1">
                <a:latin typeface="Consolas" panose="020B0609020204030204" pitchFamily="49" charset="0"/>
              </a:rPr>
              <a:t>		--reuse-values \</a:t>
            </a:r>
          </a:p>
          <a:p>
            <a:r>
              <a:rPr lang="en-US" b="1">
                <a:latin typeface="Consolas" panose="020B0609020204030204" pitchFamily="49" charset="0"/>
              </a:rPr>
              <a:t>		--set [name]=value</a:t>
            </a:r>
          </a:p>
        </p:txBody>
      </p:sp>
    </p:spTree>
    <p:extLst>
      <p:ext uri="{BB962C8B-B14F-4D97-AF65-F5344CB8AC3E}">
        <p14:creationId xmlns:p14="http://schemas.microsoft.com/office/powerpoint/2010/main" val="33953131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839290-B3FC-4831-979E-F097F8CFD5F6}"/>
              </a:ext>
            </a:extLst>
          </p:cNvPr>
          <p:cNvSpPr>
            <a:spLocks noGrp="1"/>
          </p:cNvSpPr>
          <p:nvPr>
            <p:ph type="title"/>
          </p:nvPr>
        </p:nvSpPr>
        <p:spPr/>
        <p:txBody>
          <a:bodyPr/>
          <a:lstStyle/>
          <a:p>
            <a:r>
              <a:rPr lang="en-US"/>
              <a:t>Deploying &amp; Managing Reliable Systems</a:t>
            </a:r>
          </a:p>
        </p:txBody>
      </p:sp>
      <p:pic>
        <p:nvPicPr>
          <p:cNvPr id="5" name="Picture 2" descr="https://ngeor.files.wordpress.com/2017/11/helm-small.png">
            <a:extLst>
              <a:ext uri="{FF2B5EF4-FFF2-40B4-BE49-F238E27FC236}">
                <a16:creationId xmlns:a16="http://schemas.microsoft.com/office/drawing/2014/main" id="{7F216316-3B29-4876-8C58-057A6DB51606}"/>
              </a:ext>
            </a:extLst>
          </p:cNvPr>
          <p:cNvPicPr>
            <a:picLocks noChangeAspect="1" noChangeArrowheads="1"/>
          </p:cNvPicPr>
          <p:nvPr/>
        </p:nvPicPr>
        <p:blipFill>
          <a:blip r:embed="rId2">
            <a:duotone>
              <a:prstClr val="black"/>
              <a:srgbClr val="0078D4">
                <a:tint val="45000"/>
                <a:satMod val="400000"/>
              </a:srgbClr>
            </a:duotone>
            <a:extLst>
              <a:ext uri="{BEBA8EAE-BF5A-486C-A8C5-ECC9F3942E4B}">
                <a14:imgProps xmlns:a14="http://schemas.microsoft.com/office/drawing/2010/main">
                  <a14:imgLayer r:embed="rId3">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2088859" y="3864280"/>
            <a:ext cx="2315362" cy="24004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90F9AE0-324F-45D7-8EF0-A4E53708325E}"/>
              </a:ext>
            </a:extLst>
          </p:cNvPr>
          <p:cNvPicPr>
            <a:picLocks noChangeAspect="1"/>
          </p:cNvPicPr>
          <p:nvPr/>
        </p:nvPicPr>
        <p:blipFill>
          <a:blip r:embed="rId4"/>
          <a:stretch>
            <a:fillRect/>
          </a:stretch>
        </p:blipFill>
        <p:spPr>
          <a:xfrm>
            <a:off x="7787781" y="4070154"/>
            <a:ext cx="2610576" cy="1988694"/>
          </a:xfrm>
          <a:prstGeom prst="rect">
            <a:avLst/>
          </a:prstGeom>
        </p:spPr>
      </p:pic>
      <p:pic>
        <p:nvPicPr>
          <p:cNvPr id="7" name="Graphic 6">
            <a:extLst>
              <a:ext uri="{FF2B5EF4-FFF2-40B4-BE49-F238E27FC236}">
                <a16:creationId xmlns:a16="http://schemas.microsoft.com/office/drawing/2014/main" id="{E37D4370-2A34-4210-BC08-E0A8ACC97BA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28720"/>
          <a:stretch/>
        </p:blipFill>
        <p:spPr>
          <a:xfrm>
            <a:off x="4103846" y="3832903"/>
            <a:ext cx="3984311" cy="2463197"/>
          </a:xfrm>
          <a:prstGeom prst="rect">
            <a:avLst/>
          </a:prstGeom>
        </p:spPr>
      </p:pic>
    </p:spTree>
    <p:extLst>
      <p:ext uri="{BB962C8B-B14F-4D97-AF65-F5344CB8AC3E}">
        <p14:creationId xmlns:p14="http://schemas.microsoft.com/office/powerpoint/2010/main" val="240023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7CF8B-6EAF-4AB0-B5C0-EFCC8EAA5BA2}"/>
              </a:ext>
            </a:extLst>
          </p:cNvPr>
          <p:cNvSpPr>
            <a:spLocks noGrp="1"/>
          </p:cNvSpPr>
          <p:nvPr>
            <p:ph type="title"/>
          </p:nvPr>
        </p:nvSpPr>
        <p:spPr/>
        <p:txBody>
          <a:bodyPr/>
          <a:lstStyle/>
          <a:p>
            <a:r>
              <a:rPr lang="en-US"/>
              <a:t>Deployment</a:t>
            </a:r>
          </a:p>
        </p:txBody>
      </p:sp>
      <p:sp>
        <p:nvSpPr>
          <p:cNvPr id="3" name="Text Placeholder 2">
            <a:extLst>
              <a:ext uri="{FF2B5EF4-FFF2-40B4-BE49-F238E27FC236}">
                <a16:creationId xmlns:a16="http://schemas.microsoft.com/office/drawing/2014/main" id="{9D162DBA-081A-4EEB-BE31-FE84AD343501}"/>
              </a:ext>
            </a:extLst>
          </p:cNvPr>
          <p:cNvSpPr>
            <a:spLocks noGrp="1"/>
          </p:cNvSpPr>
          <p:nvPr>
            <p:ph type="body" sz="quarter" idx="10"/>
          </p:nvPr>
        </p:nvSpPr>
        <p:spPr/>
        <p:txBody>
          <a:bodyPr/>
          <a:lstStyle/>
          <a:p>
            <a:endParaRPr lang="en-US"/>
          </a:p>
        </p:txBody>
      </p:sp>
      <p:sp>
        <p:nvSpPr>
          <p:cNvPr id="4" name="Freeform: Shape 3">
            <a:extLst>
              <a:ext uri="{FF2B5EF4-FFF2-40B4-BE49-F238E27FC236}">
                <a16:creationId xmlns:a16="http://schemas.microsoft.com/office/drawing/2014/main" id="{D04578D2-F8EE-471D-8A17-E48DE4BB470D}"/>
              </a:ext>
            </a:extLst>
          </p:cNvPr>
          <p:cNvSpPr/>
          <p:nvPr/>
        </p:nvSpPr>
        <p:spPr>
          <a:xfrm rot="16200000">
            <a:off x="6551887" y="2791859"/>
            <a:ext cx="4333543" cy="1178309"/>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latin typeface="Segoe UI"/>
              <a:ea typeface="+mj-ea"/>
              <a:cs typeface="+mj-cs"/>
            </a:endParaRPr>
          </a:p>
        </p:txBody>
      </p:sp>
      <p:grpSp>
        <p:nvGrpSpPr>
          <p:cNvPr id="5" name="Group 4">
            <a:extLst>
              <a:ext uri="{FF2B5EF4-FFF2-40B4-BE49-F238E27FC236}">
                <a16:creationId xmlns:a16="http://schemas.microsoft.com/office/drawing/2014/main" id="{4A16AAED-F903-4905-A706-01F321A71D42}"/>
              </a:ext>
            </a:extLst>
          </p:cNvPr>
          <p:cNvGrpSpPr/>
          <p:nvPr/>
        </p:nvGrpSpPr>
        <p:grpSpPr>
          <a:xfrm>
            <a:off x="9290512" y="1214240"/>
            <a:ext cx="2512442" cy="608928"/>
            <a:chOff x="2260698" y="1058892"/>
            <a:chExt cx="2563550" cy="621314"/>
          </a:xfrm>
        </p:grpSpPr>
        <p:sp>
          <p:nvSpPr>
            <p:cNvPr id="6" name="Rectangle 5">
              <a:extLst>
                <a:ext uri="{FF2B5EF4-FFF2-40B4-BE49-F238E27FC236}">
                  <a16:creationId xmlns:a16="http://schemas.microsoft.com/office/drawing/2014/main" id="{37DDE129-24B8-4AD4-8CC6-B4250D8B5410}"/>
                </a:ext>
              </a:extLst>
            </p:cNvPr>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Service</a:t>
              </a:r>
            </a:p>
          </p:txBody>
        </p:sp>
        <p:pic>
          <p:nvPicPr>
            <p:cNvPr id="7" name="Picture 6">
              <a:extLst>
                <a:ext uri="{FF2B5EF4-FFF2-40B4-BE49-F238E27FC236}">
                  <a16:creationId xmlns:a16="http://schemas.microsoft.com/office/drawing/2014/main" id="{A1FA7174-D3CF-4861-BA08-B8BC194C5FB8}"/>
                </a:ext>
              </a:extLst>
            </p:cNvPr>
            <p:cNvPicPr>
              <a:picLocks noChangeAspect="1"/>
            </p:cNvPicPr>
            <p:nvPr/>
          </p:nvPicPr>
          <p:blipFill>
            <a:blip r:embed="rId2"/>
            <a:stretch>
              <a:fillRect/>
            </a:stretch>
          </p:blipFill>
          <p:spPr>
            <a:xfrm>
              <a:off x="2308837" y="1104529"/>
              <a:ext cx="650738" cy="495720"/>
            </a:xfrm>
            <a:prstGeom prst="rect">
              <a:avLst/>
            </a:prstGeom>
          </p:spPr>
        </p:pic>
      </p:grpSp>
      <p:grpSp>
        <p:nvGrpSpPr>
          <p:cNvPr id="8" name="Group 7">
            <a:extLst>
              <a:ext uri="{FF2B5EF4-FFF2-40B4-BE49-F238E27FC236}">
                <a16:creationId xmlns:a16="http://schemas.microsoft.com/office/drawing/2014/main" id="{440FD928-596C-4C68-B986-7864B5F13CDF}"/>
              </a:ext>
            </a:extLst>
          </p:cNvPr>
          <p:cNvGrpSpPr/>
          <p:nvPr/>
        </p:nvGrpSpPr>
        <p:grpSpPr>
          <a:xfrm>
            <a:off x="9290512" y="3074159"/>
            <a:ext cx="2512442" cy="608928"/>
            <a:chOff x="2260698" y="1672903"/>
            <a:chExt cx="2563550" cy="621314"/>
          </a:xfrm>
        </p:grpSpPr>
        <p:sp>
          <p:nvSpPr>
            <p:cNvPr id="9" name="Rectangle 8">
              <a:extLst>
                <a:ext uri="{FF2B5EF4-FFF2-40B4-BE49-F238E27FC236}">
                  <a16:creationId xmlns:a16="http://schemas.microsoft.com/office/drawing/2014/main" id="{2A55A674-3200-40A7-A1A1-C1A21F6F6F47}"/>
                </a:ext>
              </a:extLst>
            </p:cNvPr>
            <p:cNvSpPr/>
            <p:nvPr/>
          </p:nvSpPr>
          <p:spPr>
            <a:xfrm>
              <a:off x="2260698" y="1672903"/>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Service Fabric</a:t>
              </a:r>
            </a:p>
          </p:txBody>
        </p:sp>
        <p:pic>
          <p:nvPicPr>
            <p:cNvPr id="10" name="Picture 9">
              <a:extLst>
                <a:ext uri="{FF2B5EF4-FFF2-40B4-BE49-F238E27FC236}">
                  <a16:creationId xmlns:a16="http://schemas.microsoft.com/office/drawing/2014/main" id="{0C429B2E-B086-4EEF-BEAB-098860F89C06}"/>
                </a:ext>
              </a:extLst>
            </p:cNvPr>
            <p:cNvPicPr>
              <a:picLocks noChangeAspect="1"/>
            </p:cNvPicPr>
            <p:nvPr/>
          </p:nvPicPr>
          <p:blipFill>
            <a:blip r:embed="rId3"/>
            <a:stretch>
              <a:fillRect/>
            </a:stretch>
          </p:blipFill>
          <p:spPr>
            <a:xfrm>
              <a:off x="2386537" y="1735699"/>
              <a:ext cx="495338" cy="495720"/>
            </a:xfrm>
            <a:prstGeom prst="rect">
              <a:avLst/>
            </a:prstGeom>
          </p:spPr>
        </p:pic>
      </p:grpSp>
      <p:grpSp>
        <p:nvGrpSpPr>
          <p:cNvPr id="11" name="Group 10">
            <a:extLst>
              <a:ext uri="{FF2B5EF4-FFF2-40B4-BE49-F238E27FC236}">
                <a16:creationId xmlns:a16="http://schemas.microsoft.com/office/drawing/2014/main" id="{E172E5DA-8CC4-4695-989C-47B437E83B07}"/>
              </a:ext>
            </a:extLst>
          </p:cNvPr>
          <p:cNvGrpSpPr/>
          <p:nvPr/>
        </p:nvGrpSpPr>
        <p:grpSpPr>
          <a:xfrm>
            <a:off x="9290512" y="2455276"/>
            <a:ext cx="2512442" cy="608928"/>
            <a:chOff x="2260698" y="2350204"/>
            <a:chExt cx="2563550" cy="621314"/>
          </a:xfrm>
        </p:grpSpPr>
        <p:sp>
          <p:nvSpPr>
            <p:cNvPr id="12" name="Rectangle 11">
              <a:extLst>
                <a:ext uri="{FF2B5EF4-FFF2-40B4-BE49-F238E27FC236}">
                  <a16:creationId xmlns:a16="http://schemas.microsoft.com/office/drawing/2014/main" id="{3C5D1A68-C8A6-4B07-AD89-25597F2D94BC}"/>
                </a:ext>
              </a:extLst>
            </p:cNvPr>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App Services</a:t>
              </a:r>
            </a:p>
          </p:txBody>
        </p:sp>
        <p:pic>
          <p:nvPicPr>
            <p:cNvPr id="13" name="Picture 12">
              <a:extLst>
                <a:ext uri="{FF2B5EF4-FFF2-40B4-BE49-F238E27FC236}">
                  <a16:creationId xmlns:a16="http://schemas.microsoft.com/office/drawing/2014/main" id="{03F6F807-7DB1-4361-AE1E-2B992ECECC1F}"/>
                </a:ext>
              </a:extLst>
            </p:cNvPr>
            <p:cNvPicPr>
              <a:picLocks noChangeAspect="1"/>
            </p:cNvPicPr>
            <p:nvPr/>
          </p:nvPicPr>
          <p:blipFill>
            <a:blip r:embed="rId4"/>
            <a:stretch>
              <a:fillRect/>
            </a:stretch>
          </p:blipFill>
          <p:spPr>
            <a:xfrm>
              <a:off x="2386538" y="2409936"/>
              <a:ext cx="495337" cy="495720"/>
            </a:xfrm>
            <a:prstGeom prst="rect">
              <a:avLst/>
            </a:prstGeom>
          </p:spPr>
        </p:pic>
      </p:grpSp>
      <p:sp>
        <p:nvSpPr>
          <p:cNvPr id="14" name="Rectangle 13">
            <a:extLst>
              <a:ext uri="{FF2B5EF4-FFF2-40B4-BE49-F238E27FC236}">
                <a16:creationId xmlns:a16="http://schemas.microsoft.com/office/drawing/2014/main" id="{14104980-8726-4393-8938-0F06520E5213}"/>
              </a:ext>
            </a:extLst>
          </p:cNvPr>
          <p:cNvSpPr/>
          <p:nvPr/>
        </p:nvSpPr>
        <p:spPr>
          <a:xfrm>
            <a:off x="9290512" y="4937344"/>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a:t>
            </a:r>
          </a:p>
        </p:txBody>
      </p:sp>
      <p:sp>
        <p:nvSpPr>
          <p:cNvPr id="15" name="Rectangle 14">
            <a:extLst>
              <a:ext uri="{FF2B5EF4-FFF2-40B4-BE49-F238E27FC236}">
                <a16:creationId xmlns:a16="http://schemas.microsoft.com/office/drawing/2014/main" id="{24CDAC91-54C5-4F99-8116-5F54FFA70461}"/>
              </a:ext>
            </a:extLst>
          </p:cNvPr>
          <p:cNvSpPr/>
          <p:nvPr/>
        </p:nvSpPr>
        <p:spPr>
          <a:xfrm>
            <a:off x="9290512" y="4316829"/>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coming soon</a:t>
            </a:r>
          </a:p>
        </p:txBody>
      </p:sp>
      <p:grpSp>
        <p:nvGrpSpPr>
          <p:cNvPr id="16" name="Group 15">
            <a:extLst>
              <a:ext uri="{FF2B5EF4-FFF2-40B4-BE49-F238E27FC236}">
                <a16:creationId xmlns:a16="http://schemas.microsoft.com/office/drawing/2014/main" id="{CA2EB90F-4FA5-4F8D-947E-07542A1C8A1B}"/>
              </a:ext>
            </a:extLst>
          </p:cNvPr>
          <p:cNvGrpSpPr/>
          <p:nvPr/>
        </p:nvGrpSpPr>
        <p:grpSpPr>
          <a:xfrm>
            <a:off x="9290512" y="1830592"/>
            <a:ext cx="2512442" cy="608928"/>
            <a:chOff x="12042417" y="1907893"/>
            <a:chExt cx="2512442" cy="608928"/>
          </a:xfrm>
        </p:grpSpPr>
        <p:sp>
          <p:nvSpPr>
            <p:cNvPr id="17" name="Rectangle 16">
              <a:extLst>
                <a:ext uri="{FF2B5EF4-FFF2-40B4-BE49-F238E27FC236}">
                  <a16:creationId xmlns:a16="http://schemas.microsoft.com/office/drawing/2014/main" id="{04A202C3-7F88-445F-8587-BB7A01869EEB}"/>
                </a:ext>
              </a:extLst>
            </p:cNvPr>
            <p:cNvSpPr/>
            <p:nvPr/>
          </p:nvSpPr>
          <p:spPr>
            <a:xfrm>
              <a:off x="12042417" y="1907893"/>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Instances</a:t>
              </a:r>
            </a:p>
          </p:txBody>
        </p:sp>
        <p:pic>
          <p:nvPicPr>
            <p:cNvPr id="18" name="Picture 2" descr="Image result for azure container instances logo">
              <a:extLst>
                <a:ext uri="{FF2B5EF4-FFF2-40B4-BE49-F238E27FC236}">
                  <a16:creationId xmlns:a16="http://schemas.microsoft.com/office/drawing/2014/main" id="{8FA584CB-A686-4B49-B0AD-A709E171EC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641" r="22219"/>
            <a:stretch/>
          </p:blipFill>
          <p:spPr bwMode="auto">
            <a:xfrm>
              <a:off x="12113061" y="1941093"/>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AAE2BAAD-2F8D-47BC-9688-D54BE21797B3}"/>
              </a:ext>
            </a:extLst>
          </p:cNvPr>
          <p:cNvGrpSpPr/>
          <p:nvPr/>
        </p:nvGrpSpPr>
        <p:grpSpPr>
          <a:xfrm>
            <a:off x="9290512" y="3692159"/>
            <a:ext cx="2512442" cy="608928"/>
            <a:chOff x="12042417" y="3769446"/>
            <a:chExt cx="2512442" cy="608928"/>
          </a:xfrm>
        </p:grpSpPr>
        <p:sp>
          <p:nvSpPr>
            <p:cNvPr id="20" name="Rectangle 19">
              <a:extLst>
                <a:ext uri="{FF2B5EF4-FFF2-40B4-BE49-F238E27FC236}">
                  <a16:creationId xmlns:a16="http://schemas.microsoft.com/office/drawing/2014/main" id="{B48FC548-6EA9-4135-A25B-ADCAC83DE15C}"/>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SQL Data Services</a:t>
              </a:r>
            </a:p>
          </p:txBody>
        </p:sp>
        <p:pic>
          <p:nvPicPr>
            <p:cNvPr id="21" name="Picture 4" descr="Related image">
              <a:extLst>
                <a:ext uri="{FF2B5EF4-FFF2-40B4-BE49-F238E27FC236}">
                  <a16:creationId xmlns:a16="http://schemas.microsoft.com/office/drawing/2014/main" id="{F5DDB8A9-2C84-4641-B7DE-37E7F65555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163064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 descr="Related image">
            <a:extLst>
              <a:ext uri="{FF2B5EF4-FFF2-40B4-BE49-F238E27FC236}">
                <a16:creationId xmlns:a16="http://schemas.microsoft.com/office/drawing/2014/main" id="{C5536173-6543-4FB3-970E-CF4265BFD0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79" t="19617" r="25733" b="15444"/>
          <a:stretch/>
        </p:blipFill>
        <p:spPr bwMode="auto">
          <a:xfrm>
            <a:off x="170937" y="1809149"/>
            <a:ext cx="438665" cy="432939"/>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6" descr="Image result for linux icon">
            <a:extLst>
              <a:ext uri="{FF2B5EF4-FFF2-40B4-BE49-F238E27FC236}">
                <a16:creationId xmlns:a16="http://schemas.microsoft.com/office/drawing/2014/main" id="{24AA1740-3994-45E1-9EE8-BFEDEDA67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385" y="1818300"/>
            <a:ext cx="420571" cy="42057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4" descr="Related image">
            <a:extLst>
              <a:ext uri="{FF2B5EF4-FFF2-40B4-BE49-F238E27FC236}">
                <a16:creationId xmlns:a16="http://schemas.microsoft.com/office/drawing/2014/main" id="{C9F3F5A4-1242-4E07-9C75-250CFA43F2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65" y="2351834"/>
            <a:ext cx="438769" cy="438769"/>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97">
            <a:extLst>
              <a:ext uri="{FF2B5EF4-FFF2-40B4-BE49-F238E27FC236}">
                <a16:creationId xmlns:a16="http://schemas.microsoft.com/office/drawing/2014/main" id="{C2BE41CC-33A5-41FA-952B-4047FED4A29E}"/>
              </a:ext>
            </a:extLst>
          </p:cNvPr>
          <p:cNvSpPr/>
          <p:nvPr/>
        </p:nvSpPr>
        <p:spPr>
          <a:xfrm>
            <a:off x="779098" y="2387547"/>
            <a:ext cx="623889" cy="369332"/>
          </a:xfrm>
          <a:prstGeom prst="rect">
            <a:avLst/>
          </a:prstGeom>
        </p:spPr>
        <p:txBody>
          <a:bodyPr wrap="none">
            <a:spAutoFit/>
          </a:bodyPr>
          <a:lstStyle/>
          <a:p>
            <a:r>
              <a:rPr lang="en-US" b="1"/>
              <a:t>.NET</a:t>
            </a:r>
          </a:p>
        </p:txBody>
      </p:sp>
      <p:pic>
        <p:nvPicPr>
          <p:cNvPr id="99" name="Picture 8" descr="Image result for java icon">
            <a:extLst>
              <a:ext uri="{FF2B5EF4-FFF2-40B4-BE49-F238E27FC236}">
                <a16:creationId xmlns:a16="http://schemas.microsoft.com/office/drawing/2014/main" id="{16ED1629-3F75-4FCA-BAE5-29ACCCC878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663" y="2322869"/>
            <a:ext cx="678428" cy="67842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a:t>Image Lifecycle Primitives</a:t>
            </a:r>
          </a:p>
        </p:txBody>
      </p:sp>
      <p:grpSp>
        <p:nvGrpSpPr>
          <p:cNvPr id="422" name="Group 421">
            <a:extLst>
              <a:ext uri="{FF2B5EF4-FFF2-40B4-BE49-F238E27FC236}">
                <a16:creationId xmlns:a16="http://schemas.microsoft.com/office/drawing/2014/main" id="{C1076CBC-4A3E-48F3-BF42-5701321D3E20}"/>
              </a:ext>
            </a:extLst>
          </p:cNvPr>
          <p:cNvGrpSpPr/>
          <p:nvPr/>
        </p:nvGrpSpPr>
        <p:grpSpPr>
          <a:xfrm>
            <a:off x="175598" y="4914145"/>
            <a:ext cx="2568845" cy="1778593"/>
            <a:chOff x="173917" y="4914564"/>
            <a:chExt cx="2569574" cy="1779099"/>
          </a:xfrm>
        </p:grpSpPr>
        <p:grpSp>
          <p:nvGrpSpPr>
            <p:cNvPr id="423" name="Group 422">
              <a:extLst>
                <a:ext uri="{FF2B5EF4-FFF2-40B4-BE49-F238E27FC236}">
                  <a16:creationId xmlns:a16="http://schemas.microsoft.com/office/drawing/2014/main" id="{367125B4-DE00-4BDD-9235-6D40BFD8F166}"/>
                </a:ext>
              </a:extLst>
            </p:cNvPr>
            <p:cNvGrpSpPr/>
            <p:nvPr/>
          </p:nvGrpSpPr>
          <p:grpSpPr>
            <a:xfrm>
              <a:off x="173917" y="4942033"/>
              <a:ext cx="2569574" cy="1751630"/>
              <a:chOff x="252964" y="4780912"/>
              <a:chExt cx="2621099" cy="1786754"/>
            </a:xfrm>
          </p:grpSpPr>
          <p:sp>
            <p:nvSpPr>
              <p:cNvPr id="425" name="Rounded Rectangle 11">
                <a:extLst>
                  <a:ext uri="{FF2B5EF4-FFF2-40B4-BE49-F238E27FC236}">
                    <a16:creationId xmlns:a16="http://schemas.microsoft.com/office/drawing/2014/main" id="{25434529-B527-4861-94C8-9B7CE6287403}"/>
                  </a:ext>
                </a:extLst>
              </p:cNvPr>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grpSp>
            <p:nvGrpSpPr>
              <p:cNvPr id="426" name="Group 425">
                <a:extLst>
                  <a:ext uri="{FF2B5EF4-FFF2-40B4-BE49-F238E27FC236}">
                    <a16:creationId xmlns:a16="http://schemas.microsoft.com/office/drawing/2014/main" id="{874B7D0F-DAF7-4038-BF10-EB1E893528B7}"/>
                  </a:ext>
                </a:extLst>
              </p:cNvPr>
              <p:cNvGrpSpPr/>
              <p:nvPr/>
            </p:nvGrpSpPr>
            <p:grpSpPr>
              <a:xfrm>
                <a:off x="1756065" y="5902498"/>
                <a:ext cx="658373" cy="378242"/>
                <a:chOff x="2195243" y="5902498"/>
                <a:chExt cx="658373" cy="378242"/>
              </a:xfrm>
            </p:grpSpPr>
            <p:sp>
              <p:nvSpPr>
                <p:cNvPr id="438" name="Rectangle 30">
                  <a:extLst>
                    <a:ext uri="{FF2B5EF4-FFF2-40B4-BE49-F238E27FC236}">
                      <a16:creationId xmlns:a16="http://schemas.microsoft.com/office/drawing/2014/main" id="{405596C5-7195-4E1C-9925-912A0213F7C2}"/>
                    </a:ext>
                  </a:extLst>
                </p:cNvPr>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9" name="Oval 31">
                  <a:extLst>
                    <a:ext uri="{FF2B5EF4-FFF2-40B4-BE49-F238E27FC236}">
                      <a16:creationId xmlns:a16="http://schemas.microsoft.com/office/drawing/2014/main" id="{0874789B-55C0-4204-9BCB-41E5B06258B6}"/>
                    </a:ext>
                  </a:extLst>
                </p:cNvPr>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0" name="Rectangle 32">
                  <a:extLst>
                    <a:ext uri="{FF2B5EF4-FFF2-40B4-BE49-F238E27FC236}">
                      <a16:creationId xmlns:a16="http://schemas.microsoft.com/office/drawing/2014/main" id="{77A4B491-A5F2-4644-979C-935CE6D5B2FC}"/>
                    </a:ext>
                  </a:extLst>
                </p:cNvPr>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1" name="Freeform 33">
                  <a:extLst>
                    <a:ext uri="{FF2B5EF4-FFF2-40B4-BE49-F238E27FC236}">
                      <a16:creationId xmlns:a16="http://schemas.microsoft.com/office/drawing/2014/main" id="{CF6CA24C-F594-46C8-8ABF-826691FD57AA}"/>
                    </a:ext>
                  </a:extLst>
                </p:cNvPr>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2" name="Freeform 38">
                  <a:extLst>
                    <a:ext uri="{FF2B5EF4-FFF2-40B4-BE49-F238E27FC236}">
                      <a16:creationId xmlns:a16="http://schemas.microsoft.com/office/drawing/2014/main" id="{3DC52C5F-5424-46B9-88AE-42975EC03F41}"/>
                    </a:ext>
                  </a:extLst>
                </p:cNvPr>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3" name="Freeform 39">
                  <a:extLst>
                    <a:ext uri="{FF2B5EF4-FFF2-40B4-BE49-F238E27FC236}">
                      <a16:creationId xmlns:a16="http://schemas.microsoft.com/office/drawing/2014/main" id="{1A48F4D9-8A57-47AC-9092-31C5572993CF}"/>
                    </a:ext>
                  </a:extLst>
                </p:cNvPr>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909608E9-7886-4794-A75E-824B855BD18B}"/>
                  </a:ext>
                </a:extLst>
              </p:cNvPr>
              <p:cNvGrpSpPr/>
              <p:nvPr/>
            </p:nvGrpSpPr>
            <p:grpSpPr>
              <a:xfrm>
                <a:off x="606413" y="5902498"/>
                <a:ext cx="658373" cy="378242"/>
                <a:chOff x="1392286" y="5902498"/>
                <a:chExt cx="658373" cy="378242"/>
              </a:xfrm>
            </p:grpSpPr>
            <p:sp>
              <p:nvSpPr>
                <p:cNvPr id="430" name="Rectangle 34">
                  <a:extLst>
                    <a:ext uri="{FF2B5EF4-FFF2-40B4-BE49-F238E27FC236}">
                      <a16:creationId xmlns:a16="http://schemas.microsoft.com/office/drawing/2014/main" id="{42769254-4BE7-4ED4-B906-0ACFE0542918}"/>
                    </a:ext>
                  </a:extLst>
                </p:cNvPr>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1" name="Oval 35">
                  <a:extLst>
                    <a:ext uri="{FF2B5EF4-FFF2-40B4-BE49-F238E27FC236}">
                      <a16:creationId xmlns:a16="http://schemas.microsoft.com/office/drawing/2014/main" id="{D3691325-86B2-4D07-BFF0-B243DEE6A829}"/>
                    </a:ext>
                  </a:extLst>
                </p:cNvPr>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2" name="Rectangle 36">
                  <a:extLst>
                    <a:ext uri="{FF2B5EF4-FFF2-40B4-BE49-F238E27FC236}">
                      <a16:creationId xmlns:a16="http://schemas.microsoft.com/office/drawing/2014/main" id="{CD45FF50-3410-456F-BA14-F3DB27E4BCD3}"/>
                    </a:ext>
                  </a:extLst>
                </p:cNvPr>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3" name="Freeform 37">
                  <a:extLst>
                    <a:ext uri="{FF2B5EF4-FFF2-40B4-BE49-F238E27FC236}">
                      <a16:creationId xmlns:a16="http://schemas.microsoft.com/office/drawing/2014/main" id="{69B2D367-825F-4F17-ACA8-3F9D646CD6C0}"/>
                    </a:ext>
                  </a:extLst>
                </p:cNvPr>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4" name="Freeform 40">
                  <a:extLst>
                    <a:ext uri="{FF2B5EF4-FFF2-40B4-BE49-F238E27FC236}">
                      <a16:creationId xmlns:a16="http://schemas.microsoft.com/office/drawing/2014/main" id="{29D0DEC2-E5DA-4772-BAE8-14E9512FBE06}"/>
                    </a:ext>
                  </a:extLst>
                </p:cNvPr>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5" name="Freeform 41">
                  <a:extLst>
                    <a:ext uri="{FF2B5EF4-FFF2-40B4-BE49-F238E27FC236}">
                      <a16:creationId xmlns:a16="http://schemas.microsoft.com/office/drawing/2014/main" id="{D50F5727-7F87-4E0D-AFEB-5FC978683731}"/>
                    </a:ext>
                  </a:extLst>
                </p:cNvPr>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6" name="Freeform 42">
                  <a:extLst>
                    <a:ext uri="{FF2B5EF4-FFF2-40B4-BE49-F238E27FC236}">
                      <a16:creationId xmlns:a16="http://schemas.microsoft.com/office/drawing/2014/main" id="{CCB18705-0B60-4350-BF2B-9A638B56DE1D}"/>
                    </a:ext>
                  </a:extLst>
                </p:cNvPr>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7" name="Freeform 43">
                  <a:extLst>
                    <a:ext uri="{FF2B5EF4-FFF2-40B4-BE49-F238E27FC236}">
                      <a16:creationId xmlns:a16="http://schemas.microsoft.com/office/drawing/2014/main" id="{6976B09C-DFBF-432B-8FE8-DB81A450FCC1}"/>
                    </a:ext>
                  </a:extLst>
                </p:cNvPr>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grpSp>
          <p:sp>
            <p:nvSpPr>
              <p:cNvPr id="428" name="TextBox 427">
                <a:extLst>
                  <a:ext uri="{FF2B5EF4-FFF2-40B4-BE49-F238E27FC236}">
                    <a16:creationId xmlns:a16="http://schemas.microsoft.com/office/drawing/2014/main" id="{D42FAE1D-3332-421F-8B41-F6AFC62DCD9C}"/>
                  </a:ext>
                </a:extLst>
              </p:cNvPr>
              <p:cNvSpPr txBox="1"/>
              <p:nvPr/>
            </p:nvSpPr>
            <p:spPr>
              <a:xfrm>
                <a:off x="252964" y="4876684"/>
                <a:ext cx="967141" cy="390626"/>
              </a:xfrm>
              <a:prstGeom prst="rect">
                <a:avLst/>
              </a:prstGeom>
            </p:spPr>
            <p:txBody>
              <a:bodyPr vert="horz" wrap="square" lIns="89568" tIns="89568" rIns="89568" bIns="89568" rtlCol="0" anchor="t">
                <a:noAutofit/>
              </a:bodyPr>
              <a:lstStyle/>
              <a:p>
                <a:pPr marL="228517" indent="-228517" algn="ctr" defTabSz="878369">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429" name="Picture 4" descr="https://zapier.cachefly.net/storage/services/59152a3a91bfe0ddd2fc9b978448593a.128x128.png">
                <a:extLst>
                  <a:ext uri="{FF2B5EF4-FFF2-40B4-BE49-F238E27FC236}">
                    <a16:creationId xmlns:a16="http://schemas.microsoft.com/office/drawing/2014/main" id="{B7B88471-6367-4628-B743-08F6C8081E1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424" name="Rectangle 423">
              <a:extLst>
                <a:ext uri="{FF2B5EF4-FFF2-40B4-BE49-F238E27FC236}">
                  <a16:creationId xmlns:a16="http://schemas.microsoft.com/office/drawing/2014/main" id="{3DEBE045-E0A2-47BC-9311-13E72C7BB96B}"/>
                </a:ext>
              </a:extLst>
            </p:cNvPr>
            <p:cNvSpPr/>
            <p:nvPr/>
          </p:nvSpPr>
          <p:spPr>
            <a:xfrm>
              <a:off x="207764" y="4914564"/>
              <a:ext cx="1097365" cy="288174"/>
            </a:xfrm>
            <a:prstGeom prst="rect">
              <a:avLst/>
            </a:prstGeom>
          </p:spPr>
          <p:txBody>
            <a:bodyPr wrap="square">
              <a:spAutoFit/>
            </a:bodyPr>
            <a:lstStyle/>
            <a:p>
              <a:pPr defTabSz="896020">
                <a:defRPr/>
              </a:pPr>
              <a:r>
                <a:rPr lang="en-US" sz="1272" i="1" kern="0">
                  <a:solidFill>
                    <a:prstClr val="white"/>
                  </a:solidFill>
                  <a:latin typeface="Calibri" panose="020F0502020204030204"/>
                  <a:ea typeface="Segoe UI" panose="020B0502040204020203" pitchFamily="34" charset="0"/>
                  <a:cs typeface="Segoe UI" panose="020B0502040204020203" pitchFamily="34" charset="0"/>
                </a:rPr>
                <a:t>Inner-Loop</a:t>
              </a:r>
            </a:p>
          </p:txBody>
        </p:sp>
      </p:grpSp>
      <p:grpSp>
        <p:nvGrpSpPr>
          <p:cNvPr id="444" name="Group 443">
            <a:extLst>
              <a:ext uri="{FF2B5EF4-FFF2-40B4-BE49-F238E27FC236}">
                <a16:creationId xmlns:a16="http://schemas.microsoft.com/office/drawing/2014/main" id="{E3E54CA0-0F2A-46AD-B75E-DD6994C3882A}"/>
              </a:ext>
            </a:extLst>
          </p:cNvPr>
          <p:cNvGrpSpPr/>
          <p:nvPr/>
        </p:nvGrpSpPr>
        <p:grpSpPr>
          <a:xfrm>
            <a:off x="2650171" y="1640071"/>
            <a:ext cx="1454120" cy="1496877"/>
            <a:chOff x="2777875" y="1412218"/>
            <a:chExt cx="1483698" cy="1527326"/>
          </a:xfrm>
        </p:grpSpPr>
        <p:sp>
          <p:nvSpPr>
            <p:cNvPr id="445" name="Rounded Rectangle 12">
              <a:extLst>
                <a:ext uri="{FF2B5EF4-FFF2-40B4-BE49-F238E27FC236}">
                  <a16:creationId xmlns:a16="http://schemas.microsoft.com/office/drawing/2014/main" id="{2F34B05D-8ADD-4C5B-ABB0-B7C6522DDC12}"/>
                </a:ext>
              </a:extLst>
            </p:cNvPr>
            <p:cNvSpPr/>
            <p:nvPr/>
          </p:nvSpPr>
          <p:spPr>
            <a:xfrm>
              <a:off x="2777875"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446" name="TextBox 445">
              <a:extLst>
                <a:ext uri="{FF2B5EF4-FFF2-40B4-BE49-F238E27FC236}">
                  <a16:creationId xmlns:a16="http://schemas.microsoft.com/office/drawing/2014/main" id="{B36129F8-ECBE-4B35-9E88-D6C86B79FC18}"/>
                </a:ext>
              </a:extLst>
            </p:cNvPr>
            <p:cNvSpPr txBox="1"/>
            <p:nvPr/>
          </p:nvSpPr>
          <p:spPr>
            <a:xfrm>
              <a:off x="2825969" y="1794022"/>
              <a:ext cx="1387510" cy="899200"/>
            </a:xfrm>
            <a:prstGeom prst="rect">
              <a:avLst/>
            </a:prstGeom>
          </p:spPr>
          <p:txBody>
            <a:bodyPr vert="horz" wrap="square" lIns="89568" tIns="89568" rIns="89568" bIns="89568" rtlCol="0" anchor="t">
              <a:noAutofit/>
            </a:bodyPr>
            <a:lstStyle/>
            <a:p>
              <a:pPr marL="228517" indent="-228517" algn="ctr" defTabSz="878369">
                <a:defRPr/>
              </a:pPr>
              <a:r>
                <a:rPr lang="en-US" sz="1567" kern="0">
                  <a:solidFill>
                    <a:prstClr val="white"/>
                  </a:solidFill>
                  <a:latin typeface="Calibri" panose="020F0502020204030204"/>
                  <a:ea typeface="Segoe UI" panose="020B0502040204020203" pitchFamily="34" charset="0"/>
                  <a:cs typeface="Segoe UI" panose="020B0502040204020203" pitchFamily="34" charset="0"/>
                </a:rPr>
                <a:t>Build/CI,</a:t>
              </a:r>
            </a:p>
            <a:p>
              <a:pPr marL="228517" indent="-228517" algn="ctr" defTabSz="878369">
                <a:defRPr/>
              </a:pPr>
              <a:r>
                <a:rPr lang="en-US" sz="1567" kern="0">
                  <a:solidFill>
                    <a:prstClr val="white"/>
                  </a:solidFill>
                  <a:latin typeface="Calibri" panose="020F0502020204030204"/>
                  <a:ea typeface="Segoe UI" panose="020B0502040204020203" pitchFamily="34" charset="0"/>
                  <a:cs typeface="Segoe UI" panose="020B0502040204020203" pitchFamily="34" charset="0"/>
                </a:rPr>
                <a:t>Integrate,</a:t>
              </a:r>
            </a:p>
            <a:p>
              <a:pPr marL="228517" indent="-228517" algn="ctr" defTabSz="878369">
                <a:defRPr/>
              </a:pPr>
              <a:r>
                <a:rPr lang="en-US" sz="1567" kern="0">
                  <a:solidFill>
                    <a:prstClr val="white"/>
                  </a:solidFill>
                  <a:latin typeface="Calibri" panose="020F0502020204030204"/>
                  <a:ea typeface="Segoe UI" panose="020B0502040204020203" pitchFamily="34" charset="0"/>
                  <a:cs typeface="Segoe UI" panose="020B0502040204020203" pitchFamily="34" charset="0"/>
                </a:rPr>
                <a:t>Test</a:t>
              </a:r>
            </a:p>
          </p:txBody>
        </p:sp>
        <p:sp>
          <p:nvSpPr>
            <p:cNvPr id="447" name="TextBox 446">
              <a:extLst>
                <a:ext uri="{FF2B5EF4-FFF2-40B4-BE49-F238E27FC236}">
                  <a16:creationId xmlns:a16="http://schemas.microsoft.com/office/drawing/2014/main" id="{9EF8D2C1-5C7B-41D7-B735-BB54795DBA25}"/>
                </a:ext>
              </a:extLst>
            </p:cNvPr>
            <p:cNvSpPr txBox="1"/>
            <p:nvPr/>
          </p:nvSpPr>
          <p:spPr>
            <a:xfrm>
              <a:off x="3081795" y="1412218"/>
              <a:ext cx="967141" cy="390626"/>
            </a:xfrm>
            <a:prstGeom prst="rect">
              <a:avLst/>
            </a:prstGeom>
          </p:spPr>
          <p:txBody>
            <a:bodyPr vert="horz" wrap="square" lIns="89568" tIns="89568" rIns="89568" bIns="89568" rtlCol="0" anchor="t">
              <a:noAutofit/>
            </a:bodyPr>
            <a:lstStyle/>
            <a:p>
              <a:pPr marL="228517" indent="-228517" algn="ctr" defTabSz="878369">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grpSp>
      <p:sp>
        <p:nvSpPr>
          <p:cNvPr id="448" name="AutoShape 21">
            <a:extLst>
              <a:ext uri="{FF2B5EF4-FFF2-40B4-BE49-F238E27FC236}">
                <a16:creationId xmlns:a16="http://schemas.microsoft.com/office/drawing/2014/main" id="{E07B7679-66C8-4B5E-803F-CAEC732B196D}"/>
              </a:ext>
            </a:extLst>
          </p:cNvPr>
          <p:cNvSpPr>
            <a:spLocks noChangeAspect="1" noChangeArrowheads="1" noTextEdit="1"/>
          </p:cNvSpPr>
          <p:nvPr/>
        </p:nvSpPr>
        <p:spPr bwMode="auto">
          <a:xfrm>
            <a:off x="391913" y="5306879"/>
            <a:ext cx="2190047" cy="141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9" name="Rectangle 448">
            <a:extLst>
              <a:ext uri="{FF2B5EF4-FFF2-40B4-BE49-F238E27FC236}">
                <a16:creationId xmlns:a16="http://schemas.microsoft.com/office/drawing/2014/main" id="{ACB37505-0929-44A3-8AB5-008954AF4484}"/>
              </a:ext>
            </a:extLst>
          </p:cNvPr>
          <p:cNvSpPr/>
          <p:nvPr/>
        </p:nvSpPr>
        <p:spPr>
          <a:xfrm>
            <a:off x="9290512" y="1214240"/>
            <a:ext cx="2512443"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69">
              <a:defRPr/>
            </a:pPr>
            <a:r>
              <a:rPr lang="en-US" sz="1567" kern="0">
                <a:solidFill>
                  <a:prstClr val="white"/>
                </a:solidFill>
                <a:latin typeface="Calibri" panose="020F0502020204030204"/>
              </a:rPr>
              <a:t>… Service</a:t>
            </a:r>
          </a:p>
        </p:txBody>
      </p:sp>
      <p:grpSp>
        <p:nvGrpSpPr>
          <p:cNvPr id="450" name="Group 449">
            <a:extLst>
              <a:ext uri="{FF2B5EF4-FFF2-40B4-BE49-F238E27FC236}">
                <a16:creationId xmlns:a16="http://schemas.microsoft.com/office/drawing/2014/main" id="{B7CAE449-32B1-49F3-9A20-8329361474CA}"/>
              </a:ext>
            </a:extLst>
          </p:cNvPr>
          <p:cNvGrpSpPr/>
          <p:nvPr/>
        </p:nvGrpSpPr>
        <p:grpSpPr>
          <a:xfrm>
            <a:off x="808241" y="5267833"/>
            <a:ext cx="1293762" cy="878761"/>
            <a:chOff x="1883426" y="5104140"/>
            <a:chExt cx="1320081" cy="896637"/>
          </a:xfrm>
        </p:grpSpPr>
        <p:pic>
          <p:nvPicPr>
            <p:cNvPr id="451" name="Picture 450">
              <a:extLst>
                <a:ext uri="{FF2B5EF4-FFF2-40B4-BE49-F238E27FC236}">
                  <a16:creationId xmlns:a16="http://schemas.microsoft.com/office/drawing/2014/main" id="{FE90922A-247A-42B4-A972-AE4D108EE6FF}"/>
                </a:ext>
              </a:extLst>
            </p:cNvPr>
            <p:cNvPicPr>
              <a:picLocks noChangeAspect="1"/>
            </p:cNvPicPr>
            <p:nvPr/>
          </p:nvPicPr>
          <p:blipFill>
            <a:blip r:embed="rId8"/>
            <a:stretch>
              <a:fillRect/>
            </a:stretch>
          </p:blipFill>
          <p:spPr>
            <a:xfrm>
              <a:off x="2145264" y="5243497"/>
              <a:ext cx="668742" cy="618646"/>
            </a:xfrm>
            <a:prstGeom prst="rect">
              <a:avLst/>
            </a:prstGeom>
          </p:spPr>
        </p:pic>
        <p:sp>
          <p:nvSpPr>
            <p:cNvPr id="452" name="Rectangle 451">
              <a:extLst>
                <a:ext uri="{FF2B5EF4-FFF2-40B4-BE49-F238E27FC236}">
                  <a16:creationId xmlns:a16="http://schemas.microsoft.com/office/drawing/2014/main" id="{CF74ED06-23BA-4839-AC54-44835D9FD686}"/>
                </a:ext>
              </a:extLst>
            </p:cNvPr>
            <p:cNvSpPr/>
            <p:nvPr/>
          </p:nvSpPr>
          <p:spPr>
            <a:xfrm>
              <a:off x="1883426" y="5483572"/>
              <a:ext cx="240436"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Code</a:t>
              </a:r>
            </a:p>
          </p:txBody>
        </p:sp>
        <p:sp>
          <p:nvSpPr>
            <p:cNvPr id="453" name="Rectangle 452">
              <a:extLst>
                <a:ext uri="{FF2B5EF4-FFF2-40B4-BE49-F238E27FC236}">
                  <a16:creationId xmlns:a16="http://schemas.microsoft.com/office/drawing/2014/main" id="{AF5D07FE-1A7B-4FE0-8709-31D9067ED4E0}"/>
                </a:ext>
              </a:extLst>
            </p:cNvPr>
            <p:cNvSpPr/>
            <p:nvPr/>
          </p:nvSpPr>
          <p:spPr>
            <a:xfrm>
              <a:off x="2379447" y="5104140"/>
              <a:ext cx="183188"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Run</a:t>
              </a:r>
            </a:p>
          </p:txBody>
        </p:sp>
        <p:sp>
          <p:nvSpPr>
            <p:cNvPr id="454" name="Rectangle 453">
              <a:extLst>
                <a:ext uri="{FF2B5EF4-FFF2-40B4-BE49-F238E27FC236}">
                  <a16:creationId xmlns:a16="http://schemas.microsoft.com/office/drawing/2014/main" id="{06DB2DA2-15C1-4FB2-AF4D-715EB7CFB0CA}"/>
                </a:ext>
              </a:extLst>
            </p:cNvPr>
            <p:cNvSpPr/>
            <p:nvPr/>
          </p:nvSpPr>
          <p:spPr>
            <a:xfrm>
              <a:off x="2817502" y="5483572"/>
              <a:ext cx="386005"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Validate</a:t>
              </a:r>
            </a:p>
          </p:txBody>
        </p:sp>
        <p:sp>
          <p:nvSpPr>
            <p:cNvPr id="455" name="Rectangle 454">
              <a:extLst>
                <a:ext uri="{FF2B5EF4-FFF2-40B4-BE49-F238E27FC236}">
                  <a16:creationId xmlns:a16="http://schemas.microsoft.com/office/drawing/2014/main" id="{8C4839E7-E838-483D-8079-6FA4EB5640E1}"/>
                </a:ext>
              </a:extLst>
            </p:cNvPr>
            <p:cNvSpPr/>
            <p:nvPr/>
          </p:nvSpPr>
          <p:spPr>
            <a:xfrm>
              <a:off x="2308916" y="5862142"/>
              <a:ext cx="302589"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Debug</a:t>
              </a:r>
            </a:p>
          </p:txBody>
        </p:sp>
      </p:grpSp>
      <p:grpSp>
        <p:nvGrpSpPr>
          <p:cNvPr id="456" name="Group 455">
            <a:extLst>
              <a:ext uri="{FF2B5EF4-FFF2-40B4-BE49-F238E27FC236}">
                <a16:creationId xmlns:a16="http://schemas.microsoft.com/office/drawing/2014/main" id="{E370B941-776D-417C-91BB-2422AD2612AE}"/>
              </a:ext>
            </a:extLst>
          </p:cNvPr>
          <p:cNvGrpSpPr/>
          <p:nvPr/>
        </p:nvGrpSpPr>
        <p:grpSpPr>
          <a:xfrm>
            <a:off x="4803263" y="1616049"/>
            <a:ext cx="1454120" cy="1520897"/>
            <a:chOff x="4974763" y="1387710"/>
            <a:chExt cx="1483698" cy="1551834"/>
          </a:xfrm>
        </p:grpSpPr>
        <p:sp>
          <p:nvSpPr>
            <p:cNvPr id="457" name="Rounded Rectangle 12">
              <a:extLst>
                <a:ext uri="{FF2B5EF4-FFF2-40B4-BE49-F238E27FC236}">
                  <a16:creationId xmlns:a16="http://schemas.microsoft.com/office/drawing/2014/main" id="{6BA09A36-AAE7-4DFA-8D0C-4ACCE8602C7D}"/>
                </a:ext>
              </a:extLst>
            </p:cNvPr>
            <p:cNvSpPr/>
            <p:nvPr/>
          </p:nvSpPr>
          <p:spPr>
            <a:xfrm>
              <a:off x="4974763"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458" name="TextBox 457">
              <a:extLst>
                <a:ext uri="{FF2B5EF4-FFF2-40B4-BE49-F238E27FC236}">
                  <a16:creationId xmlns:a16="http://schemas.microsoft.com/office/drawing/2014/main" id="{C139C409-162C-49E6-8317-818E6A693E41}"/>
                </a:ext>
              </a:extLst>
            </p:cNvPr>
            <p:cNvSpPr txBox="1"/>
            <p:nvPr/>
          </p:nvSpPr>
          <p:spPr>
            <a:xfrm>
              <a:off x="5150687" y="1935424"/>
              <a:ext cx="1240480" cy="310392"/>
            </a:xfrm>
            <a:prstGeom prst="rect">
              <a:avLst/>
            </a:prstGeom>
          </p:spPr>
          <p:txBody>
            <a:bodyPr vert="horz" wrap="square" lIns="89568" tIns="89568" rIns="89568" bIns="89568" rtlCol="0" anchor="t">
              <a:noAutofit/>
            </a:bodyPr>
            <a:lstStyle/>
            <a:p>
              <a:pPr marL="228517" indent="-228517" algn="ctr" defTabSz="878369">
                <a:defRPr/>
              </a:pPr>
              <a:r>
                <a:rPr lang="en-US" sz="1567" kern="0">
                  <a:solidFill>
                    <a:prstClr val="white"/>
                  </a:solidFill>
                  <a:latin typeface="Calibri" panose="020F0502020204030204"/>
                  <a:ea typeface="Segoe UI" panose="020B0502040204020203" pitchFamily="34" charset="0"/>
                  <a:cs typeface="Segoe UI" panose="020B0502040204020203" pitchFamily="34" charset="0"/>
                </a:rPr>
                <a:t>CD, Deploy</a:t>
              </a:r>
            </a:p>
          </p:txBody>
        </p:sp>
        <p:sp>
          <p:nvSpPr>
            <p:cNvPr id="459" name="TextBox 458">
              <a:extLst>
                <a:ext uri="{FF2B5EF4-FFF2-40B4-BE49-F238E27FC236}">
                  <a16:creationId xmlns:a16="http://schemas.microsoft.com/office/drawing/2014/main" id="{0AE8E7BC-928C-4FBD-8548-D6AE39C569C9}"/>
                </a:ext>
              </a:extLst>
            </p:cNvPr>
            <p:cNvSpPr txBox="1"/>
            <p:nvPr/>
          </p:nvSpPr>
          <p:spPr>
            <a:xfrm>
              <a:off x="5223238" y="1387710"/>
              <a:ext cx="967141" cy="390626"/>
            </a:xfrm>
            <a:prstGeom prst="rect">
              <a:avLst/>
            </a:prstGeom>
          </p:spPr>
          <p:txBody>
            <a:bodyPr vert="horz" wrap="square" lIns="89568" tIns="89568" rIns="89568" bIns="89568" rtlCol="0" anchor="t">
              <a:noAutofit/>
            </a:bodyPr>
            <a:lstStyle/>
            <a:p>
              <a:pPr marL="228517" indent="-228517" algn="ctr" defTabSz="878369">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grpSp>
      <p:grpSp>
        <p:nvGrpSpPr>
          <p:cNvPr id="460" name="Group 459">
            <a:extLst>
              <a:ext uri="{FF2B5EF4-FFF2-40B4-BE49-F238E27FC236}">
                <a16:creationId xmlns:a16="http://schemas.microsoft.com/office/drawing/2014/main" id="{65562474-5C45-47FC-842A-5B200C60BD48}"/>
              </a:ext>
            </a:extLst>
          </p:cNvPr>
          <p:cNvGrpSpPr/>
          <p:nvPr/>
        </p:nvGrpSpPr>
        <p:grpSpPr>
          <a:xfrm>
            <a:off x="2473690" y="3339036"/>
            <a:ext cx="3741535" cy="1569623"/>
            <a:chOff x="2472663" y="3339013"/>
            <a:chExt cx="3742594" cy="1570068"/>
          </a:xfrm>
        </p:grpSpPr>
        <p:sp>
          <p:nvSpPr>
            <p:cNvPr id="461" name="Rounded Rectangle 12">
              <a:extLst>
                <a:ext uri="{FF2B5EF4-FFF2-40B4-BE49-F238E27FC236}">
                  <a16:creationId xmlns:a16="http://schemas.microsoft.com/office/drawing/2014/main" id="{05192387-F7D5-4C8B-84CD-3897871BD71E}"/>
                </a:ext>
              </a:extLst>
            </p:cNvPr>
            <p:cNvSpPr/>
            <p:nvPr/>
          </p:nvSpPr>
          <p:spPr>
            <a:xfrm>
              <a:off x="3765931" y="3339013"/>
              <a:ext cx="2449326" cy="144945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462" name="Rectangle 461">
              <a:extLst>
                <a:ext uri="{FF2B5EF4-FFF2-40B4-BE49-F238E27FC236}">
                  <a16:creationId xmlns:a16="http://schemas.microsoft.com/office/drawing/2014/main" id="{EAB6DE45-BABC-4F25-8C06-FF4B0C2BD7A5}"/>
                </a:ext>
              </a:extLst>
            </p:cNvPr>
            <p:cNvSpPr/>
            <p:nvPr/>
          </p:nvSpPr>
          <p:spPr>
            <a:xfrm>
              <a:off x="4708935" y="4175695"/>
              <a:ext cx="1066970" cy="400223"/>
            </a:xfrm>
            <a:prstGeom prst="rect">
              <a:avLst/>
            </a:prstGeom>
          </p:spPr>
          <p:txBody>
            <a:bodyPr wrap="square">
              <a:spAutoFit/>
            </a:bodyPr>
            <a:lstStyle/>
            <a:p>
              <a:pPr algn="ctr" defTabSz="896020">
                <a:defRPr/>
              </a:pPr>
              <a:r>
                <a:rPr lang="en-US" sz="1000" kern="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pic>
          <p:nvPicPr>
            <p:cNvPr id="463" name="Picture 462">
              <a:extLst>
                <a:ext uri="{FF2B5EF4-FFF2-40B4-BE49-F238E27FC236}">
                  <a16:creationId xmlns:a16="http://schemas.microsoft.com/office/drawing/2014/main" id="{666E99BF-0528-46A0-A2F6-02601132F124}"/>
                </a:ext>
              </a:extLst>
            </p:cNvPr>
            <p:cNvPicPr>
              <a:picLocks noChangeAspect="1"/>
            </p:cNvPicPr>
            <p:nvPr/>
          </p:nvPicPr>
          <p:blipFill>
            <a:blip r:embed="rId9"/>
            <a:stretch>
              <a:fillRect/>
            </a:stretch>
          </p:blipFill>
          <p:spPr>
            <a:xfrm>
              <a:off x="4941259" y="3746555"/>
              <a:ext cx="554779" cy="554779"/>
            </a:xfrm>
            <a:prstGeom prst="rect">
              <a:avLst/>
            </a:prstGeom>
          </p:spPr>
        </p:pic>
        <p:sp>
          <p:nvSpPr>
            <p:cNvPr id="464" name="Lightning Bolt 463">
              <a:extLst>
                <a:ext uri="{FF2B5EF4-FFF2-40B4-BE49-F238E27FC236}">
                  <a16:creationId xmlns:a16="http://schemas.microsoft.com/office/drawing/2014/main" id="{18A345C2-E975-4CAD-A6C3-A51639520058}"/>
                </a:ext>
              </a:extLst>
            </p:cNvPr>
            <p:cNvSpPr/>
            <p:nvPr/>
          </p:nvSpPr>
          <p:spPr>
            <a:xfrm>
              <a:off x="5481892" y="3811142"/>
              <a:ext cx="48312" cy="73475"/>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465" name="Rectangle 464">
              <a:extLst>
                <a:ext uri="{FF2B5EF4-FFF2-40B4-BE49-F238E27FC236}">
                  <a16:creationId xmlns:a16="http://schemas.microsoft.com/office/drawing/2014/main" id="{9ADE7C29-AD9A-4D02-96D0-0B4C440A0A8C}"/>
                </a:ext>
              </a:extLst>
            </p:cNvPr>
            <p:cNvSpPr/>
            <p:nvPr/>
          </p:nvSpPr>
          <p:spPr>
            <a:xfrm>
              <a:off x="2472663" y="4508858"/>
              <a:ext cx="1066970" cy="400223"/>
            </a:xfrm>
            <a:prstGeom prst="rect">
              <a:avLst/>
            </a:prstGeom>
          </p:spPr>
          <p:txBody>
            <a:bodyPr wrap="square">
              <a:spAutoFit/>
            </a:bodyPr>
            <a:lstStyle/>
            <a:p>
              <a:pPr algn="ctr" defTabSz="896020">
                <a:defRPr/>
              </a:pPr>
              <a:r>
                <a:rPr lang="en-US" sz="1000" kern="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grpSp>
        <p:nvGrpSpPr>
          <p:cNvPr id="466" name="Group 465">
            <a:extLst>
              <a:ext uri="{FF2B5EF4-FFF2-40B4-BE49-F238E27FC236}">
                <a16:creationId xmlns:a16="http://schemas.microsoft.com/office/drawing/2014/main" id="{336CAAB2-A41F-485B-8EFF-1870A0C798C9}"/>
              </a:ext>
            </a:extLst>
          </p:cNvPr>
          <p:cNvGrpSpPr/>
          <p:nvPr/>
        </p:nvGrpSpPr>
        <p:grpSpPr>
          <a:xfrm>
            <a:off x="3816313" y="3392053"/>
            <a:ext cx="996755" cy="1337428"/>
            <a:chOff x="3815665" y="3392042"/>
            <a:chExt cx="997037" cy="1337808"/>
          </a:xfrm>
        </p:grpSpPr>
        <p:sp>
          <p:nvSpPr>
            <p:cNvPr id="467" name="Lightning Bolt 466">
              <a:extLst>
                <a:ext uri="{FF2B5EF4-FFF2-40B4-BE49-F238E27FC236}">
                  <a16:creationId xmlns:a16="http://schemas.microsoft.com/office/drawing/2014/main" id="{313502EE-64C3-4677-9232-E1C5C9911B19}"/>
                </a:ext>
              </a:extLst>
            </p:cNvPr>
            <p:cNvSpPr/>
            <p:nvPr/>
          </p:nvSpPr>
          <p:spPr>
            <a:xfrm>
              <a:off x="4110292" y="3392042"/>
              <a:ext cx="48312" cy="73475"/>
            </a:xfrm>
            <a:prstGeom prst="lightningBol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pic>
          <p:nvPicPr>
            <p:cNvPr id="468" name="Picture 467">
              <a:extLst>
                <a:ext uri="{FF2B5EF4-FFF2-40B4-BE49-F238E27FC236}">
                  <a16:creationId xmlns:a16="http://schemas.microsoft.com/office/drawing/2014/main" id="{C8B1E6F3-C006-41D3-91EF-C5D67A35F6A3}"/>
                </a:ext>
              </a:extLst>
            </p:cNvPr>
            <p:cNvPicPr>
              <a:picLocks noChangeAspect="1"/>
            </p:cNvPicPr>
            <p:nvPr/>
          </p:nvPicPr>
          <p:blipFill>
            <a:blip r:embed="rId10">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3912435" y="3401519"/>
              <a:ext cx="211614" cy="203297"/>
            </a:xfrm>
            <a:prstGeom prst="rect">
              <a:avLst/>
            </a:prstGeom>
          </p:spPr>
        </p:pic>
        <p:sp>
          <p:nvSpPr>
            <p:cNvPr id="469" name="TextBox 468">
              <a:extLst>
                <a:ext uri="{FF2B5EF4-FFF2-40B4-BE49-F238E27FC236}">
                  <a16:creationId xmlns:a16="http://schemas.microsoft.com/office/drawing/2014/main" id="{C22887DC-D6F7-4D2D-AB77-85BDCD813FE4}"/>
                </a:ext>
              </a:extLst>
            </p:cNvPr>
            <p:cNvSpPr txBox="1"/>
            <p:nvPr/>
          </p:nvSpPr>
          <p:spPr>
            <a:xfrm>
              <a:off x="4054008" y="3417764"/>
              <a:ext cx="615918" cy="277078"/>
            </a:xfrm>
            <a:prstGeom prst="rect">
              <a:avLst/>
            </a:prstGeom>
            <a:noFill/>
          </p:spPr>
          <p:txBody>
            <a:bodyPr wrap="square" rtlCol="0">
              <a:spAutoFit/>
            </a:bodyPr>
            <a:lstStyle/>
            <a:p>
              <a:pPr algn="ctr" defTabSz="914377">
                <a:defRPr/>
              </a:pPr>
              <a:r>
                <a:rPr lang="en-US" sz="600" kern="0">
                  <a:solidFill>
                    <a:srgbClr val="FFC000"/>
                  </a:solidFill>
                  <a:latin typeface="Calibri" panose="020F0502020204030204"/>
                </a:rPr>
                <a:t>Base Image Index</a:t>
              </a:r>
            </a:p>
          </p:txBody>
        </p:sp>
        <p:sp>
          <p:nvSpPr>
            <p:cNvPr id="471" name="Lightning Bolt 470">
              <a:extLst>
                <a:ext uri="{FF2B5EF4-FFF2-40B4-BE49-F238E27FC236}">
                  <a16:creationId xmlns:a16="http://schemas.microsoft.com/office/drawing/2014/main" id="{8BF7E621-08C8-4107-B923-64643F92AA94}"/>
                </a:ext>
              </a:extLst>
            </p:cNvPr>
            <p:cNvSpPr/>
            <p:nvPr/>
          </p:nvSpPr>
          <p:spPr>
            <a:xfrm>
              <a:off x="4651312" y="3818762"/>
              <a:ext cx="48312" cy="73475"/>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472" name="Rectangle 471">
              <a:extLst>
                <a:ext uri="{FF2B5EF4-FFF2-40B4-BE49-F238E27FC236}">
                  <a16:creationId xmlns:a16="http://schemas.microsoft.com/office/drawing/2014/main" id="{F0A3F93C-E9AC-4992-AAE3-4E9EE076F99F}"/>
                </a:ext>
              </a:extLst>
            </p:cNvPr>
            <p:cNvSpPr/>
            <p:nvPr/>
          </p:nvSpPr>
          <p:spPr>
            <a:xfrm>
              <a:off x="3815665" y="4175695"/>
              <a:ext cx="997037" cy="554155"/>
            </a:xfrm>
            <a:prstGeom prst="rect">
              <a:avLst/>
            </a:prstGeom>
          </p:spPr>
          <p:txBody>
            <a:bodyPr wrap="square">
              <a:spAutoFit/>
            </a:bodyPr>
            <a:lstStyle/>
            <a:p>
              <a:pPr algn="ctr" defTabSz="896020">
                <a:defRPr/>
              </a:pPr>
              <a:r>
                <a:rPr lang="en-US" sz="1000" i="1" kern="0">
                  <a:solidFill>
                    <a:srgbClr val="FFC000"/>
                  </a:solidFill>
                  <a:latin typeface="Calibri" panose="020F0502020204030204"/>
                  <a:ea typeface="Segoe UI" panose="020B0502040204020203" pitchFamily="34" charset="0"/>
                  <a:cs typeface="Segoe UI" panose="020B0502040204020203" pitchFamily="34" charset="0"/>
                </a:rPr>
                <a:t>Azure Container </a:t>
              </a:r>
              <a:r>
                <a:rPr lang="en-US" sz="1000" i="1" kern="0">
                  <a:noFill/>
                  <a:latin typeface="Calibri" panose="020F0502020204030204"/>
                  <a:ea typeface="Segoe UI" panose="020B0502040204020203" pitchFamily="34" charset="0"/>
                  <a:cs typeface="Segoe UI" panose="020B0502040204020203" pitchFamily="34" charset="0"/>
                </a:rPr>
                <a:t>_</a:t>
              </a:r>
              <a:r>
                <a:rPr lang="en-US" sz="1000" i="1" kern="0">
                  <a:solidFill>
                    <a:srgbClr val="FFC000"/>
                  </a:solidFill>
                  <a:latin typeface="Calibri" panose="020F0502020204030204"/>
                  <a:ea typeface="Segoe UI" panose="020B0502040204020203" pitchFamily="34" charset="0"/>
                  <a:cs typeface="Segoe UI" panose="020B0502040204020203" pitchFamily="34" charset="0"/>
                </a:rPr>
                <a:t>Builder*</a:t>
              </a:r>
            </a:p>
          </p:txBody>
        </p:sp>
      </p:grpSp>
      <p:cxnSp>
        <p:nvCxnSpPr>
          <p:cNvPr id="473" name="Straight Arrow Connector 472">
            <a:extLst>
              <a:ext uri="{FF2B5EF4-FFF2-40B4-BE49-F238E27FC236}">
                <a16:creationId xmlns:a16="http://schemas.microsoft.com/office/drawing/2014/main" id="{2B93CABC-1FCB-4894-A6EF-6993A46B5BF0}"/>
              </a:ext>
            </a:extLst>
          </p:cNvPr>
          <p:cNvCxnSpPr>
            <a:cxnSpLocks/>
          </p:cNvCxnSpPr>
          <p:nvPr/>
        </p:nvCxnSpPr>
        <p:spPr>
          <a:xfrm flipV="1">
            <a:off x="3255527" y="3540561"/>
            <a:ext cx="640367" cy="45843"/>
          </a:xfrm>
          <a:prstGeom prst="straightConnector1">
            <a:avLst/>
          </a:prstGeom>
          <a:noFill/>
          <a:ln w="19050" cap="flat" cmpd="sng" algn="ctr">
            <a:solidFill>
              <a:srgbClr val="00B050"/>
            </a:solidFill>
            <a:prstDash val="solid"/>
            <a:miter lim="800000"/>
            <a:tailEnd type="triangle"/>
          </a:ln>
          <a:effectLst/>
        </p:spPr>
      </p:cxnSp>
      <p:grpSp>
        <p:nvGrpSpPr>
          <p:cNvPr id="474" name="Group 473">
            <a:extLst>
              <a:ext uri="{FF2B5EF4-FFF2-40B4-BE49-F238E27FC236}">
                <a16:creationId xmlns:a16="http://schemas.microsoft.com/office/drawing/2014/main" id="{83991105-1F5B-437D-AC7D-8902768F9F78}"/>
              </a:ext>
            </a:extLst>
          </p:cNvPr>
          <p:cNvGrpSpPr/>
          <p:nvPr/>
        </p:nvGrpSpPr>
        <p:grpSpPr>
          <a:xfrm>
            <a:off x="2650172" y="3346315"/>
            <a:ext cx="873464" cy="792802"/>
            <a:chOff x="3030178" y="3362203"/>
            <a:chExt cx="873712" cy="793028"/>
          </a:xfrm>
        </p:grpSpPr>
        <p:sp>
          <p:nvSpPr>
            <p:cNvPr id="475" name="Rounded Rectangle 12">
              <a:extLst>
                <a:ext uri="{FF2B5EF4-FFF2-40B4-BE49-F238E27FC236}">
                  <a16:creationId xmlns:a16="http://schemas.microsoft.com/office/drawing/2014/main" id="{BF1A9772-9B11-4583-A0A2-B312A3F009D4}"/>
                </a:ext>
              </a:extLst>
            </p:cNvPr>
            <p:cNvSpPr/>
            <p:nvPr/>
          </p:nvSpPr>
          <p:spPr>
            <a:xfrm>
              <a:off x="3030178" y="3362203"/>
              <a:ext cx="873712" cy="79302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grpSp>
          <p:nvGrpSpPr>
            <p:cNvPr id="476" name="Group 475">
              <a:extLst>
                <a:ext uri="{FF2B5EF4-FFF2-40B4-BE49-F238E27FC236}">
                  <a16:creationId xmlns:a16="http://schemas.microsoft.com/office/drawing/2014/main" id="{C4FE5E06-9F98-4FFA-8857-82D9C5B8FEC7}"/>
                </a:ext>
              </a:extLst>
            </p:cNvPr>
            <p:cNvGrpSpPr/>
            <p:nvPr/>
          </p:nvGrpSpPr>
          <p:grpSpPr>
            <a:xfrm>
              <a:off x="3038233" y="3465522"/>
              <a:ext cx="793570" cy="615117"/>
              <a:chOff x="8081204" y="5137617"/>
              <a:chExt cx="1358036" cy="1052648"/>
            </a:xfrm>
          </p:grpSpPr>
          <p:pic>
            <p:nvPicPr>
              <p:cNvPr id="477" name="Picture 4" descr="Image result for docker hub logo">
                <a:extLst>
                  <a:ext uri="{FF2B5EF4-FFF2-40B4-BE49-F238E27FC236}">
                    <a16:creationId xmlns:a16="http://schemas.microsoft.com/office/drawing/2014/main" id="{D4C916FE-A8A2-409B-8F61-627B36B2B7C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478" name="TextBox 477">
                <a:extLst>
                  <a:ext uri="{FF2B5EF4-FFF2-40B4-BE49-F238E27FC236}">
                    <a16:creationId xmlns:a16="http://schemas.microsoft.com/office/drawing/2014/main" id="{CBD8D53E-D6ED-41C8-9BD8-A06180671E5F}"/>
                  </a:ext>
                </a:extLst>
              </p:cNvPr>
              <p:cNvSpPr txBox="1"/>
              <p:nvPr/>
            </p:nvSpPr>
            <p:spPr>
              <a:xfrm>
                <a:off x="8081204" y="5795130"/>
                <a:ext cx="1358036" cy="395135"/>
              </a:xfrm>
              <a:prstGeom prst="rect">
                <a:avLst/>
              </a:prstGeom>
              <a:noFill/>
            </p:spPr>
            <p:txBody>
              <a:bodyPr wrap="square" rtlCol="0">
                <a:spAutoFit/>
              </a:bodyPr>
              <a:lstStyle/>
              <a:p>
                <a:pPr algn="ctr" defTabSz="914377"/>
                <a:r>
                  <a:rPr lang="en-US" sz="900">
                    <a:solidFill>
                      <a:prstClr val="white"/>
                    </a:solidFill>
                    <a:latin typeface="Calibri" panose="020F0502020204030204"/>
                  </a:rPr>
                  <a:t>Docker Hub</a:t>
                </a:r>
              </a:p>
            </p:txBody>
          </p:sp>
        </p:grpSp>
      </p:grpSp>
      <p:pic>
        <p:nvPicPr>
          <p:cNvPr id="479" name="Picture 2" descr="Image result for azure security center logo">
            <a:extLst>
              <a:ext uri="{FF2B5EF4-FFF2-40B4-BE49-F238E27FC236}">
                <a16:creationId xmlns:a16="http://schemas.microsoft.com/office/drawing/2014/main" id="{378DCB47-4ACB-4A76-A56D-4ADF6F8AB8B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585607" y="1049062"/>
            <a:ext cx="467165" cy="617399"/>
          </a:xfrm>
          <a:prstGeom prst="rect">
            <a:avLst/>
          </a:prstGeom>
          <a:noFill/>
          <a:extLst>
            <a:ext uri="{909E8E84-426E-40DD-AFC4-6F175D3DCCD1}">
              <a14:hiddenFill xmlns:a14="http://schemas.microsoft.com/office/drawing/2010/main">
                <a:solidFill>
                  <a:srgbClr val="FFFFFF"/>
                </a:solidFill>
              </a14:hiddenFill>
            </a:ext>
          </a:extLst>
        </p:spPr>
      </p:pic>
      <p:pic>
        <p:nvPicPr>
          <p:cNvPr id="480" name="Picture 2" descr="Image result for azure security center logo">
            <a:extLst>
              <a:ext uri="{FF2B5EF4-FFF2-40B4-BE49-F238E27FC236}">
                <a16:creationId xmlns:a16="http://schemas.microsoft.com/office/drawing/2014/main" id="{D5F4C9C4-3749-436F-B89F-A588B039524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08255" y="3728278"/>
            <a:ext cx="467165" cy="617399"/>
          </a:xfrm>
          <a:prstGeom prst="rect">
            <a:avLst/>
          </a:prstGeom>
          <a:noFill/>
          <a:extLst>
            <a:ext uri="{909E8E84-426E-40DD-AFC4-6F175D3DCCD1}">
              <a14:hiddenFill xmlns:a14="http://schemas.microsoft.com/office/drawing/2010/main">
                <a:solidFill>
                  <a:srgbClr val="FFFFFF"/>
                </a:solidFill>
              </a14:hiddenFill>
            </a:ext>
          </a:extLst>
        </p:spPr>
      </p:pic>
      <p:pic>
        <p:nvPicPr>
          <p:cNvPr id="481" name="Picture 4" descr="Image result for data lake">
            <a:extLst>
              <a:ext uri="{FF2B5EF4-FFF2-40B4-BE49-F238E27FC236}">
                <a16:creationId xmlns:a16="http://schemas.microsoft.com/office/drawing/2014/main" id="{B1F19F8A-A871-443F-9039-FF48DBA9E75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8736" r="28736"/>
          <a:stretch/>
        </p:blipFill>
        <p:spPr bwMode="auto">
          <a:xfrm>
            <a:off x="6008253" y="5211230"/>
            <a:ext cx="588939" cy="727044"/>
          </a:xfrm>
          <a:prstGeom prst="rect">
            <a:avLst/>
          </a:prstGeom>
          <a:noFill/>
          <a:extLst>
            <a:ext uri="{909E8E84-426E-40DD-AFC4-6F175D3DCCD1}">
              <a14:hiddenFill xmlns:a14="http://schemas.microsoft.com/office/drawing/2010/main">
                <a:solidFill>
                  <a:srgbClr val="FFFFFF"/>
                </a:solidFill>
              </a14:hiddenFill>
            </a:ext>
          </a:extLst>
        </p:spPr>
      </p:pic>
      <p:sp>
        <p:nvSpPr>
          <p:cNvPr id="482" name="Speech Bubble: Rectangle 481">
            <a:extLst>
              <a:ext uri="{FF2B5EF4-FFF2-40B4-BE49-F238E27FC236}">
                <a16:creationId xmlns:a16="http://schemas.microsoft.com/office/drawing/2014/main" id="{AEDE9167-7EC7-41C7-8628-1A7080B54D7A}"/>
              </a:ext>
            </a:extLst>
          </p:cNvPr>
          <p:cNvSpPr/>
          <p:nvPr/>
        </p:nvSpPr>
        <p:spPr>
          <a:xfrm>
            <a:off x="9766301" y="2123654"/>
            <a:ext cx="2166201" cy="652527"/>
          </a:xfrm>
          <a:prstGeom prst="wedgeRectCallout">
            <a:avLst>
              <a:gd name="adj1" fmla="val 39641"/>
              <a:gd name="adj2" fmla="val -113550"/>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a:solidFill>
                  <a:prstClr val="white"/>
                </a:solidFill>
                <a:latin typeface="Calibri" panose="020F0502020204030204"/>
              </a:rPr>
              <a:t>Host agents monitor, protect and report running containers</a:t>
            </a:r>
          </a:p>
          <a:p>
            <a:pPr defTabSz="914377">
              <a:defRPr/>
            </a:pPr>
            <a:r>
              <a:rPr lang="en-US" sz="1200" b="1" i="1" kern="0">
                <a:solidFill>
                  <a:srgbClr val="FFC000"/>
                </a:solidFill>
                <a:latin typeface="Calibri" panose="020F0502020204030204"/>
              </a:rPr>
              <a:t>(Azure Security Center*)</a:t>
            </a:r>
          </a:p>
        </p:txBody>
      </p:sp>
      <p:sp>
        <p:nvSpPr>
          <p:cNvPr id="483" name="Speech Bubble: Rectangle 482">
            <a:extLst>
              <a:ext uri="{FF2B5EF4-FFF2-40B4-BE49-F238E27FC236}">
                <a16:creationId xmlns:a16="http://schemas.microsoft.com/office/drawing/2014/main" id="{E7A432CE-7F8E-46A3-AF5E-2A6535385A21}"/>
              </a:ext>
            </a:extLst>
          </p:cNvPr>
          <p:cNvSpPr/>
          <p:nvPr/>
        </p:nvSpPr>
        <p:spPr>
          <a:xfrm>
            <a:off x="5603499" y="6018133"/>
            <a:ext cx="2223764" cy="418627"/>
          </a:xfrm>
          <a:prstGeom prst="wedgeRectCallout">
            <a:avLst>
              <a:gd name="adj1" fmla="val 3248"/>
              <a:gd name="adj2" fmla="val -99761"/>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a:solidFill>
                  <a:prstClr val="white"/>
                </a:solidFill>
                <a:latin typeface="Calibri" panose="020F0502020204030204"/>
              </a:rPr>
              <a:t>Image Usage Logs</a:t>
            </a:r>
          </a:p>
          <a:p>
            <a:pPr defTabSz="914377">
              <a:defRPr/>
            </a:pPr>
            <a:r>
              <a:rPr lang="en-US" sz="1200" b="1" i="1" kern="0">
                <a:solidFill>
                  <a:srgbClr val="FFC000"/>
                </a:solidFill>
                <a:latin typeface="Calibri" panose="020F0502020204030204"/>
              </a:rPr>
              <a:t>(ACR/Azure Security Center*)</a:t>
            </a:r>
            <a:endParaRPr lang="en-US" sz="1200" b="1" kern="0">
              <a:solidFill>
                <a:prstClr val="white"/>
              </a:solidFill>
              <a:latin typeface="Calibri" panose="020F0502020204030204"/>
            </a:endParaRPr>
          </a:p>
        </p:txBody>
      </p:sp>
      <p:sp>
        <p:nvSpPr>
          <p:cNvPr id="484" name="Speech Bubble: Rectangle 483">
            <a:extLst>
              <a:ext uri="{FF2B5EF4-FFF2-40B4-BE49-F238E27FC236}">
                <a16:creationId xmlns:a16="http://schemas.microsoft.com/office/drawing/2014/main" id="{38659134-77D9-4AF8-A535-D5325F5094B6}"/>
              </a:ext>
            </a:extLst>
          </p:cNvPr>
          <p:cNvSpPr/>
          <p:nvPr/>
        </p:nvSpPr>
        <p:spPr>
          <a:xfrm>
            <a:off x="5447451" y="4550821"/>
            <a:ext cx="1767804" cy="418627"/>
          </a:xfrm>
          <a:prstGeom prst="wedgeRectCallout">
            <a:avLst>
              <a:gd name="adj1" fmla="val 360"/>
              <a:gd name="adj2" fmla="val -94087"/>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a:solidFill>
                  <a:prstClr val="white"/>
                </a:solidFill>
                <a:latin typeface="Calibri" panose="020F0502020204030204"/>
              </a:rPr>
              <a:t>Image Security Scanning</a:t>
            </a:r>
            <a:br>
              <a:rPr lang="en-US" sz="1200" kern="0">
                <a:solidFill>
                  <a:prstClr val="white"/>
                </a:solidFill>
                <a:latin typeface="Calibri" panose="020F0502020204030204"/>
              </a:rPr>
            </a:br>
            <a:r>
              <a:rPr lang="en-US" sz="1200" b="1" i="1" kern="0">
                <a:solidFill>
                  <a:srgbClr val="FFC000"/>
                </a:solidFill>
                <a:latin typeface="Calibri" panose="020F0502020204030204"/>
              </a:rPr>
              <a:t>(Azure Security Center*)</a:t>
            </a:r>
          </a:p>
        </p:txBody>
      </p:sp>
      <p:pic>
        <p:nvPicPr>
          <p:cNvPr id="485" name="Picture 6" descr="Image result for azure event grid">
            <a:extLst>
              <a:ext uri="{FF2B5EF4-FFF2-40B4-BE49-F238E27FC236}">
                <a16:creationId xmlns:a16="http://schemas.microsoft.com/office/drawing/2014/main" id="{34D8E924-8807-48E8-9B59-D9290DF936A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1894" r="21894"/>
          <a:stretch/>
        </p:blipFill>
        <p:spPr bwMode="auto">
          <a:xfrm>
            <a:off x="3861369" y="5262837"/>
            <a:ext cx="737193" cy="688500"/>
          </a:xfrm>
          <a:prstGeom prst="rect">
            <a:avLst/>
          </a:prstGeom>
          <a:noFill/>
          <a:extLst>
            <a:ext uri="{909E8E84-426E-40DD-AFC4-6F175D3DCCD1}">
              <a14:hiddenFill xmlns:a14="http://schemas.microsoft.com/office/drawing/2010/main">
                <a:solidFill>
                  <a:srgbClr val="FFFFFF"/>
                </a:solidFill>
              </a14:hiddenFill>
            </a:ext>
          </a:extLst>
        </p:spPr>
      </p:pic>
      <p:sp>
        <p:nvSpPr>
          <p:cNvPr id="486" name="Speech Bubble: Rectangle 485">
            <a:extLst>
              <a:ext uri="{FF2B5EF4-FFF2-40B4-BE49-F238E27FC236}">
                <a16:creationId xmlns:a16="http://schemas.microsoft.com/office/drawing/2014/main" id="{5D4170C9-F02E-457F-A538-D22038B35022}"/>
              </a:ext>
            </a:extLst>
          </p:cNvPr>
          <p:cNvSpPr/>
          <p:nvPr/>
        </p:nvSpPr>
        <p:spPr>
          <a:xfrm>
            <a:off x="3968865" y="6009933"/>
            <a:ext cx="1251340" cy="418627"/>
          </a:xfrm>
          <a:prstGeom prst="wedgeRectCallout">
            <a:avLst>
              <a:gd name="adj1" fmla="val 360"/>
              <a:gd name="adj2" fmla="val -94087"/>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a:solidFill>
                  <a:prstClr val="white"/>
                </a:solidFill>
                <a:latin typeface="Calibri" panose="020F0502020204030204"/>
              </a:rPr>
              <a:t>Azure Event Grid</a:t>
            </a:r>
            <a:endParaRPr lang="en-US" sz="1200" b="1" kern="0">
              <a:solidFill>
                <a:prstClr val="white"/>
              </a:solidFill>
              <a:latin typeface="Calibri" panose="020F0502020204030204"/>
            </a:endParaRPr>
          </a:p>
        </p:txBody>
      </p:sp>
      <p:cxnSp>
        <p:nvCxnSpPr>
          <p:cNvPr id="487" name="Straight Arrow Connector 486">
            <a:extLst>
              <a:ext uri="{FF2B5EF4-FFF2-40B4-BE49-F238E27FC236}">
                <a16:creationId xmlns:a16="http://schemas.microsoft.com/office/drawing/2014/main" id="{7F0DA416-E1E9-46CF-BB88-06D94E547BF4}"/>
              </a:ext>
            </a:extLst>
          </p:cNvPr>
          <p:cNvCxnSpPr>
            <a:cxnSpLocks/>
            <a:stCxn id="457" idx="3"/>
            <a:endCxn id="463" idx="0"/>
          </p:cNvCxnSpPr>
          <p:nvPr/>
        </p:nvCxnSpPr>
        <p:spPr>
          <a:xfrm flipH="1">
            <a:off x="5218899" y="2412426"/>
            <a:ext cx="1038484" cy="1334039"/>
          </a:xfrm>
          <a:prstGeom prst="straightConnector1">
            <a:avLst/>
          </a:prstGeom>
          <a:noFill/>
          <a:ln w="19050" cap="flat" cmpd="sng" algn="ctr">
            <a:solidFill>
              <a:srgbClr val="00B050"/>
            </a:solidFill>
            <a:prstDash val="solid"/>
            <a:miter lim="800000"/>
            <a:tailEnd type="triangle"/>
          </a:ln>
          <a:effectLst/>
        </p:spPr>
      </p:cxnSp>
      <p:sp>
        <p:nvSpPr>
          <p:cNvPr id="488" name="Speech Bubble: Rectangle 487">
            <a:extLst>
              <a:ext uri="{FF2B5EF4-FFF2-40B4-BE49-F238E27FC236}">
                <a16:creationId xmlns:a16="http://schemas.microsoft.com/office/drawing/2014/main" id="{99DC2E5D-810D-4010-9913-F8C912C01DF3}"/>
              </a:ext>
            </a:extLst>
          </p:cNvPr>
          <p:cNvSpPr/>
          <p:nvPr/>
        </p:nvSpPr>
        <p:spPr>
          <a:xfrm>
            <a:off x="6597193" y="2727455"/>
            <a:ext cx="1929164" cy="529428"/>
          </a:xfrm>
          <a:prstGeom prst="wedgeRectCallout">
            <a:avLst>
              <a:gd name="adj1" fmla="val -66718"/>
              <a:gd name="adj2" fmla="val -87436"/>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a:solidFill>
                  <a:prstClr val="white"/>
                </a:solidFill>
                <a:latin typeface="Calibri" panose="020F0502020204030204"/>
              </a:rPr>
              <a:t>Upon release, set released flag in ACR </a:t>
            </a:r>
            <a:br>
              <a:rPr lang="en-US" sz="1200" kern="0">
                <a:solidFill>
                  <a:prstClr val="white"/>
                </a:solidFill>
                <a:latin typeface="Calibri" panose="020F0502020204030204"/>
              </a:rPr>
            </a:br>
            <a:r>
              <a:rPr lang="en-US" sz="1200" b="1" i="1" kern="0">
                <a:solidFill>
                  <a:srgbClr val="FFC000"/>
                </a:solidFill>
                <a:latin typeface="Calibri" panose="020F0502020204030204"/>
              </a:rPr>
              <a:t>(ACR-Auto-purge policies)</a:t>
            </a:r>
          </a:p>
        </p:txBody>
      </p:sp>
      <p:cxnSp>
        <p:nvCxnSpPr>
          <p:cNvPr id="489" name="Straight Arrow Connector 488">
            <a:extLst>
              <a:ext uri="{FF2B5EF4-FFF2-40B4-BE49-F238E27FC236}">
                <a16:creationId xmlns:a16="http://schemas.microsoft.com/office/drawing/2014/main" id="{7934E347-A01E-450C-AB1C-91D22F3FF30A}"/>
              </a:ext>
            </a:extLst>
          </p:cNvPr>
          <p:cNvCxnSpPr>
            <a:cxnSpLocks/>
          </p:cNvCxnSpPr>
          <p:nvPr/>
        </p:nvCxnSpPr>
        <p:spPr>
          <a:xfrm flipV="1">
            <a:off x="2473690" y="4658592"/>
            <a:ext cx="1637167" cy="846859"/>
          </a:xfrm>
          <a:prstGeom prst="straightConnector1">
            <a:avLst/>
          </a:prstGeom>
          <a:noFill/>
          <a:ln w="19050" cap="flat" cmpd="sng" algn="ctr">
            <a:solidFill>
              <a:srgbClr val="00B050"/>
            </a:solidFill>
            <a:prstDash val="solid"/>
            <a:miter lim="800000"/>
            <a:tailEnd type="triangle"/>
          </a:ln>
          <a:effectLst/>
        </p:spPr>
      </p:cxnSp>
      <p:sp>
        <p:nvSpPr>
          <p:cNvPr id="490" name="Oval 489">
            <a:extLst>
              <a:ext uri="{FF2B5EF4-FFF2-40B4-BE49-F238E27FC236}">
                <a16:creationId xmlns:a16="http://schemas.microsoft.com/office/drawing/2014/main" id="{0D6527EA-8B37-499F-927B-9E0233F8A736}"/>
              </a:ext>
            </a:extLst>
          </p:cNvPr>
          <p:cNvSpPr/>
          <p:nvPr/>
        </p:nvSpPr>
        <p:spPr>
          <a:xfrm>
            <a:off x="5650253" y="3652042"/>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1</a:t>
            </a:r>
          </a:p>
        </p:txBody>
      </p:sp>
      <p:sp>
        <p:nvSpPr>
          <p:cNvPr id="491" name="Oval 490">
            <a:extLst>
              <a:ext uri="{FF2B5EF4-FFF2-40B4-BE49-F238E27FC236}">
                <a16:creationId xmlns:a16="http://schemas.microsoft.com/office/drawing/2014/main" id="{A6ACAC03-5C2D-48EA-B163-0E9226460BFB}"/>
              </a:ext>
            </a:extLst>
          </p:cNvPr>
          <p:cNvSpPr/>
          <p:nvPr/>
        </p:nvSpPr>
        <p:spPr>
          <a:xfrm>
            <a:off x="3448638" y="3633290"/>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7</a:t>
            </a:r>
          </a:p>
        </p:txBody>
      </p:sp>
      <p:sp>
        <p:nvSpPr>
          <p:cNvPr id="492" name="Oval 491">
            <a:extLst>
              <a:ext uri="{FF2B5EF4-FFF2-40B4-BE49-F238E27FC236}">
                <a16:creationId xmlns:a16="http://schemas.microsoft.com/office/drawing/2014/main" id="{6D45D04A-4AC4-42E1-85AA-276720DA954E}"/>
              </a:ext>
            </a:extLst>
          </p:cNvPr>
          <p:cNvSpPr/>
          <p:nvPr/>
        </p:nvSpPr>
        <p:spPr>
          <a:xfrm>
            <a:off x="6506470" y="3643187"/>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2</a:t>
            </a:r>
          </a:p>
        </p:txBody>
      </p:sp>
      <p:sp>
        <p:nvSpPr>
          <p:cNvPr id="493" name="Oval 492">
            <a:extLst>
              <a:ext uri="{FF2B5EF4-FFF2-40B4-BE49-F238E27FC236}">
                <a16:creationId xmlns:a16="http://schemas.microsoft.com/office/drawing/2014/main" id="{237A1123-9FB8-46E0-8982-FDED0DAC6B11}"/>
              </a:ext>
            </a:extLst>
          </p:cNvPr>
          <p:cNvSpPr/>
          <p:nvPr/>
        </p:nvSpPr>
        <p:spPr>
          <a:xfrm>
            <a:off x="4641671" y="5141966"/>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4</a:t>
            </a:r>
          </a:p>
        </p:txBody>
      </p:sp>
      <p:sp>
        <p:nvSpPr>
          <p:cNvPr id="494" name="Oval 493">
            <a:extLst>
              <a:ext uri="{FF2B5EF4-FFF2-40B4-BE49-F238E27FC236}">
                <a16:creationId xmlns:a16="http://schemas.microsoft.com/office/drawing/2014/main" id="{A909C07E-4706-43DA-8766-CA559839D250}"/>
              </a:ext>
            </a:extLst>
          </p:cNvPr>
          <p:cNvSpPr/>
          <p:nvPr/>
        </p:nvSpPr>
        <p:spPr>
          <a:xfrm>
            <a:off x="6300515" y="2514793"/>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lIns="0" rIns="0" rtlCol="0" anchor="ctr"/>
          <a:lstStyle/>
          <a:p>
            <a:pPr algn="ctr" defTabSz="914377">
              <a:defRPr/>
            </a:pPr>
            <a:r>
              <a:rPr lang="en-US" sz="1051" kern="0">
                <a:solidFill>
                  <a:prstClr val="black"/>
                </a:solidFill>
                <a:latin typeface="Calibri" panose="020F0502020204030204"/>
              </a:rPr>
              <a:t>11</a:t>
            </a:r>
          </a:p>
        </p:txBody>
      </p:sp>
      <p:sp>
        <p:nvSpPr>
          <p:cNvPr id="495" name="Oval 494">
            <a:extLst>
              <a:ext uri="{FF2B5EF4-FFF2-40B4-BE49-F238E27FC236}">
                <a16:creationId xmlns:a16="http://schemas.microsoft.com/office/drawing/2014/main" id="{0959A727-18C8-4E9B-B449-21E85538999A}"/>
              </a:ext>
            </a:extLst>
          </p:cNvPr>
          <p:cNvSpPr/>
          <p:nvPr/>
        </p:nvSpPr>
        <p:spPr>
          <a:xfrm>
            <a:off x="11956810" y="885193"/>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5</a:t>
            </a:r>
          </a:p>
        </p:txBody>
      </p:sp>
      <p:sp>
        <p:nvSpPr>
          <p:cNvPr id="496" name="Oval 495">
            <a:extLst>
              <a:ext uri="{FF2B5EF4-FFF2-40B4-BE49-F238E27FC236}">
                <a16:creationId xmlns:a16="http://schemas.microsoft.com/office/drawing/2014/main" id="{669FE09F-B582-42D1-8D45-A74E83D7C0A8}"/>
              </a:ext>
            </a:extLst>
          </p:cNvPr>
          <p:cNvSpPr/>
          <p:nvPr/>
        </p:nvSpPr>
        <p:spPr>
          <a:xfrm>
            <a:off x="6652537" y="5145242"/>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6</a:t>
            </a:r>
          </a:p>
        </p:txBody>
      </p:sp>
      <p:pic>
        <p:nvPicPr>
          <p:cNvPr id="497" name="Picture 14" descr="Related image">
            <a:extLst>
              <a:ext uri="{FF2B5EF4-FFF2-40B4-BE49-F238E27FC236}">
                <a16:creationId xmlns:a16="http://schemas.microsoft.com/office/drawing/2014/main" id="{C2EF1A15-9E5D-445E-B314-2C4398726BE4}"/>
              </a:ext>
            </a:extLst>
          </p:cNvPr>
          <p:cNvPicPr>
            <a:picLocks noChangeAspect="1" noChangeArrowheads="1"/>
          </p:cNvPicPr>
          <p:nvPr/>
        </p:nvPicPr>
        <p:blipFill>
          <a:blip r:embed="rId15">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575069" y="3910889"/>
            <a:ext cx="318499" cy="318499"/>
          </a:xfrm>
          <a:prstGeom prst="rect">
            <a:avLst/>
          </a:prstGeom>
          <a:noFill/>
          <a:extLst>
            <a:ext uri="{909E8E84-426E-40DD-AFC4-6F175D3DCCD1}">
              <a14:hiddenFill xmlns:a14="http://schemas.microsoft.com/office/drawing/2010/main">
                <a:solidFill>
                  <a:srgbClr val="FFFFFF"/>
                </a:solidFill>
              </a14:hiddenFill>
            </a:ext>
          </a:extLst>
        </p:spPr>
      </p:pic>
      <p:sp>
        <p:nvSpPr>
          <p:cNvPr id="498" name="Oval 497">
            <a:extLst>
              <a:ext uri="{FF2B5EF4-FFF2-40B4-BE49-F238E27FC236}">
                <a16:creationId xmlns:a16="http://schemas.microsoft.com/office/drawing/2014/main" id="{526E0549-C21C-4431-8C49-A0D2156679D1}"/>
              </a:ext>
            </a:extLst>
          </p:cNvPr>
          <p:cNvSpPr/>
          <p:nvPr/>
        </p:nvSpPr>
        <p:spPr>
          <a:xfrm>
            <a:off x="4603002" y="3461857"/>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9</a:t>
            </a:r>
          </a:p>
        </p:txBody>
      </p:sp>
      <p:sp>
        <p:nvSpPr>
          <p:cNvPr id="499" name="Oval 498">
            <a:extLst>
              <a:ext uri="{FF2B5EF4-FFF2-40B4-BE49-F238E27FC236}">
                <a16:creationId xmlns:a16="http://schemas.microsoft.com/office/drawing/2014/main" id="{DB8968F8-D4E0-4CDE-919E-ED0889458F35}"/>
              </a:ext>
            </a:extLst>
          </p:cNvPr>
          <p:cNvSpPr/>
          <p:nvPr/>
        </p:nvSpPr>
        <p:spPr>
          <a:xfrm>
            <a:off x="2602934" y="5468635"/>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lIns="0" rIns="0" rtlCol="0" anchor="ctr"/>
          <a:lstStyle/>
          <a:p>
            <a:pPr algn="ctr" defTabSz="914377">
              <a:defRPr/>
            </a:pPr>
            <a:r>
              <a:rPr lang="en-US" sz="1051" kern="0">
                <a:solidFill>
                  <a:prstClr val="black"/>
                </a:solidFill>
                <a:latin typeface="Calibri" panose="020F0502020204030204"/>
              </a:rPr>
              <a:t>10</a:t>
            </a:r>
          </a:p>
        </p:txBody>
      </p:sp>
      <p:cxnSp>
        <p:nvCxnSpPr>
          <p:cNvPr id="500" name="Straight Arrow Connector 499">
            <a:extLst>
              <a:ext uri="{FF2B5EF4-FFF2-40B4-BE49-F238E27FC236}">
                <a16:creationId xmlns:a16="http://schemas.microsoft.com/office/drawing/2014/main" id="{03CAE6D2-9404-455B-B162-E5F9001878BA}"/>
              </a:ext>
            </a:extLst>
          </p:cNvPr>
          <p:cNvCxnSpPr>
            <a:cxnSpLocks/>
          </p:cNvCxnSpPr>
          <p:nvPr/>
        </p:nvCxnSpPr>
        <p:spPr>
          <a:xfrm flipV="1">
            <a:off x="3351282" y="3604765"/>
            <a:ext cx="617583" cy="650243"/>
          </a:xfrm>
          <a:prstGeom prst="straightConnector1">
            <a:avLst/>
          </a:prstGeom>
          <a:noFill/>
          <a:ln w="19050" cap="flat" cmpd="sng" algn="ctr">
            <a:solidFill>
              <a:srgbClr val="00B050"/>
            </a:solidFill>
            <a:prstDash val="solid"/>
            <a:miter lim="800000"/>
            <a:tailEnd type="triangle"/>
          </a:ln>
          <a:effectLst/>
        </p:spPr>
      </p:cxnSp>
      <p:grpSp>
        <p:nvGrpSpPr>
          <p:cNvPr id="501" name="Group 500">
            <a:extLst>
              <a:ext uri="{FF2B5EF4-FFF2-40B4-BE49-F238E27FC236}">
                <a16:creationId xmlns:a16="http://schemas.microsoft.com/office/drawing/2014/main" id="{8DF017AA-75A8-4BF9-B8C4-6F6816FEA7E7}"/>
              </a:ext>
            </a:extLst>
          </p:cNvPr>
          <p:cNvGrpSpPr/>
          <p:nvPr/>
        </p:nvGrpSpPr>
        <p:grpSpPr>
          <a:xfrm>
            <a:off x="2649629" y="4156166"/>
            <a:ext cx="871192" cy="760200"/>
            <a:chOff x="2649629" y="4156161"/>
            <a:chExt cx="871192" cy="760199"/>
          </a:xfrm>
        </p:grpSpPr>
        <p:grpSp>
          <p:nvGrpSpPr>
            <p:cNvPr id="502" name="Group 501">
              <a:extLst>
                <a:ext uri="{FF2B5EF4-FFF2-40B4-BE49-F238E27FC236}">
                  <a16:creationId xmlns:a16="http://schemas.microsoft.com/office/drawing/2014/main" id="{EBFC07C5-C39A-4ECE-A12E-3A4ECDD2540E}"/>
                </a:ext>
              </a:extLst>
            </p:cNvPr>
            <p:cNvGrpSpPr/>
            <p:nvPr/>
          </p:nvGrpSpPr>
          <p:grpSpPr>
            <a:xfrm>
              <a:off x="2649629" y="4156161"/>
              <a:ext cx="871192" cy="760199"/>
              <a:chOff x="2649629" y="4156161"/>
              <a:chExt cx="871192" cy="760199"/>
            </a:xfrm>
          </p:grpSpPr>
          <p:sp>
            <p:nvSpPr>
              <p:cNvPr id="504" name="Rounded Rectangle 12">
                <a:extLst>
                  <a:ext uri="{FF2B5EF4-FFF2-40B4-BE49-F238E27FC236}">
                    <a16:creationId xmlns:a16="http://schemas.microsoft.com/office/drawing/2014/main" id="{10C2F2BF-5287-4586-9D89-B97BBE65B7EC}"/>
                  </a:ext>
                </a:extLst>
              </p:cNvPr>
              <p:cNvSpPr/>
              <p:nvPr/>
            </p:nvSpPr>
            <p:spPr>
              <a:xfrm>
                <a:off x="2649629" y="4156161"/>
                <a:ext cx="871192" cy="75066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505" name="TextBox 504">
                <a:extLst>
                  <a:ext uri="{FF2B5EF4-FFF2-40B4-BE49-F238E27FC236}">
                    <a16:creationId xmlns:a16="http://schemas.microsoft.com/office/drawing/2014/main" id="{ADBF1618-E7BB-491D-AD05-7E7A899DAE09}"/>
                  </a:ext>
                </a:extLst>
              </p:cNvPr>
              <p:cNvSpPr txBox="1"/>
              <p:nvPr/>
            </p:nvSpPr>
            <p:spPr>
              <a:xfrm>
                <a:off x="2693604" y="4608583"/>
                <a:ext cx="789935" cy="307777"/>
              </a:xfrm>
              <a:prstGeom prst="rect">
                <a:avLst/>
              </a:prstGeom>
              <a:noFill/>
            </p:spPr>
            <p:txBody>
              <a:bodyPr wrap="square" lIns="0" rIns="0" rtlCol="0">
                <a:spAutoFit/>
              </a:bodyPr>
              <a:lstStyle/>
              <a:p>
                <a:pPr algn="ctr" defTabSz="914377">
                  <a:defRPr/>
                </a:pPr>
                <a:r>
                  <a:rPr lang="en-US" sz="700" kern="0">
                    <a:solidFill>
                      <a:srgbClr val="FFC000"/>
                    </a:solidFill>
                    <a:latin typeface="Calibri" panose="020F0502020204030204"/>
                  </a:rPr>
                  <a:t>Microsoft Container Registry*</a:t>
                </a:r>
              </a:p>
            </p:txBody>
          </p:sp>
          <p:pic>
            <p:nvPicPr>
              <p:cNvPr id="506" name="Picture 12" descr="C:\Users\steve\AppData\Local\Temp\SNAGHTML3c2ca0f.PNG">
                <a:extLst>
                  <a:ext uri="{FF2B5EF4-FFF2-40B4-BE49-F238E27FC236}">
                    <a16:creationId xmlns:a16="http://schemas.microsoft.com/office/drawing/2014/main" id="{F5668919-A3B0-4860-B752-E9FDFBDF7CB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68373" y="4255008"/>
                <a:ext cx="439154" cy="403584"/>
              </a:xfrm>
              <a:prstGeom prst="rect">
                <a:avLst/>
              </a:prstGeom>
              <a:noFill/>
              <a:extLst>
                <a:ext uri="{909E8E84-426E-40DD-AFC4-6F175D3DCCD1}">
                  <a14:hiddenFill xmlns:a14="http://schemas.microsoft.com/office/drawing/2010/main">
                    <a:solidFill>
                      <a:srgbClr val="FFFFFF"/>
                    </a:solidFill>
                  </a14:hiddenFill>
                </a:ext>
              </a:extLst>
            </p:spPr>
          </p:pic>
        </p:grpSp>
        <p:sp>
          <p:nvSpPr>
            <p:cNvPr id="503" name="Lightning Bolt 502">
              <a:extLst>
                <a:ext uri="{FF2B5EF4-FFF2-40B4-BE49-F238E27FC236}">
                  <a16:creationId xmlns:a16="http://schemas.microsoft.com/office/drawing/2014/main" id="{1B320CBA-4238-4705-809C-F1E2EA4FFE36}"/>
                </a:ext>
              </a:extLst>
            </p:cNvPr>
            <p:cNvSpPr/>
            <p:nvPr/>
          </p:nvSpPr>
          <p:spPr>
            <a:xfrm>
              <a:off x="3302984" y="4260612"/>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sp>
        <p:nvSpPr>
          <p:cNvPr id="507" name="Oval 506">
            <a:extLst>
              <a:ext uri="{FF2B5EF4-FFF2-40B4-BE49-F238E27FC236}">
                <a16:creationId xmlns:a16="http://schemas.microsoft.com/office/drawing/2014/main" id="{259AA589-AD95-4734-A8BD-B8869359FD37}"/>
              </a:ext>
            </a:extLst>
          </p:cNvPr>
          <p:cNvSpPr/>
          <p:nvPr/>
        </p:nvSpPr>
        <p:spPr>
          <a:xfrm>
            <a:off x="3450471" y="4137818"/>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8</a:t>
            </a:r>
          </a:p>
        </p:txBody>
      </p:sp>
      <p:grpSp>
        <p:nvGrpSpPr>
          <p:cNvPr id="508" name="Group 507">
            <a:extLst>
              <a:ext uri="{FF2B5EF4-FFF2-40B4-BE49-F238E27FC236}">
                <a16:creationId xmlns:a16="http://schemas.microsoft.com/office/drawing/2014/main" id="{7DC4F8CD-17EC-4229-826A-25B347D4FA64}"/>
              </a:ext>
            </a:extLst>
          </p:cNvPr>
          <p:cNvGrpSpPr/>
          <p:nvPr/>
        </p:nvGrpSpPr>
        <p:grpSpPr>
          <a:xfrm>
            <a:off x="7249779" y="3313434"/>
            <a:ext cx="1454120" cy="1449039"/>
            <a:chOff x="7249779" y="3313432"/>
            <a:chExt cx="1454120" cy="1449039"/>
          </a:xfrm>
        </p:grpSpPr>
        <p:sp>
          <p:nvSpPr>
            <p:cNvPr id="509" name="Rounded Rectangle 12">
              <a:extLst>
                <a:ext uri="{FF2B5EF4-FFF2-40B4-BE49-F238E27FC236}">
                  <a16:creationId xmlns:a16="http://schemas.microsoft.com/office/drawing/2014/main" id="{8BD3BAD7-3446-4668-BE81-75D1CE4D5338}"/>
                </a:ext>
              </a:extLst>
            </p:cNvPr>
            <p:cNvSpPr/>
            <p:nvPr/>
          </p:nvSpPr>
          <p:spPr>
            <a:xfrm>
              <a:off x="7249779" y="3313432"/>
              <a:ext cx="1454120" cy="144903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510" name="TextBox 509">
              <a:extLst>
                <a:ext uri="{FF2B5EF4-FFF2-40B4-BE49-F238E27FC236}">
                  <a16:creationId xmlns:a16="http://schemas.microsoft.com/office/drawing/2014/main" id="{1263FF20-B82E-47C3-BD34-A8199DF15D66}"/>
                </a:ext>
              </a:extLst>
            </p:cNvPr>
            <p:cNvSpPr txBox="1"/>
            <p:nvPr/>
          </p:nvSpPr>
          <p:spPr>
            <a:xfrm>
              <a:off x="7368964" y="3903429"/>
              <a:ext cx="1215751" cy="304204"/>
            </a:xfrm>
            <a:prstGeom prst="rect">
              <a:avLst/>
            </a:prstGeom>
          </p:spPr>
          <p:txBody>
            <a:bodyPr vert="horz" wrap="square" lIns="89568" tIns="89568" rIns="89568" bIns="89568" rtlCol="0" anchor="t">
              <a:noAutofit/>
            </a:bodyPr>
            <a:lstStyle/>
            <a:p>
              <a:pPr algn="ctr" defTabSz="878369">
                <a:defRPr/>
              </a:pPr>
              <a:endParaRPr lang="en-US" sz="1200" kern="0">
                <a:solidFill>
                  <a:prstClr val="white"/>
                </a:solidFill>
                <a:latin typeface="Calibri" panose="020F0502020204030204"/>
                <a:ea typeface="Segoe UI" panose="020B0502040204020203" pitchFamily="34" charset="0"/>
                <a:cs typeface="Segoe UI" panose="020B0502040204020203" pitchFamily="34" charset="0"/>
              </a:endParaRPr>
            </a:p>
            <a:p>
              <a:pPr algn="ctr" defTabSz="878369">
                <a:defRPr/>
              </a:pPr>
              <a:r>
                <a:rPr lang="en-US" sz="1200" kern="0">
                  <a:solidFill>
                    <a:prstClr val="white"/>
                  </a:solidFill>
                  <a:latin typeface="Calibri" panose="020F0502020204030204"/>
                  <a:ea typeface="Segoe UI" panose="020B0502040204020203" pitchFamily="34" charset="0"/>
                  <a:cs typeface="Segoe UI" panose="020B0502040204020203" pitchFamily="34" charset="0"/>
                </a:rPr>
                <a:t>Helm Chart Repository</a:t>
              </a:r>
            </a:p>
          </p:txBody>
        </p:sp>
        <p:pic>
          <p:nvPicPr>
            <p:cNvPr id="511" name="Picture 2" descr="https://ngeor.files.wordpress.com/2017/11/helm-small.png">
              <a:extLst>
                <a:ext uri="{FF2B5EF4-FFF2-40B4-BE49-F238E27FC236}">
                  <a16:creationId xmlns:a16="http://schemas.microsoft.com/office/drawing/2014/main" id="{9CD00E3D-5F22-4B77-AE45-EB3531771525}"/>
                </a:ext>
              </a:extLst>
            </p:cNvPr>
            <p:cNvPicPr>
              <a:picLocks noChangeAspect="1" noChangeArrowheads="1"/>
            </p:cNvPicPr>
            <p:nvPr/>
          </p:nvPicPr>
          <p:blipFill>
            <a:blip r:embed="rId17">
              <a:lum bright="70000" contrast="-70000"/>
              <a:extLst>
                <a:ext uri="{BEBA8EAE-BF5A-486C-A8C5-ECC9F3942E4B}">
                  <a14:imgProps xmlns:a14="http://schemas.microsoft.com/office/drawing/2010/main">
                    <a14:imgLayer r:embed="rId1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7623259" y="3383928"/>
              <a:ext cx="707160" cy="733145"/>
            </a:xfrm>
            <a:prstGeom prst="rect">
              <a:avLst/>
            </a:prstGeom>
            <a:noFill/>
            <a:extLst>
              <a:ext uri="{909E8E84-426E-40DD-AFC4-6F175D3DCCD1}">
                <a14:hiddenFill xmlns:a14="http://schemas.microsoft.com/office/drawing/2010/main">
                  <a:solidFill>
                    <a:srgbClr val="FFFFFF"/>
                  </a:solidFill>
                </a14:hiddenFill>
              </a:ext>
            </a:extLst>
          </p:spPr>
        </p:pic>
      </p:grpSp>
      <p:sp>
        <p:nvSpPr>
          <p:cNvPr id="512" name="Speech Bubble: Rectangle 511">
            <a:extLst>
              <a:ext uri="{FF2B5EF4-FFF2-40B4-BE49-F238E27FC236}">
                <a16:creationId xmlns:a16="http://schemas.microsoft.com/office/drawing/2014/main" id="{318D4E69-D766-4D7E-BAA4-32BE0D6383A6}"/>
              </a:ext>
            </a:extLst>
          </p:cNvPr>
          <p:cNvSpPr/>
          <p:nvPr/>
        </p:nvSpPr>
        <p:spPr>
          <a:xfrm>
            <a:off x="8506103" y="4373008"/>
            <a:ext cx="2244447" cy="418627"/>
          </a:xfrm>
          <a:prstGeom prst="wedgeRectCallout">
            <a:avLst>
              <a:gd name="adj1" fmla="val -42385"/>
              <a:gd name="adj2" fmla="val -139593"/>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a:solidFill>
                  <a:prstClr val="white"/>
                </a:solidFill>
                <a:latin typeface="Calibri" panose="020F0502020204030204"/>
              </a:rPr>
              <a:t>Maintain Deployment Artifacts</a:t>
            </a:r>
            <a:br>
              <a:rPr lang="en-US" sz="1200" kern="0">
                <a:solidFill>
                  <a:prstClr val="white"/>
                </a:solidFill>
                <a:latin typeface="Calibri" panose="020F0502020204030204"/>
              </a:rPr>
            </a:br>
            <a:r>
              <a:rPr lang="en-US" sz="1200" b="1" i="1" kern="0">
                <a:solidFill>
                  <a:srgbClr val="FFC000"/>
                </a:solidFill>
                <a:latin typeface="Calibri" panose="020F0502020204030204"/>
              </a:rPr>
              <a:t>*</a:t>
            </a:r>
          </a:p>
        </p:txBody>
      </p:sp>
      <p:sp>
        <p:nvSpPr>
          <p:cNvPr id="513" name="Oval 512">
            <a:extLst>
              <a:ext uri="{FF2B5EF4-FFF2-40B4-BE49-F238E27FC236}">
                <a16:creationId xmlns:a16="http://schemas.microsoft.com/office/drawing/2014/main" id="{884357A2-1538-40B0-89E6-8F99E9CA0524}"/>
              </a:ext>
            </a:extLst>
          </p:cNvPr>
          <p:cNvSpPr/>
          <p:nvPr/>
        </p:nvSpPr>
        <p:spPr>
          <a:xfrm>
            <a:off x="8842190" y="3239501"/>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3</a:t>
            </a:r>
          </a:p>
        </p:txBody>
      </p:sp>
      <p:pic>
        <p:nvPicPr>
          <p:cNvPr id="100" name="Graphic 99">
            <a:extLst>
              <a:ext uri="{FF2B5EF4-FFF2-40B4-BE49-F238E27FC236}">
                <a16:creationId xmlns:a16="http://schemas.microsoft.com/office/drawing/2014/main" id="{BE8D4BE8-6D3E-4E92-8C04-26435204DB4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117477" y="3717687"/>
            <a:ext cx="498008" cy="498008"/>
          </a:xfrm>
          <a:prstGeom prst="rect">
            <a:avLst/>
          </a:prstGeom>
        </p:spPr>
      </p:pic>
    </p:spTree>
    <p:extLst>
      <p:ext uri="{BB962C8B-B14F-4D97-AF65-F5344CB8AC3E}">
        <p14:creationId xmlns:p14="http://schemas.microsoft.com/office/powerpoint/2010/main" val="38972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0"/>
                                        </p:tgtEl>
                                        <p:attrNameLst>
                                          <p:attrName>style.visibility</p:attrName>
                                        </p:attrNameLst>
                                      </p:cBhvr>
                                      <p:to>
                                        <p:strVal val="visible"/>
                                      </p:to>
                                    </p:set>
                                    <p:animEffect transition="in" filter="fade">
                                      <p:cBhvr>
                                        <p:cTn id="7" dur="500"/>
                                        <p:tgtEl>
                                          <p:spTgt spid="4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2"/>
                                        </p:tgtEl>
                                        <p:attrNameLst>
                                          <p:attrName>style.visibility</p:attrName>
                                        </p:attrNameLst>
                                      </p:cBhvr>
                                      <p:to>
                                        <p:strVal val="visible"/>
                                      </p:to>
                                    </p:set>
                                    <p:animEffect transition="in" filter="fade">
                                      <p:cBhvr>
                                        <p:cTn id="12" dur="500"/>
                                        <p:tgtEl>
                                          <p:spTgt spid="492"/>
                                        </p:tgtEl>
                                      </p:cBhvr>
                                    </p:animEffect>
                                  </p:childTnLst>
                                </p:cTn>
                              </p:par>
                              <p:par>
                                <p:cTn id="13" presetID="10" presetClass="entr" presetSubtype="0" fill="hold" nodeType="withEffect">
                                  <p:stCondLst>
                                    <p:cond delay="0"/>
                                  </p:stCondLst>
                                  <p:childTnLst>
                                    <p:set>
                                      <p:cBhvr>
                                        <p:cTn id="14" dur="1" fill="hold">
                                          <p:stCondLst>
                                            <p:cond delay="0"/>
                                          </p:stCondLst>
                                        </p:cTn>
                                        <p:tgtEl>
                                          <p:spTgt spid="480"/>
                                        </p:tgtEl>
                                        <p:attrNameLst>
                                          <p:attrName>style.visibility</p:attrName>
                                        </p:attrNameLst>
                                      </p:cBhvr>
                                      <p:to>
                                        <p:strVal val="visible"/>
                                      </p:to>
                                    </p:set>
                                    <p:animEffect transition="in" filter="fade">
                                      <p:cBhvr>
                                        <p:cTn id="15" dur="500"/>
                                        <p:tgtEl>
                                          <p:spTgt spid="480"/>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97"/>
                                        </p:tgtEl>
                                        <p:attrNameLst>
                                          <p:attrName>style.visibility</p:attrName>
                                        </p:attrNameLst>
                                      </p:cBhvr>
                                      <p:to>
                                        <p:strVal val="visible"/>
                                      </p:to>
                                    </p:set>
                                    <p:animEffect transition="in" filter="fade">
                                      <p:cBhvr>
                                        <p:cTn id="19" dur="500"/>
                                        <p:tgtEl>
                                          <p:spTgt spid="497"/>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484"/>
                                        </p:tgtEl>
                                        <p:attrNameLst>
                                          <p:attrName>style.visibility</p:attrName>
                                        </p:attrNameLst>
                                      </p:cBhvr>
                                      <p:to>
                                        <p:strVal val="visible"/>
                                      </p:to>
                                    </p:set>
                                    <p:animEffect transition="in" filter="wipe(up)">
                                      <p:cBhvr>
                                        <p:cTn id="23" dur="500"/>
                                        <p:tgtEl>
                                          <p:spTgt spid="48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13"/>
                                        </p:tgtEl>
                                        <p:attrNameLst>
                                          <p:attrName>style.visibility</p:attrName>
                                        </p:attrNameLst>
                                      </p:cBhvr>
                                      <p:to>
                                        <p:strVal val="visible"/>
                                      </p:to>
                                    </p:set>
                                    <p:animEffect transition="in" filter="fade">
                                      <p:cBhvr>
                                        <p:cTn id="28" dur="500"/>
                                        <p:tgtEl>
                                          <p:spTgt spid="513"/>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512"/>
                                        </p:tgtEl>
                                        <p:attrNameLst>
                                          <p:attrName>style.visibility</p:attrName>
                                        </p:attrNameLst>
                                      </p:cBhvr>
                                      <p:to>
                                        <p:strVal val="visible"/>
                                      </p:to>
                                    </p:set>
                                    <p:animEffect transition="in" filter="wipe(up)">
                                      <p:cBhvr>
                                        <p:cTn id="32" dur="500"/>
                                        <p:tgtEl>
                                          <p:spTgt spid="5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3"/>
                                        </p:tgtEl>
                                        <p:attrNameLst>
                                          <p:attrName>style.visibility</p:attrName>
                                        </p:attrNameLst>
                                      </p:cBhvr>
                                      <p:to>
                                        <p:strVal val="visible"/>
                                      </p:to>
                                    </p:set>
                                    <p:animEffect transition="in" filter="fade">
                                      <p:cBhvr>
                                        <p:cTn id="37" dur="500"/>
                                        <p:tgtEl>
                                          <p:spTgt spid="493"/>
                                        </p:tgtEl>
                                      </p:cBhvr>
                                    </p:animEffect>
                                  </p:childTnLst>
                                </p:cTn>
                              </p:par>
                              <p:par>
                                <p:cTn id="38" presetID="10" presetClass="entr" presetSubtype="0" fill="hold" nodeType="withEffect">
                                  <p:stCondLst>
                                    <p:cond delay="0"/>
                                  </p:stCondLst>
                                  <p:childTnLst>
                                    <p:set>
                                      <p:cBhvr>
                                        <p:cTn id="39" dur="1" fill="hold">
                                          <p:stCondLst>
                                            <p:cond delay="0"/>
                                          </p:stCondLst>
                                        </p:cTn>
                                        <p:tgtEl>
                                          <p:spTgt spid="485"/>
                                        </p:tgtEl>
                                        <p:attrNameLst>
                                          <p:attrName>style.visibility</p:attrName>
                                        </p:attrNameLst>
                                      </p:cBhvr>
                                      <p:to>
                                        <p:strVal val="visible"/>
                                      </p:to>
                                    </p:set>
                                    <p:animEffect transition="in" filter="fade">
                                      <p:cBhvr>
                                        <p:cTn id="40" dur="500"/>
                                        <p:tgtEl>
                                          <p:spTgt spid="485"/>
                                        </p:tgtEl>
                                      </p:cBhvr>
                                    </p:animEffect>
                                  </p:childTnLst>
                                </p:cTn>
                              </p:par>
                            </p:childTnLst>
                          </p:cTn>
                        </p:par>
                        <p:par>
                          <p:cTn id="41" fill="hold">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486"/>
                                        </p:tgtEl>
                                        <p:attrNameLst>
                                          <p:attrName>style.visibility</p:attrName>
                                        </p:attrNameLst>
                                      </p:cBhvr>
                                      <p:to>
                                        <p:strVal val="visible"/>
                                      </p:to>
                                    </p:set>
                                    <p:animEffect transition="in" filter="wipe(up)">
                                      <p:cBhvr>
                                        <p:cTn id="44" dur="500"/>
                                        <p:tgtEl>
                                          <p:spTgt spid="48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95"/>
                                        </p:tgtEl>
                                        <p:attrNameLst>
                                          <p:attrName>style.visibility</p:attrName>
                                        </p:attrNameLst>
                                      </p:cBhvr>
                                      <p:to>
                                        <p:strVal val="visible"/>
                                      </p:to>
                                    </p:set>
                                    <p:animEffect transition="in" filter="fade">
                                      <p:cBhvr>
                                        <p:cTn id="49" dur="500"/>
                                        <p:tgtEl>
                                          <p:spTgt spid="495"/>
                                        </p:tgtEl>
                                      </p:cBhvr>
                                    </p:animEffect>
                                  </p:childTnLst>
                                </p:cTn>
                              </p:par>
                              <p:par>
                                <p:cTn id="50" presetID="10" presetClass="entr" presetSubtype="0" fill="hold" nodeType="withEffect">
                                  <p:stCondLst>
                                    <p:cond delay="0"/>
                                  </p:stCondLst>
                                  <p:childTnLst>
                                    <p:set>
                                      <p:cBhvr>
                                        <p:cTn id="51" dur="1" fill="hold">
                                          <p:stCondLst>
                                            <p:cond delay="0"/>
                                          </p:stCondLst>
                                        </p:cTn>
                                        <p:tgtEl>
                                          <p:spTgt spid="479"/>
                                        </p:tgtEl>
                                        <p:attrNameLst>
                                          <p:attrName>style.visibility</p:attrName>
                                        </p:attrNameLst>
                                      </p:cBhvr>
                                      <p:to>
                                        <p:strVal val="visible"/>
                                      </p:to>
                                    </p:set>
                                    <p:animEffect transition="in" filter="fade">
                                      <p:cBhvr>
                                        <p:cTn id="52" dur="500"/>
                                        <p:tgtEl>
                                          <p:spTgt spid="479"/>
                                        </p:tgtEl>
                                      </p:cBhvr>
                                    </p:animEffect>
                                  </p:childTnLst>
                                </p:cTn>
                              </p:par>
                            </p:childTnLst>
                          </p:cTn>
                        </p:par>
                        <p:par>
                          <p:cTn id="53" fill="hold">
                            <p:stCondLst>
                              <p:cond delay="500"/>
                            </p:stCondLst>
                            <p:childTnLst>
                              <p:par>
                                <p:cTn id="54" presetID="22" presetClass="entr" presetSubtype="1" fill="hold" grpId="0" nodeType="afterEffect">
                                  <p:stCondLst>
                                    <p:cond delay="0"/>
                                  </p:stCondLst>
                                  <p:childTnLst>
                                    <p:set>
                                      <p:cBhvr>
                                        <p:cTn id="55" dur="1" fill="hold">
                                          <p:stCondLst>
                                            <p:cond delay="0"/>
                                          </p:stCondLst>
                                        </p:cTn>
                                        <p:tgtEl>
                                          <p:spTgt spid="482"/>
                                        </p:tgtEl>
                                        <p:attrNameLst>
                                          <p:attrName>style.visibility</p:attrName>
                                        </p:attrNameLst>
                                      </p:cBhvr>
                                      <p:to>
                                        <p:strVal val="visible"/>
                                      </p:to>
                                    </p:set>
                                    <p:animEffect transition="in" filter="wipe(up)">
                                      <p:cBhvr>
                                        <p:cTn id="56" dur="500"/>
                                        <p:tgtEl>
                                          <p:spTgt spid="48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96"/>
                                        </p:tgtEl>
                                        <p:attrNameLst>
                                          <p:attrName>style.visibility</p:attrName>
                                        </p:attrNameLst>
                                      </p:cBhvr>
                                      <p:to>
                                        <p:strVal val="visible"/>
                                      </p:to>
                                    </p:set>
                                    <p:animEffect transition="in" filter="fade">
                                      <p:cBhvr>
                                        <p:cTn id="61" dur="500"/>
                                        <p:tgtEl>
                                          <p:spTgt spid="496"/>
                                        </p:tgtEl>
                                      </p:cBhvr>
                                    </p:animEffect>
                                  </p:childTnLst>
                                </p:cTn>
                              </p:par>
                              <p:par>
                                <p:cTn id="62" presetID="10" presetClass="entr" presetSubtype="0" fill="hold" nodeType="withEffect">
                                  <p:stCondLst>
                                    <p:cond delay="0"/>
                                  </p:stCondLst>
                                  <p:childTnLst>
                                    <p:set>
                                      <p:cBhvr>
                                        <p:cTn id="63" dur="1" fill="hold">
                                          <p:stCondLst>
                                            <p:cond delay="0"/>
                                          </p:stCondLst>
                                        </p:cTn>
                                        <p:tgtEl>
                                          <p:spTgt spid="481"/>
                                        </p:tgtEl>
                                        <p:attrNameLst>
                                          <p:attrName>style.visibility</p:attrName>
                                        </p:attrNameLst>
                                      </p:cBhvr>
                                      <p:to>
                                        <p:strVal val="visible"/>
                                      </p:to>
                                    </p:set>
                                    <p:animEffect transition="in" filter="fade">
                                      <p:cBhvr>
                                        <p:cTn id="64" dur="500"/>
                                        <p:tgtEl>
                                          <p:spTgt spid="481"/>
                                        </p:tgtEl>
                                      </p:cBhvr>
                                    </p:animEffect>
                                  </p:childTnLst>
                                </p:cTn>
                              </p:par>
                            </p:childTnLst>
                          </p:cTn>
                        </p:par>
                        <p:par>
                          <p:cTn id="65" fill="hold">
                            <p:stCondLst>
                              <p:cond delay="500"/>
                            </p:stCondLst>
                            <p:childTnLst>
                              <p:par>
                                <p:cTn id="66" presetID="22" presetClass="entr" presetSubtype="1" fill="hold" grpId="0" nodeType="afterEffect">
                                  <p:stCondLst>
                                    <p:cond delay="0"/>
                                  </p:stCondLst>
                                  <p:childTnLst>
                                    <p:set>
                                      <p:cBhvr>
                                        <p:cTn id="67" dur="1" fill="hold">
                                          <p:stCondLst>
                                            <p:cond delay="0"/>
                                          </p:stCondLst>
                                        </p:cTn>
                                        <p:tgtEl>
                                          <p:spTgt spid="483"/>
                                        </p:tgtEl>
                                        <p:attrNameLst>
                                          <p:attrName>style.visibility</p:attrName>
                                        </p:attrNameLst>
                                      </p:cBhvr>
                                      <p:to>
                                        <p:strVal val="visible"/>
                                      </p:to>
                                    </p:set>
                                    <p:animEffect transition="in" filter="wipe(up)">
                                      <p:cBhvr>
                                        <p:cTn id="68" dur="500"/>
                                        <p:tgtEl>
                                          <p:spTgt spid="48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91"/>
                                        </p:tgtEl>
                                        <p:attrNameLst>
                                          <p:attrName>style.visibility</p:attrName>
                                        </p:attrNameLst>
                                      </p:cBhvr>
                                      <p:to>
                                        <p:strVal val="visible"/>
                                      </p:to>
                                    </p:set>
                                    <p:animEffect transition="in" filter="fade">
                                      <p:cBhvr>
                                        <p:cTn id="73" dur="500"/>
                                        <p:tgtEl>
                                          <p:spTgt spid="491"/>
                                        </p:tgtEl>
                                      </p:cBhvr>
                                    </p:animEffect>
                                  </p:childTnLst>
                                </p:cTn>
                              </p:par>
                              <p:par>
                                <p:cTn id="74" presetID="10" presetClass="entr" presetSubtype="0" fill="hold" nodeType="withEffect">
                                  <p:stCondLst>
                                    <p:cond delay="0"/>
                                  </p:stCondLst>
                                  <p:childTnLst>
                                    <p:set>
                                      <p:cBhvr>
                                        <p:cTn id="75" dur="1" fill="hold">
                                          <p:stCondLst>
                                            <p:cond delay="0"/>
                                          </p:stCondLst>
                                        </p:cTn>
                                        <p:tgtEl>
                                          <p:spTgt spid="474"/>
                                        </p:tgtEl>
                                        <p:attrNameLst>
                                          <p:attrName>style.visibility</p:attrName>
                                        </p:attrNameLst>
                                      </p:cBhvr>
                                      <p:to>
                                        <p:strVal val="visible"/>
                                      </p:to>
                                    </p:set>
                                    <p:animEffect transition="in" filter="fade">
                                      <p:cBhvr>
                                        <p:cTn id="76" dur="500"/>
                                        <p:tgtEl>
                                          <p:spTgt spid="474"/>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507"/>
                                        </p:tgtEl>
                                        <p:attrNameLst>
                                          <p:attrName>style.visibility</p:attrName>
                                        </p:attrNameLst>
                                      </p:cBhvr>
                                      <p:to>
                                        <p:strVal val="visible"/>
                                      </p:to>
                                    </p:set>
                                    <p:animEffect transition="in" filter="fade">
                                      <p:cBhvr>
                                        <p:cTn id="81" dur="500"/>
                                        <p:tgtEl>
                                          <p:spTgt spid="507"/>
                                        </p:tgtEl>
                                      </p:cBhvr>
                                    </p:animEffect>
                                  </p:childTnLst>
                                </p:cTn>
                              </p:par>
                              <p:par>
                                <p:cTn id="82" presetID="10" presetClass="entr" presetSubtype="0" fill="hold" nodeType="withEffect">
                                  <p:stCondLst>
                                    <p:cond delay="0"/>
                                  </p:stCondLst>
                                  <p:childTnLst>
                                    <p:set>
                                      <p:cBhvr>
                                        <p:cTn id="83" dur="1" fill="hold">
                                          <p:stCondLst>
                                            <p:cond delay="0"/>
                                          </p:stCondLst>
                                        </p:cTn>
                                        <p:tgtEl>
                                          <p:spTgt spid="501"/>
                                        </p:tgtEl>
                                        <p:attrNameLst>
                                          <p:attrName>style.visibility</p:attrName>
                                        </p:attrNameLst>
                                      </p:cBhvr>
                                      <p:to>
                                        <p:strVal val="visible"/>
                                      </p:to>
                                    </p:set>
                                    <p:animEffect transition="in" filter="fade">
                                      <p:cBhvr>
                                        <p:cTn id="84" dur="500"/>
                                        <p:tgtEl>
                                          <p:spTgt spid="501"/>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98"/>
                                        </p:tgtEl>
                                        <p:attrNameLst>
                                          <p:attrName>style.visibility</p:attrName>
                                        </p:attrNameLst>
                                      </p:cBhvr>
                                      <p:to>
                                        <p:strVal val="visible"/>
                                      </p:to>
                                    </p:set>
                                    <p:animEffect transition="in" filter="fade">
                                      <p:cBhvr>
                                        <p:cTn id="89" dur="500"/>
                                        <p:tgtEl>
                                          <p:spTgt spid="498"/>
                                        </p:tgtEl>
                                      </p:cBhvr>
                                    </p:animEffect>
                                  </p:childTnLst>
                                </p:cTn>
                              </p:par>
                              <p:par>
                                <p:cTn id="90" presetID="10" presetClass="entr" presetSubtype="0" fill="hold" nodeType="withEffect">
                                  <p:stCondLst>
                                    <p:cond delay="0"/>
                                  </p:stCondLst>
                                  <p:childTnLst>
                                    <p:set>
                                      <p:cBhvr>
                                        <p:cTn id="91" dur="1" fill="hold">
                                          <p:stCondLst>
                                            <p:cond delay="0"/>
                                          </p:stCondLst>
                                        </p:cTn>
                                        <p:tgtEl>
                                          <p:spTgt spid="466"/>
                                        </p:tgtEl>
                                        <p:attrNameLst>
                                          <p:attrName>style.visibility</p:attrName>
                                        </p:attrNameLst>
                                      </p:cBhvr>
                                      <p:to>
                                        <p:strVal val="visible"/>
                                      </p:to>
                                    </p:set>
                                    <p:animEffect transition="in" filter="fade">
                                      <p:cBhvr>
                                        <p:cTn id="92" dur="500"/>
                                        <p:tgtEl>
                                          <p:spTgt spid="466"/>
                                        </p:tgtEl>
                                      </p:cBhvr>
                                    </p:animEffect>
                                  </p:childTnLst>
                                </p:cTn>
                              </p:par>
                              <p:par>
                                <p:cTn id="93" presetID="10" presetClass="entr" presetSubtype="0" fill="hold" nodeType="withEffect">
                                  <p:stCondLst>
                                    <p:cond delay="0"/>
                                  </p:stCondLst>
                                  <p:childTnLst>
                                    <p:set>
                                      <p:cBhvr>
                                        <p:cTn id="94" dur="1" fill="hold">
                                          <p:stCondLst>
                                            <p:cond delay="0"/>
                                          </p:stCondLst>
                                        </p:cTn>
                                        <p:tgtEl>
                                          <p:spTgt spid="100"/>
                                        </p:tgtEl>
                                        <p:attrNameLst>
                                          <p:attrName>style.visibility</p:attrName>
                                        </p:attrNameLst>
                                      </p:cBhvr>
                                      <p:to>
                                        <p:strVal val="visible"/>
                                      </p:to>
                                    </p:set>
                                    <p:animEffect transition="in" filter="fade">
                                      <p:cBhvr>
                                        <p:cTn id="95" dur="500"/>
                                        <p:tgtEl>
                                          <p:spTgt spid="100"/>
                                        </p:tgtEl>
                                      </p:cBhvr>
                                    </p:animEffect>
                                  </p:childTnLst>
                                </p:cTn>
                              </p:par>
                            </p:childTnLst>
                          </p:cTn>
                        </p:par>
                        <p:par>
                          <p:cTn id="96" fill="hold">
                            <p:stCondLst>
                              <p:cond delay="500"/>
                            </p:stCondLst>
                            <p:childTnLst>
                              <p:par>
                                <p:cTn id="97" presetID="22" presetClass="entr" presetSubtype="8" fill="hold" nodeType="afterEffect">
                                  <p:stCondLst>
                                    <p:cond delay="0"/>
                                  </p:stCondLst>
                                  <p:childTnLst>
                                    <p:set>
                                      <p:cBhvr>
                                        <p:cTn id="98" dur="1" fill="hold">
                                          <p:stCondLst>
                                            <p:cond delay="0"/>
                                          </p:stCondLst>
                                        </p:cTn>
                                        <p:tgtEl>
                                          <p:spTgt spid="473"/>
                                        </p:tgtEl>
                                        <p:attrNameLst>
                                          <p:attrName>style.visibility</p:attrName>
                                        </p:attrNameLst>
                                      </p:cBhvr>
                                      <p:to>
                                        <p:strVal val="visible"/>
                                      </p:to>
                                    </p:set>
                                    <p:animEffect transition="in" filter="wipe(left)">
                                      <p:cBhvr>
                                        <p:cTn id="99" dur="500"/>
                                        <p:tgtEl>
                                          <p:spTgt spid="473"/>
                                        </p:tgtEl>
                                      </p:cBhvr>
                                    </p:animEffect>
                                  </p:childTnLst>
                                </p:cTn>
                              </p:par>
                              <p:par>
                                <p:cTn id="100" presetID="22" presetClass="entr" presetSubtype="8" fill="hold" nodeType="withEffect">
                                  <p:stCondLst>
                                    <p:cond delay="0"/>
                                  </p:stCondLst>
                                  <p:childTnLst>
                                    <p:set>
                                      <p:cBhvr>
                                        <p:cTn id="101" dur="1" fill="hold">
                                          <p:stCondLst>
                                            <p:cond delay="0"/>
                                          </p:stCondLst>
                                        </p:cTn>
                                        <p:tgtEl>
                                          <p:spTgt spid="500"/>
                                        </p:tgtEl>
                                        <p:attrNameLst>
                                          <p:attrName>style.visibility</p:attrName>
                                        </p:attrNameLst>
                                      </p:cBhvr>
                                      <p:to>
                                        <p:strVal val="visible"/>
                                      </p:to>
                                    </p:set>
                                    <p:animEffect transition="in" filter="wipe(left)">
                                      <p:cBhvr>
                                        <p:cTn id="102" dur="500"/>
                                        <p:tgtEl>
                                          <p:spTgt spid="50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99"/>
                                        </p:tgtEl>
                                        <p:attrNameLst>
                                          <p:attrName>style.visibility</p:attrName>
                                        </p:attrNameLst>
                                      </p:cBhvr>
                                      <p:to>
                                        <p:strVal val="visible"/>
                                      </p:to>
                                    </p:set>
                                    <p:animEffect transition="in" filter="fade">
                                      <p:cBhvr>
                                        <p:cTn id="107" dur="500"/>
                                        <p:tgtEl>
                                          <p:spTgt spid="499"/>
                                        </p:tgtEl>
                                      </p:cBhvr>
                                    </p:animEffect>
                                  </p:childTnLst>
                                </p:cTn>
                              </p:par>
                              <p:par>
                                <p:cTn id="108" presetID="22" presetClass="entr" presetSubtype="8" fill="hold" nodeType="withEffect">
                                  <p:stCondLst>
                                    <p:cond delay="0"/>
                                  </p:stCondLst>
                                  <p:childTnLst>
                                    <p:set>
                                      <p:cBhvr>
                                        <p:cTn id="109" dur="1" fill="hold">
                                          <p:stCondLst>
                                            <p:cond delay="0"/>
                                          </p:stCondLst>
                                        </p:cTn>
                                        <p:tgtEl>
                                          <p:spTgt spid="489"/>
                                        </p:tgtEl>
                                        <p:attrNameLst>
                                          <p:attrName>style.visibility</p:attrName>
                                        </p:attrNameLst>
                                      </p:cBhvr>
                                      <p:to>
                                        <p:strVal val="visible"/>
                                      </p:to>
                                    </p:set>
                                    <p:animEffect transition="in" filter="wipe(left)">
                                      <p:cBhvr>
                                        <p:cTn id="110" dur="500"/>
                                        <p:tgtEl>
                                          <p:spTgt spid="489"/>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494"/>
                                        </p:tgtEl>
                                        <p:attrNameLst>
                                          <p:attrName>style.visibility</p:attrName>
                                        </p:attrNameLst>
                                      </p:cBhvr>
                                      <p:to>
                                        <p:strVal val="visible"/>
                                      </p:to>
                                    </p:set>
                                    <p:animEffect transition="in" filter="fade">
                                      <p:cBhvr>
                                        <p:cTn id="115" dur="500"/>
                                        <p:tgtEl>
                                          <p:spTgt spid="494"/>
                                        </p:tgtEl>
                                      </p:cBhvr>
                                    </p:animEffect>
                                  </p:childTnLst>
                                </p:cTn>
                              </p:par>
                              <p:par>
                                <p:cTn id="116" presetID="22" presetClass="entr" presetSubtype="1" fill="hold" nodeType="withEffect">
                                  <p:stCondLst>
                                    <p:cond delay="0"/>
                                  </p:stCondLst>
                                  <p:childTnLst>
                                    <p:set>
                                      <p:cBhvr>
                                        <p:cTn id="117" dur="1" fill="hold">
                                          <p:stCondLst>
                                            <p:cond delay="0"/>
                                          </p:stCondLst>
                                        </p:cTn>
                                        <p:tgtEl>
                                          <p:spTgt spid="487"/>
                                        </p:tgtEl>
                                        <p:attrNameLst>
                                          <p:attrName>style.visibility</p:attrName>
                                        </p:attrNameLst>
                                      </p:cBhvr>
                                      <p:to>
                                        <p:strVal val="visible"/>
                                      </p:to>
                                    </p:set>
                                    <p:animEffect transition="in" filter="wipe(up)">
                                      <p:cBhvr>
                                        <p:cTn id="118" dur="500"/>
                                        <p:tgtEl>
                                          <p:spTgt spid="487"/>
                                        </p:tgtEl>
                                      </p:cBhvr>
                                    </p:animEffect>
                                  </p:childTnLst>
                                </p:cTn>
                              </p:par>
                            </p:childTnLst>
                          </p:cTn>
                        </p:par>
                        <p:par>
                          <p:cTn id="119" fill="hold">
                            <p:stCondLst>
                              <p:cond delay="500"/>
                            </p:stCondLst>
                            <p:childTnLst>
                              <p:par>
                                <p:cTn id="120" presetID="22" presetClass="entr" presetSubtype="1" fill="hold" grpId="0" nodeType="afterEffect">
                                  <p:stCondLst>
                                    <p:cond delay="0"/>
                                  </p:stCondLst>
                                  <p:childTnLst>
                                    <p:set>
                                      <p:cBhvr>
                                        <p:cTn id="121" dur="1" fill="hold">
                                          <p:stCondLst>
                                            <p:cond delay="0"/>
                                          </p:stCondLst>
                                        </p:cTn>
                                        <p:tgtEl>
                                          <p:spTgt spid="488"/>
                                        </p:tgtEl>
                                        <p:attrNameLst>
                                          <p:attrName>style.visibility</p:attrName>
                                        </p:attrNameLst>
                                      </p:cBhvr>
                                      <p:to>
                                        <p:strVal val="visible"/>
                                      </p:to>
                                    </p:set>
                                    <p:animEffect transition="in" filter="wipe(up)">
                                      <p:cBhvr>
                                        <p:cTn id="122" dur="500"/>
                                        <p:tgtEl>
                                          <p:spTgt spid="488"/>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xit" presetSubtype="0" fill="hold" nodeType="clickEffect">
                                  <p:stCondLst>
                                    <p:cond delay="0"/>
                                  </p:stCondLst>
                                  <p:childTnLst>
                                    <p:animEffect transition="out" filter="fade">
                                      <p:cBhvr>
                                        <p:cTn id="126" dur="500"/>
                                        <p:tgtEl>
                                          <p:spTgt spid="489"/>
                                        </p:tgtEl>
                                      </p:cBhvr>
                                    </p:animEffect>
                                    <p:set>
                                      <p:cBhvr>
                                        <p:cTn id="127" dur="1" fill="hold">
                                          <p:stCondLst>
                                            <p:cond delay="499"/>
                                          </p:stCondLst>
                                        </p:cTn>
                                        <p:tgtEl>
                                          <p:spTgt spid="489"/>
                                        </p:tgtEl>
                                        <p:attrNameLst>
                                          <p:attrName>style.visibility</p:attrName>
                                        </p:attrNameLst>
                                      </p:cBhvr>
                                      <p:to>
                                        <p:strVal val="hidden"/>
                                      </p:to>
                                    </p:set>
                                  </p:childTnLst>
                                </p:cTn>
                              </p:par>
                              <p:par>
                                <p:cTn id="128" presetID="10" presetClass="exit" presetSubtype="0" fill="hold" nodeType="withEffect">
                                  <p:stCondLst>
                                    <p:cond delay="0"/>
                                  </p:stCondLst>
                                  <p:childTnLst>
                                    <p:animEffect transition="out" filter="fade">
                                      <p:cBhvr>
                                        <p:cTn id="129" dur="500"/>
                                        <p:tgtEl>
                                          <p:spTgt spid="422"/>
                                        </p:tgtEl>
                                      </p:cBhvr>
                                    </p:animEffect>
                                    <p:set>
                                      <p:cBhvr>
                                        <p:cTn id="130" dur="1" fill="hold">
                                          <p:stCondLst>
                                            <p:cond delay="499"/>
                                          </p:stCondLst>
                                        </p:cTn>
                                        <p:tgtEl>
                                          <p:spTgt spid="422"/>
                                        </p:tgtEl>
                                        <p:attrNameLst>
                                          <p:attrName>style.visibility</p:attrName>
                                        </p:attrNameLst>
                                      </p:cBhvr>
                                      <p:to>
                                        <p:strVal val="hidden"/>
                                      </p:to>
                                    </p:set>
                                  </p:childTnLst>
                                </p:cTn>
                              </p:par>
                              <p:par>
                                <p:cTn id="131" presetID="10" presetClass="exit" presetSubtype="0" fill="hold" grpId="0" nodeType="withEffect" nodePh="1">
                                  <p:stCondLst>
                                    <p:cond delay="0"/>
                                  </p:stCondLst>
                                  <p:endCondLst>
                                    <p:cond evt="begin" delay="0">
                                      <p:tn val="131"/>
                                    </p:cond>
                                  </p:endCondLst>
                                  <p:childTnLst>
                                    <p:animEffect transition="out" filter="fade">
                                      <p:cBhvr>
                                        <p:cTn id="132" dur="500"/>
                                        <p:tgtEl>
                                          <p:spTgt spid="448"/>
                                        </p:tgtEl>
                                      </p:cBhvr>
                                    </p:animEffect>
                                    <p:set>
                                      <p:cBhvr>
                                        <p:cTn id="133" dur="1" fill="hold">
                                          <p:stCondLst>
                                            <p:cond delay="499"/>
                                          </p:stCondLst>
                                        </p:cTn>
                                        <p:tgtEl>
                                          <p:spTgt spid="448"/>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450"/>
                                        </p:tgtEl>
                                      </p:cBhvr>
                                    </p:animEffect>
                                    <p:set>
                                      <p:cBhvr>
                                        <p:cTn id="136" dur="1" fill="hold">
                                          <p:stCondLst>
                                            <p:cond delay="499"/>
                                          </p:stCondLst>
                                        </p:cTn>
                                        <p:tgtEl>
                                          <p:spTgt spid="450"/>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499"/>
                                        </p:tgtEl>
                                      </p:cBhvr>
                                    </p:animEffect>
                                    <p:set>
                                      <p:cBhvr>
                                        <p:cTn id="139" dur="1" fill="hold">
                                          <p:stCondLst>
                                            <p:cond delay="499"/>
                                          </p:stCondLst>
                                        </p:cTn>
                                        <p:tgtEl>
                                          <p:spTgt spid="499"/>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95"/>
                                        </p:tgtEl>
                                        <p:attrNameLst>
                                          <p:attrName>style.visibility</p:attrName>
                                        </p:attrNameLst>
                                      </p:cBhvr>
                                      <p:to>
                                        <p:strVal val="visible"/>
                                      </p:to>
                                    </p:set>
                                    <p:animEffect transition="in" filter="fade">
                                      <p:cBhvr>
                                        <p:cTn id="144" dur="500"/>
                                        <p:tgtEl>
                                          <p:spTgt spid="95"/>
                                        </p:tgtEl>
                                      </p:cBhvr>
                                    </p:animEffect>
                                  </p:childTnLst>
                                </p:cTn>
                              </p:par>
                              <p:par>
                                <p:cTn id="145" presetID="42" presetClass="path" presetSubtype="0" accel="50000" decel="50000" fill="hold" nodeType="withEffect">
                                  <p:stCondLst>
                                    <p:cond delay="0"/>
                                  </p:stCondLst>
                                  <p:childTnLst>
                                    <p:animMotion origin="layout" path="M -4.44444E-6 -3.7037E-7 L 0.21928 0.30988 " pathEditMode="relative" rAng="0" ptsTypes="AA">
                                      <p:cBhvr>
                                        <p:cTn id="146" dur="1500" fill="hold"/>
                                        <p:tgtEl>
                                          <p:spTgt spid="95"/>
                                        </p:tgtEl>
                                        <p:attrNameLst>
                                          <p:attrName>ppt_x</p:attrName>
                                          <p:attrName>ppt_y</p:attrName>
                                        </p:attrNameLst>
                                      </p:cBhvr>
                                      <p:rCtr x="10955" y="15494"/>
                                    </p:animMotion>
                                  </p:childTnLst>
                                </p:cTn>
                              </p:par>
                              <p:par>
                                <p:cTn id="147" presetID="10" presetClass="exit" presetSubtype="0" fill="hold" nodeType="withEffect">
                                  <p:stCondLst>
                                    <p:cond delay="1000"/>
                                  </p:stCondLst>
                                  <p:childTnLst>
                                    <p:animEffect transition="out" filter="fade">
                                      <p:cBhvr>
                                        <p:cTn id="148" dur="500"/>
                                        <p:tgtEl>
                                          <p:spTgt spid="95"/>
                                        </p:tgtEl>
                                      </p:cBhvr>
                                    </p:animEffect>
                                    <p:set>
                                      <p:cBhvr>
                                        <p:cTn id="149" dur="1" fill="hold">
                                          <p:stCondLst>
                                            <p:cond delay="499"/>
                                          </p:stCondLst>
                                        </p:cTn>
                                        <p:tgtEl>
                                          <p:spTgt spid="95"/>
                                        </p:tgtEl>
                                        <p:attrNameLst>
                                          <p:attrName>style.visibility</p:attrName>
                                        </p:attrNameLst>
                                      </p:cBhvr>
                                      <p:to>
                                        <p:strVal val="hidden"/>
                                      </p:to>
                                    </p:set>
                                  </p:childTnLst>
                                </p:cTn>
                              </p:par>
                            </p:childTnLst>
                          </p:cTn>
                        </p:par>
                        <p:par>
                          <p:cTn id="150" fill="hold">
                            <p:stCondLst>
                              <p:cond delay="1500"/>
                            </p:stCondLst>
                            <p:childTnLst>
                              <p:par>
                                <p:cTn id="151" presetID="10" presetClass="entr" presetSubtype="0" fill="hold" nodeType="afterEffect">
                                  <p:stCondLst>
                                    <p:cond delay="0"/>
                                  </p:stCondLst>
                                  <p:childTnLst>
                                    <p:set>
                                      <p:cBhvr>
                                        <p:cTn id="152" dur="1" fill="hold">
                                          <p:stCondLst>
                                            <p:cond delay="0"/>
                                          </p:stCondLst>
                                        </p:cTn>
                                        <p:tgtEl>
                                          <p:spTgt spid="96"/>
                                        </p:tgtEl>
                                        <p:attrNameLst>
                                          <p:attrName>style.visibility</p:attrName>
                                        </p:attrNameLst>
                                      </p:cBhvr>
                                      <p:to>
                                        <p:strVal val="visible"/>
                                      </p:to>
                                    </p:set>
                                    <p:animEffect transition="in" filter="fade">
                                      <p:cBhvr>
                                        <p:cTn id="153" dur="500"/>
                                        <p:tgtEl>
                                          <p:spTgt spid="96"/>
                                        </p:tgtEl>
                                      </p:cBhvr>
                                    </p:animEffect>
                                  </p:childTnLst>
                                </p:cTn>
                              </p:par>
                              <p:par>
                                <p:cTn id="154" presetID="42" presetClass="path" presetSubtype="0" accel="50000" decel="50000" fill="hold" nodeType="withEffect">
                                  <p:stCondLst>
                                    <p:cond delay="0"/>
                                  </p:stCondLst>
                                  <p:childTnLst>
                                    <p:animMotion origin="layout" path="M -1.94444E-6 9.87654E-7 L 0.18403 0.31049 " pathEditMode="relative" rAng="0" ptsTypes="AA">
                                      <p:cBhvr>
                                        <p:cTn id="155" dur="1500" fill="hold"/>
                                        <p:tgtEl>
                                          <p:spTgt spid="96"/>
                                        </p:tgtEl>
                                        <p:attrNameLst>
                                          <p:attrName>ppt_x</p:attrName>
                                          <p:attrName>ppt_y</p:attrName>
                                        </p:attrNameLst>
                                      </p:cBhvr>
                                      <p:rCtr x="9201" y="15525"/>
                                    </p:animMotion>
                                  </p:childTnLst>
                                </p:cTn>
                              </p:par>
                              <p:par>
                                <p:cTn id="156" presetID="10" presetClass="exit" presetSubtype="0" fill="hold" nodeType="withEffect">
                                  <p:stCondLst>
                                    <p:cond delay="1100"/>
                                  </p:stCondLst>
                                  <p:childTnLst>
                                    <p:animEffect transition="out" filter="fade">
                                      <p:cBhvr>
                                        <p:cTn id="157" dur="500"/>
                                        <p:tgtEl>
                                          <p:spTgt spid="96"/>
                                        </p:tgtEl>
                                      </p:cBhvr>
                                    </p:animEffect>
                                    <p:set>
                                      <p:cBhvr>
                                        <p:cTn id="158" dur="1" fill="hold">
                                          <p:stCondLst>
                                            <p:cond delay="499"/>
                                          </p:stCondLst>
                                        </p:cTn>
                                        <p:tgtEl>
                                          <p:spTgt spid="96"/>
                                        </p:tgtEl>
                                        <p:attrNameLst>
                                          <p:attrName>style.visibility</p:attrName>
                                        </p:attrNameLst>
                                      </p:cBhvr>
                                      <p:to>
                                        <p:strVal val="hidden"/>
                                      </p:to>
                                    </p:set>
                                  </p:childTnLst>
                                </p:cTn>
                              </p:par>
                            </p:childTnLst>
                          </p:cTn>
                        </p:par>
                        <p:par>
                          <p:cTn id="159" fill="hold">
                            <p:stCondLst>
                              <p:cond delay="3100"/>
                            </p:stCondLst>
                            <p:childTnLst>
                              <p:par>
                                <p:cTn id="160" presetID="10" presetClass="entr" presetSubtype="0" fill="hold" nodeType="afterEffect">
                                  <p:stCondLst>
                                    <p:cond delay="0"/>
                                  </p:stCondLst>
                                  <p:childTnLst>
                                    <p:set>
                                      <p:cBhvr>
                                        <p:cTn id="161" dur="1" fill="hold">
                                          <p:stCondLst>
                                            <p:cond delay="0"/>
                                          </p:stCondLst>
                                        </p:cTn>
                                        <p:tgtEl>
                                          <p:spTgt spid="97"/>
                                        </p:tgtEl>
                                        <p:attrNameLst>
                                          <p:attrName>style.visibility</p:attrName>
                                        </p:attrNameLst>
                                      </p:cBhvr>
                                      <p:to>
                                        <p:strVal val="visible"/>
                                      </p:to>
                                    </p:set>
                                    <p:animEffect transition="in" filter="fade">
                                      <p:cBhvr>
                                        <p:cTn id="162" dur="500"/>
                                        <p:tgtEl>
                                          <p:spTgt spid="97"/>
                                        </p:tgtEl>
                                      </p:cBhvr>
                                    </p:animEffect>
                                  </p:childTnLst>
                                </p:cTn>
                              </p:par>
                              <p:par>
                                <p:cTn id="163" presetID="42" presetClass="path" presetSubtype="0" accel="50000" decel="50000" fill="hold" nodeType="withEffect">
                                  <p:stCondLst>
                                    <p:cond delay="0"/>
                                  </p:stCondLst>
                                  <p:childTnLst>
                                    <p:animMotion origin="layout" path="M -2.22222E-6 -1.35802E-6 L 0.229 0.23241 " pathEditMode="relative" rAng="0" ptsTypes="AA">
                                      <p:cBhvr>
                                        <p:cTn id="164" dur="1500" fill="hold"/>
                                        <p:tgtEl>
                                          <p:spTgt spid="97"/>
                                        </p:tgtEl>
                                        <p:attrNameLst>
                                          <p:attrName>ppt_x</p:attrName>
                                          <p:attrName>ppt_y</p:attrName>
                                        </p:attrNameLst>
                                      </p:cBhvr>
                                      <p:rCtr x="11441" y="11605"/>
                                    </p:animMotion>
                                  </p:childTnLst>
                                </p:cTn>
                              </p:par>
                              <p:par>
                                <p:cTn id="165" presetID="10" presetClass="exit" presetSubtype="0" fill="hold" nodeType="withEffect">
                                  <p:stCondLst>
                                    <p:cond delay="900"/>
                                  </p:stCondLst>
                                  <p:childTnLst>
                                    <p:animEffect transition="out" filter="fade">
                                      <p:cBhvr>
                                        <p:cTn id="166" dur="500"/>
                                        <p:tgtEl>
                                          <p:spTgt spid="97"/>
                                        </p:tgtEl>
                                      </p:cBhvr>
                                    </p:animEffect>
                                    <p:set>
                                      <p:cBhvr>
                                        <p:cTn id="167" dur="1" fill="hold">
                                          <p:stCondLst>
                                            <p:cond delay="499"/>
                                          </p:stCondLst>
                                        </p:cTn>
                                        <p:tgtEl>
                                          <p:spTgt spid="97"/>
                                        </p:tgtEl>
                                        <p:attrNameLst>
                                          <p:attrName>style.visibility</p:attrName>
                                        </p:attrNameLst>
                                      </p:cBhvr>
                                      <p:to>
                                        <p:strVal val="hidden"/>
                                      </p:to>
                                    </p:set>
                                  </p:childTnLst>
                                </p:cTn>
                              </p:par>
                            </p:childTnLst>
                          </p:cTn>
                        </p:par>
                        <p:par>
                          <p:cTn id="168" fill="hold">
                            <p:stCondLst>
                              <p:cond delay="4600"/>
                            </p:stCondLst>
                            <p:childTnLst>
                              <p:par>
                                <p:cTn id="169" presetID="10" presetClass="entr" presetSubtype="0" fill="hold" nodeType="afterEffect">
                                  <p:stCondLst>
                                    <p:cond delay="0"/>
                                  </p:stCondLst>
                                  <p:childTnLst>
                                    <p:set>
                                      <p:cBhvr>
                                        <p:cTn id="170" dur="1" fill="hold">
                                          <p:stCondLst>
                                            <p:cond delay="0"/>
                                          </p:stCondLst>
                                        </p:cTn>
                                        <p:tgtEl>
                                          <p:spTgt spid="99"/>
                                        </p:tgtEl>
                                        <p:attrNameLst>
                                          <p:attrName>style.visibility</p:attrName>
                                        </p:attrNameLst>
                                      </p:cBhvr>
                                      <p:to>
                                        <p:strVal val="visible"/>
                                      </p:to>
                                    </p:set>
                                    <p:animEffect transition="in" filter="fade">
                                      <p:cBhvr>
                                        <p:cTn id="171" dur="500"/>
                                        <p:tgtEl>
                                          <p:spTgt spid="99"/>
                                        </p:tgtEl>
                                      </p:cBhvr>
                                    </p:animEffect>
                                  </p:childTnLst>
                                </p:cTn>
                              </p:par>
                              <p:par>
                                <p:cTn id="172" presetID="42" presetClass="path" presetSubtype="0" accel="50000" decel="50000" fill="hold" nodeType="withEffect">
                                  <p:stCondLst>
                                    <p:cond delay="0"/>
                                  </p:stCondLst>
                                  <p:childTnLst>
                                    <p:animMotion origin="layout" path="M 2.5E-6 -2.96296E-6 L 0.19826 0.21914 " pathEditMode="relative" rAng="0" ptsTypes="AA">
                                      <p:cBhvr>
                                        <p:cTn id="173" dur="1500" fill="hold"/>
                                        <p:tgtEl>
                                          <p:spTgt spid="99"/>
                                        </p:tgtEl>
                                        <p:attrNameLst>
                                          <p:attrName>ppt_x</p:attrName>
                                          <p:attrName>ppt_y</p:attrName>
                                        </p:attrNameLst>
                                      </p:cBhvr>
                                      <p:rCtr x="9913" y="10957"/>
                                    </p:animMotion>
                                  </p:childTnLst>
                                </p:cTn>
                              </p:par>
                              <p:par>
                                <p:cTn id="174" presetID="10" presetClass="exit" presetSubtype="0" fill="hold" nodeType="withEffect">
                                  <p:stCondLst>
                                    <p:cond delay="1000"/>
                                  </p:stCondLst>
                                  <p:childTnLst>
                                    <p:animEffect transition="out" filter="fade">
                                      <p:cBhvr>
                                        <p:cTn id="175" dur="500"/>
                                        <p:tgtEl>
                                          <p:spTgt spid="99"/>
                                        </p:tgtEl>
                                      </p:cBhvr>
                                    </p:animEffect>
                                    <p:set>
                                      <p:cBhvr>
                                        <p:cTn id="176" dur="1" fill="hold">
                                          <p:stCondLst>
                                            <p:cond delay="499"/>
                                          </p:stCondLst>
                                        </p:cTn>
                                        <p:tgtEl>
                                          <p:spTgt spid="99"/>
                                        </p:tgtEl>
                                        <p:attrNameLst>
                                          <p:attrName>style.visibility</p:attrName>
                                        </p:attrNameLst>
                                      </p:cBhvr>
                                      <p:to>
                                        <p:strVal val="hidden"/>
                                      </p:to>
                                    </p:set>
                                  </p:childTnLst>
                                </p:cTn>
                              </p:par>
                            </p:childTnLst>
                          </p:cTn>
                        </p:par>
                        <p:par>
                          <p:cTn id="177" fill="hold">
                            <p:stCondLst>
                              <p:cond delay="6100"/>
                            </p:stCondLst>
                            <p:childTnLst>
                              <p:par>
                                <p:cTn id="178" presetID="10" presetClass="entr" presetSubtype="0" fill="hold" grpId="1" nodeType="afterEffect">
                                  <p:stCondLst>
                                    <p:cond delay="0"/>
                                  </p:stCondLst>
                                  <p:childTnLst>
                                    <p:set>
                                      <p:cBhvr>
                                        <p:cTn id="179" dur="1" fill="hold">
                                          <p:stCondLst>
                                            <p:cond delay="0"/>
                                          </p:stCondLst>
                                        </p:cTn>
                                        <p:tgtEl>
                                          <p:spTgt spid="98"/>
                                        </p:tgtEl>
                                        <p:attrNameLst>
                                          <p:attrName>style.visibility</p:attrName>
                                        </p:attrNameLst>
                                      </p:cBhvr>
                                      <p:to>
                                        <p:strVal val="visible"/>
                                      </p:to>
                                    </p:set>
                                    <p:animEffect transition="in" filter="fade">
                                      <p:cBhvr>
                                        <p:cTn id="180" dur="500"/>
                                        <p:tgtEl>
                                          <p:spTgt spid="98"/>
                                        </p:tgtEl>
                                      </p:cBhvr>
                                    </p:animEffect>
                                  </p:childTnLst>
                                </p:cTn>
                              </p:par>
                              <p:par>
                                <p:cTn id="181" presetID="42" presetClass="path" presetSubtype="0" accel="50000" decel="50000" fill="hold" grpId="0" nodeType="withEffect">
                                  <p:stCondLst>
                                    <p:cond delay="0"/>
                                  </p:stCondLst>
                                  <p:childTnLst>
                                    <p:animMotion origin="layout" path="M 1.94444E-6 -4.93827E-7 L 0.15903 0.22994 " pathEditMode="relative" rAng="0" ptsTypes="AA">
                                      <p:cBhvr>
                                        <p:cTn id="182" dur="1500" fill="hold"/>
                                        <p:tgtEl>
                                          <p:spTgt spid="98"/>
                                        </p:tgtEl>
                                        <p:attrNameLst>
                                          <p:attrName>ppt_x</p:attrName>
                                          <p:attrName>ppt_y</p:attrName>
                                        </p:attrNameLst>
                                      </p:cBhvr>
                                      <p:rCtr x="7951" y="11481"/>
                                    </p:animMotion>
                                  </p:childTnLst>
                                </p:cTn>
                              </p:par>
                              <p:par>
                                <p:cTn id="183" presetID="10" presetClass="exit" presetSubtype="0" fill="hold" grpId="2" nodeType="withEffect">
                                  <p:stCondLst>
                                    <p:cond delay="1000"/>
                                  </p:stCondLst>
                                  <p:childTnLst>
                                    <p:animEffect transition="out" filter="fade">
                                      <p:cBhvr>
                                        <p:cTn id="184" dur="500"/>
                                        <p:tgtEl>
                                          <p:spTgt spid="98"/>
                                        </p:tgtEl>
                                      </p:cBhvr>
                                    </p:animEffect>
                                    <p:set>
                                      <p:cBhvr>
                                        <p:cTn id="185" dur="1" fill="hold">
                                          <p:stCondLst>
                                            <p:cond delay="499"/>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8" grpId="1"/>
      <p:bldP spid="98" grpId="2"/>
      <p:bldP spid="448" grpId="0"/>
      <p:bldP spid="482" grpId="0" animBg="1"/>
      <p:bldP spid="483" grpId="0" animBg="1"/>
      <p:bldP spid="484" grpId="0" animBg="1"/>
      <p:bldP spid="486" grpId="0" animBg="1"/>
      <p:bldP spid="488" grpId="0" animBg="1"/>
      <p:bldP spid="490" grpId="0" animBg="1"/>
      <p:bldP spid="491" grpId="0" animBg="1"/>
      <p:bldP spid="492" grpId="0" animBg="1"/>
      <p:bldP spid="493" grpId="0" animBg="1"/>
      <p:bldP spid="494" grpId="0" animBg="1"/>
      <p:bldP spid="495" grpId="0" animBg="1"/>
      <p:bldP spid="496" grpId="0" animBg="1"/>
      <p:bldP spid="498" grpId="0" animBg="1"/>
      <p:bldP spid="499" grpId="0" animBg="1"/>
      <p:bldP spid="499" grpId="1" animBg="1"/>
      <p:bldP spid="507" grpId="0" animBg="1"/>
      <p:bldP spid="512" grpId="0" animBg="1"/>
      <p:bldP spid="5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ACBBDC-01EE-433B-82BD-B36410353B68}"/>
              </a:ext>
            </a:extLst>
          </p:cNvPr>
          <p:cNvSpPr/>
          <p:nvPr/>
        </p:nvSpPr>
        <p:spPr bwMode="auto">
          <a:xfrm>
            <a:off x="54322" y="-270827"/>
            <a:ext cx="13628915" cy="72281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Moon 8">
            <a:extLst>
              <a:ext uri="{FF2B5EF4-FFF2-40B4-BE49-F238E27FC236}">
                <a16:creationId xmlns:a16="http://schemas.microsoft.com/office/drawing/2014/main" id="{BD98F3ED-F231-4C9A-B9BE-EC18C5FF30D7}"/>
              </a:ext>
            </a:extLst>
          </p:cNvPr>
          <p:cNvSpPr/>
          <p:nvPr/>
        </p:nvSpPr>
        <p:spPr bwMode="auto">
          <a:xfrm rot="19800000">
            <a:off x="-2400041" y="3789020"/>
            <a:ext cx="1342230" cy="2684460"/>
          </a:xfrm>
          <a:prstGeom prst="mo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Star: 16 Points 3">
            <a:extLst>
              <a:ext uri="{FF2B5EF4-FFF2-40B4-BE49-F238E27FC236}">
                <a16:creationId xmlns:a16="http://schemas.microsoft.com/office/drawing/2014/main" id="{F288AE8A-8D1E-4559-A2D3-2503CC16A3F7}"/>
              </a:ext>
            </a:extLst>
          </p:cNvPr>
          <p:cNvSpPr/>
          <p:nvPr/>
        </p:nvSpPr>
        <p:spPr bwMode="auto">
          <a:xfrm>
            <a:off x="-3259666" y="3554162"/>
            <a:ext cx="2117707" cy="1962218"/>
          </a:xfrm>
          <a:prstGeom prst="star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BA098B2-5B6D-4D00-A75B-6CB820463C42}"/>
              </a:ext>
            </a:extLst>
          </p:cNvPr>
          <p:cNvSpPr/>
          <p:nvPr/>
        </p:nvSpPr>
        <p:spPr bwMode="auto">
          <a:xfrm>
            <a:off x="4303151" y="3429000"/>
            <a:ext cx="2421349" cy="234847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C672FFA9-23ED-4727-9F9D-5273F2A75402}"/>
              </a:ext>
            </a:extLst>
          </p:cNvPr>
          <p:cNvSpPr/>
          <p:nvPr/>
        </p:nvSpPr>
        <p:spPr bwMode="auto">
          <a:xfrm>
            <a:off x="74645" y="3731360"/>
            <a:ext cx="2613521" cy="1520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a:solidFill>
                  <a:schemeClr val="bg1"/>
                </a:solidFill>
                <a:latin typeface="Consolas" panose="020B0609020204030204" pitchFamily="49" charset="0"/>
              </a:rPr>
              <a:t>docker build –t web:1</a:t>
            </a:r>
          </a:p>
          <a:p>
            <a:pPr defTabSz="1218966">
              <a:defRPr/>
            </a:pPr>
            <a:r>
              <a:rPr lang="en-US" sz="1176" b="1" kern="0">
                <a:solidFill>
                  <a:schemeClr val="bg1"/>
                </a:solidFill>
                <a:latin typeface="Consolas" panose="020B0609020204030204" pitchFamily="49" charset="0"/>
              </a:rPr>
              <a:t>docker build –t api:1</a:t>
            </a:r>
          </a:p>
          <a:p>
            <a:pPr defTabSz="1218966">
              <a:defRPr/>
            </a:pPr>
            <a:r>
              <a:rPr lang="en-US" sz="1176" b="1" kern="0">
                <a:solidFill>
                  <a:schemeClr val="bg1"/>
                </a:solidFill>
                <a:latin typeface="Consolas" panose="020B0609020204030204" pitchFamily="49" charset="0"/>
              </a:rPr>
              <a:t>docker build –t cache:1</a:t>
            </a:r>
          </a:p>
          <a:p>
            <a:pPr defTabSz="1218966">
              <a:defRPr/>
            </a:pPr>
            <a:endParaRPr lang="en-US" sz="1176" b="1" kern="0">
              <a:solidFill>
                <a:schemeClr val="bg1"/>
              </a:solidFill>
              <a:latin typeface="Consolas" panose="020B0609020204030204" pitchFamily="49" charset="0"/>
            </a:endParaRPr>
          </a:p>
          <a:p>
            <a:pPr defTabSz="1218966">
              <a:defRPr/>
            </a:pPr>
            <a:r>
              <a:rPr lang="en-US" sz="1176" b="1" kern="0">
                <a:solidFill>
                  <a:schemeClr val="bg1"/>
                </a:solidFill>
                <a:latin typeface="Consolas" panose="020B0609020204030204" pitchFamily="49" charset="0"/>
              </a:rPr>
              <a:t>docker push web:1</a:t>
            </a:r>
          </a:p>
          <a:p>
            <a:pPr defTabSz="1218966">
              <a:defRPr/>
            </a:pPr>
            <a:r>
              <a:rPr lang="en-US" sz="1176" b="1" kern="0">
                <a:solidFill>
                  <a:schemeClr val="bg1"/>
                </a:solidFill>
                <a:latin typeface="Consolas" panose="020B0609020204030204" pitchFamily="49" charset="0"/>
              </a:rPr>
              <a:t>docker push api:1</a:t>
            </a:r>
          </a:p>
          <a:p>
            <a:pPr defTabSz="1218966">
              <a:defRPr/>
            </a:pPr>
            <a:r>
              <a:rPr lang="en-US" sz="1176" b="1" kern="0">
                <a:solidFill>
                  <a:schemeClr val="bg1"/>
                </a:solidFill>
                <a:latin typeface="Consolas" panose="020B0609020204030204" pitchFamily="49" charset="0"/>
              </a:rPr>
              <a:t>docker push cache:1</a:t>
            </a:r>
            <a:endParaRPr lang="en-US" sz="1176">
              <a:gradFill>
                <a:gsLst>
                  <a:gs pos="0">
                    <a:srgbClr val="FFFFFF"/>
                  </a:gs>
                  <a:gs pos="100000">
                    <a:srgbClr val="FFFFFF"/>
                  </a:gs>
                </a:gsLst>
                <a:lin ang="5400000" scaled="0"/>
              </a:gradFill>
              <a:ea typeface="Segoe UI" pitchFamily="34" charset="0"/>
              <a:cs typeface="Segoe UI" pitchFamily="34" charset="0"/>
            </a:endParaRPr>
          </a:p>
        </p:txBody>
      </p:sp>
      <p:grpSp>
        <p:nvGrpSpPr>
          <p:cNvPr id="1374" name="Group 1373"/>
          <p:cNvGrpSpPr/>
          <p:nvPr/>
        </p:nvGrpSpPr>
        <p:grpSpPr>
          <a:xfrm>
            <a:off x="8713881" y="1105938"/>
            <a:ext cx="2835369" cy="1633396"/>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HOST-A</a:t>
              </a:r>
            </a:p>
          </p:txBody>
        </p:sp>
      </p:grpSp>
      <p:grpSp>
        <p:nvGrpSpPr>
          <p:cNvPr id="1509" name="Group 1508"/>
          <p:cNvGrpSpPr/>
          <p:nvPr/>
        </p:nvGrpSpPr>
        <p:grpSpPr>
          <a:xfrm>
            <a:off x="10071282" y="1855078"/>
            <a:ext cx="721037" cy="444217"/>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1563" name="Group 1562"/>
          <p:cNvGrpSpPr/>
          <p:nvPr/>
        </p:nvGrpSpPr>
        <p:grpSpPr>
          <a:xfrm>
            <a:off x="10071282" y="2257905"/>
            <a:ext cx="721037" cy="444217"/>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00" kern="0">
                  <a:latin typeface="Calibri"/>
                </a:rPr>
                <a:t>cache:1</a:t>
              </a:r>
            </a:p>
            <a:p>
              <a:pPr algn="ctr" defTabSz="1218966">
                <a:defRPr/>
              </a:pPr>
              <a:r>
                <a:rPr lang="en-US" sz="600" kern="0">
                  <a:latin typeface="Calibri"/>
                </a:rPr>
                <a:t>digest: 2re</a:t>
              </a:r>
            </a:p>
          </p:txBody>
        </p:sp>
      </p:grpSp>
      <p:grpSp>
        <p:nvGrpSpPr>
          <p:cNvPr id="1599" name="Group 1598"/>
          <p:cNvGrpSpPr/>
          <p:nvPr/>
        </p:nvGrpSpPr>
        <p:grpSpPr>
          <a:xfrm>
            <a:off x="10071282" y="1449188"/>
            <a:ext cx="721037" cy="444217"/>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chemeClr val="bg1"/>
                  </a:solidFill>
                  <a:latin typeface="Calibri"/>
                </a:rPr>
                <a:t>web:1</a:t>
              </a:r>
            </a:p>
            <a:p>
              <a:pPr algn="ctr" defTabSz="1218966">
                <a:defRPr/>
              </a:pPr>
              <a:r>
                <a:rPr lang="en-US" sz="600" kern="0">
                  <a:solidFill>
                    <a:schemeClr val="bg1"/>
                  </a:solidFill>
                  <a:latin typeface="Calibri"/>
                </a:rPr>
                <a:t>digest: 91e</a:t>
              </a:r>
            </a:p>
          </p:txBody>
        </p:sp>
      </p:grpSp>
      <p:grpSp>
        <p:nvGrpSpPr>
          <p:cNvPr id="1527" name="Group 1526"/>
          <p:cNvGrpSpPr/>
          <p:nvPr/>
        </p:nvGrpSpPr>
        <p:grpSpPr>
          <a:xfrm>
            <a:off x="10793567" y="1855078"/>
            <a:ext cx="721037" cy="444217"/>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latin typeface="Calibri"/>
                </a:rPr>
                <a:t>api:1</a:t>
              </a:r>
            </a:p>
            <a:p>
              <a:pPr algn="ctr" defTabSz="1218966">
                <a:defRPr/>
              </a:pPr>
              <a:r>
                <a:rPr lang="en-US" sz="600" kern="0">
                  <a:latin typeface="Calibri"/>
                </a:rPr>
                <a:t>digest: u82</a:t>
              </a:r>
            </a:p>
          </p:txBody>
        </p:sp>
      </p:grpSp>
      <p:grpSp>
        <p:nvGrpSpPr>
          <p:cNvPr id="1653" name="Group 1652"/>
          <p:cNvGrpSpPr/>
          <p:nvPr/>
        </p:nvGrpSpPr>
        <p:grpSpPr>
          <a:xfrm>
            <a:off x="10793567" y="1449188"/>
            <a:ext cx="721037" cy="444217"/>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3567" y="2257354"/>
            <a:ext cx="721037" cy="444217"/>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cache:1</a:t>
              </a:r>
            </a:p>
            <a:p>
              <a:pPr algn="ctr" defTabSz="1218966">
                <a:defRPr/>
              </a:pPr>
              <a:r>
                <a:rPr lang="en-US" sz="600" kern="0">
                  <a:solidFill>
                    <a:srgbClr val="353535"/>
                  </a:solidFill>
                  <a:latin typeface="Calibri"/>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1117" y="2806966"/>
            <a:ext cx="2828131" cy="1633396"/>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8518" y="3160240"/>
            <a:ext cx="721037" cy="444217"/>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api:1</a:t>
              </a:r>
            </a:p>
            <a:p>
              <a:pPr algn="ctr" defTabSz="1218966">
                <a:defRPr/>
              </a:pPr>
              <a:r>
                <a:rPr lang="en-US" sz="600" kern="0">
                  <a:solidFill>
                    <a:srgbClr val="353535"/>
                  </a:solidFill>
                  <a:latin typeface="Calibri"/>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8518" y="3563065"/>
            <a:ext cx="721037" cy="444217"/>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cache:1</a:t>
              </a:r>
            </a:p>
            <a:p>
              <a:pPr algn="ctr" defTabSz="1218966">
                <a:defRPr/>
              </a:pPr>
              <a:r>
                <a:rPr lang="en-US" sz="600" kern="0">
                  <a:solidFill>
                    <a:srgbClr val="353535"/>
                  </a:solidFill>
                  <a:latin typeface="Calibri"/>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803" y="3160240"/>
            <a:ext cx="721037" cy="444217"/>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api:1</a:t>
              </a:r>
            </a:p>
            <a:p>
              <a:pPr algn="ctr" defTabSz="1218966">
                <a:defRPr/>
              </a:pPr>
              <a:r>
                <a:rPr lang="en-US" sz="600" kern="0">
                  <a:solidFill>
                    <a:srgbClr val="353535"/>
                  </a:solidFill>
                  <a:latin typeface="Calibri"/>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803" y="3562516"/>
            <a:ext cx="721037" cy="444217"/>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cache:1</a:t>
              </a:r>
            </a:p>
            <a:p>
              <a:pPr algn="ctr" defTabSz="1218966">
                <a:defRPr/>
              </a:pPr>
              <a:r>
                <a:rPr lang="en-US" sz="600" kern="0">
                  <a:solidFill>
                    <a:srgbClr val="353535"/>
                  </a:solidFill>
                  <a:latin typeface="Calibri"/>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8354" y="4507993"/>
            <a:ext cx="2820895" cy="1633396"/>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754" y="5257134"/>
            <a:ext cx="721037" cy="444217"/>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cache:1</a:t>
              </a:r>
            </a:p>
            <a:p>
              <a:pPr lvl="0" algn="ctr" defTabSz="1218966">
                <a:defRPr/>
              </a:pPr>
              <a:r>
                <a:rPr lang="en-US" sz="600" kern="0">
                  <a:solidFill>
                    <a:srgbClr val="353535"/>
                  </a:solidFill>
                  <a:latin typeface="Calibri"/>
                </a:rPr>
                <a:t>digest: 2re</a:t>
              </a: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754" y="4851244"/>
            <a:ext cx="721037" cy="444217"/>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api:1</a:t>
              </a:r>
            </a:p>
            <a:p>
              <a:pPr lvl="0" algn="ctr" defTabSz="1218966">
                <a:defRPr/>
              </a:pPr>
              <a:r>
                <a:rPr lang="en-US" sz="600" kern="0">
                  <a:solidFill>
                    <a:srgbClr val="353535"/>
                  </a:solidFill>
                  <a:latin typeface="Calibri"/>
                </a:rPr>
                <a:t>digest: u82</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8039" y="5257134"/>
            <a:ext cx="721037" cy="444217"/>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cache:1</a:t>
              </a:r>
            </a:p>
            <a:p>
              <a:pPr lvl="0" algn="ctr" defTabSz="1218966">
                <a:defRPr/>
              </a:pPr>
              <a:r>
                <a:rPr lang="en-US" sz="600" kern="0">
                  <a:solidFill>
                    <a:srgbClr val="353535"/>
                  </a:solidFill>
                  <a:latin typeface="Calibri"/>
                </a:rPr>
                <a:t>digest: 2re</a:t>
              </a: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8039" y="4851244"/>
            <a:ext cx="721037" cy="444217"/>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api:1</a:t>
              </a:r>
            </a:p>
            <a:p>
              <a:pPr lvl="0" algn="ctr" defTabSz="1218966">
                <a:defRPr/>
              </a:pPr>
              <a:r>
                <a:rPr lang="en-US" sz="600" kern="0">
                  <a:solidFill>
                    <a:srgbClr val="353535"/>
                  </a:solidFill>
                  <a:latin typeface="Calibri"/>
                </a:rPr>
                <a:t>digest: u82</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586" y="1644434"/>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4309" y="1471999"/>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924" y="3344752"/>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645" y="3172317"/>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3261" y="5045069"/>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983" y="4872635"/>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845" y="1419374"/>
            <a:ext cx="836059" cy="472201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endParaRPr lang="en-US" sz="1467" b="1" kern="0">
              <a:solidFill>
                <a:prstClr val="black"/>
              </a:solidFill>
              <a:latin typeface="Lucida Console" panose="020B0609040504020204" pitchFamily="49" charset="0"/>
            </a:endParaRPr>
          </a:p>
        </p:txBody>
      </p:sp>
      <p:sp>
        <p:nvSpPr>
          <p:cNvPr id="1385" name="Can 220"/>
          <p:cNvSpPr/>
          <p:nvPr/>
        </p:nvSpPr>
        <p:spPr>
          <a:xfrm>
            <a:off x="7189315" y="4830116"/>
            <a:ext cx="775215" cy="1171465"/>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18966">
              <a:defRPr/>
            </a:pPr>
            <a:endParaRPr lang="en-US" sz="2400" kern="0">
              <a:solidFill>
                <a:sysClr val="windowText" lastClr="000000"/>
              </a:solidFill>
              <a:latin typeface="Calibri"/>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24076" y="3273868"/>
            <a:ext cx="569208" cy="5692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2180281" y="1520019"/>
            <a:ext cx="1603876" cy="111432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Deploy:</a:t>
            </a:r>
          </a:p>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	api:1	x3</a:t>
            </a:r>
          </a:p>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	cache:1	x4</a:t>
            </a:r>
          </a:p>
        </p:txBody>
      </p:sp>
      <p:cxnSp>
        <p:nvCxnSpPr>
          <p:cNvPr id="7" name="Straight Arrow Connector 6">
            <a:extLst>
              <a:ext uri="{FF2B5EF4-FFF2-40B4-BE49-F238E27FC236}">
                <a16:creationId xmlns:a16="http://schemas.microsoft.com/office/drawing/2014/main" id="{6B5D1914-8461-4C34-8B45-5051B329DD1F}"/>
              </a:ext>
            </a:extLst>
          </p:cNvPr>
          <p:cNvCxnSpPr/>
          <p:nvPr/>
        </p:nvCxnSpPr>
        <p:spPr>
          <a:xfrm>
            <a:off x="3705535" y="2077183"/>
            <a:ext cx="3447823"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217783" y="1845299"/>
            <a:ext cx="569208" cy="56920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3" rIns="0"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Foo:</a:t>
            </a:r>
          </a:p>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	api:1	x3</a:t>
            </a:r>
          </a:p>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	cache:1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7996904" y="1262656"/>
            <a:ext cx="716977" cy="2517726"/>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7996904" y="2963684"/>
            <a:ext cx="724213" cy="81669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Multiplication Sign 12">
            <a:extLst>
              <a:ext uri="{FF2B5EF4-FFF2-40B4-BE49-F238E27FC236}">
                <a16:creationId xmlns:a16="http://schemas.microsoft.com/office/drawing/2014/main" id="{948AE10D-366A-4A2A-A8E8-E1CB65A37219}"/>
              </a:ext>
            </a:extLst>
          </p:cNvPr>
          <p:cNvSpPr/>
          <p:nvPr/>
        </p:nvSpPr>
        <p:spPr bwMode="auto">
          <a:xfrm>
            <a:off x="8184255" y="2621612"/>
            <a:ext cx="3953423" cy="2107060"/>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7996904" y="3780382"/>
            <a:ext cx="731450" cy="88432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269" y="490416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491" kern="0">
                <a:solidFill>
                  <a:srgbClr val="353535"/>
                </a:solidFill>
                <a:latin typeface="Calibri"/>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29689" y="4735669"/>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491" kern="0">
                <a:solidFill>
                  <a:srgbClr val="353535"/>
                </a:solidFill>
                <a:latin typeface="Calibri"/>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1852" y="4612867"/>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491" kern="0">
                <a:solidFill>
                  <a:srgbClr val="FFFFFF"/>
                </a:solidFill>
                <a:latin typeface="Calibri"/>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ext uri="{D42A27DB-BD31-4B8C-83A1-F6EECF244321}">
                <p14:modId xmlns:p14="http://schemas.microsoft.com/office/powerpoint/2010/main" val="237836714"/>
              </p:ext>
            </p:extLst>
          </p:nvPr>
        </p:nvGraphicFramePr>
        <p:xfrm>
          <a:off x="4402729" y="4093293"/>
          <a:ext cx="808723" cy="1090092"/>
        </p:xfrm>
        <a:graphic>
          <a:graphicData uri="http://schemas.openxmlformats.org/drawingml/2006/table">
            <a:tbl>
              <a:tblPr firstRow="1" bandRow="1">
                <a:tableStyleId>{5C22544A-7EE6-4342-B048-85BDC9FD1C3A}</a:tableStyleId>
              </a:tblPr>
              <a:tblGrid>
                <a:gridCol w="808723">
                  <a:extLst>
                    <a:ext uri="{9D8B030D-6E8A-4147-A177-3AD203B41FA5}">
                      <a16:colId xmlns:a16="http://schemas.microsoft.com/office/drawing/2014/main" val="1766111431"/>
                    </a:ext>
                  </a:extLst>
                </a:gridCol>
              </a:tblGrid>
              <a:tr h="272523">
                <a:tc>
                  <a:txBody>
                    <a:bodyPr/>
                    <a:lstStyle/>
                    <a:p>
                      <a:r>
                        <a:rPr lang="en-US" sz="1200"/>
                        <a:t>Image</a:t>
                      </a:r>
                    </a:p>
                  </a:txBody>
                  <a:tcPr marL="89643" marR="89643" marT="44821" marB="44821"/>
                </a:tc>
                <a:extLst>
                  <a:ext uri="{0D108BD9-81ED-4DB2-BD59-A6C34878D82A}">
                    <a16:rowId xmlns:a16="http://schemas.microsoft.com/office/drawing/2014/main" val="285801108"/>
                  </a:ext>
                </a:extLst>
              </a:tr>
              <a:tr h="272523">
                <a:tc>
                  <a:txBody>
                    <a:bodyPr/>
                    <a:lstStyle/>
                    <a:p>
                      <a:r>
                        <a:rPr lang="en-US" sz="1200"/>
                        <a:t>web:1</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api:1</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cache:1</a:t>
                      </a:r>
                    </a:p>
                  </a:txBody>
                  <a:tcPr marL="89643" marR="89643" marT="44821" marB="44821"/>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ext uri="{D42A27DB-BD31-4B8C-83A1-F6EECF244321}">
                <p14:modId xmlns:p14="http://schemas.microsoft.com/office/powerpoint/2010/main" val="1301533083"/>
              </p:ext>
            </p:extLst>
          </p:nvPr>
        </p:nvGraphicFramePr>
        <p:xfrm>
          <a:off x="5891607" y="4091169"/>
          <a:ext cx="730728" cy="1090092"/>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211452" y="4498409"/>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211452" y="4769645"/>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211452" y="5040881"/>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6" name="Oval 315">
            <a:extLst>
              <a:ext uri="{FF2B5EF4-FFF2-40B4-BE49-F238E27FC236}">
                <a16:creationId xmlns:a16="http://schemas.microsoft.com/office/drawing/2014/main" id="{875E9468-3F05-44AB-9665-3C146C379210}"/>
              </a:ext>
            </a:extLst>
          </p:cNvPr>
          <p:cNvSpPr/>
          <p:nvPr/>
        </p:nvSpPr>
        <p:spPr>
          <a:xfrm>
            <a:off x="128916" y="356490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1</a:t>
            </a:r>
          </a:p>
        </p:txBody>
      </p:sp>
      <p:sp>
        <p:nvSpPr>
          <p:cNvPr id="317" name="Oval 316">
            <a:extLst>
              <a:ext uri="{FF2B5EF4-FFF2-40B4-BE49-F238E27FC236}">
                <a16:creationId xmlns:a16="http://schemas.microsoft.com/office/drawing/2014/main" id="{3E40F525-AB87-4EA8-B643-A9330BE30460}"/>
              </a:ext>
            </a:extLst>
          </p:cNvPr>
          <p:cNvSpPr/>
          <p:nvPr/>
        </p:nvSpPr>
        <p:spPr>
          <a:xfrm>
            <a:off x="5416427" y="409276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2</a:t>
            </a:r>
          </a:p>
        </p:txBody>
      </p:sp>
      <p:sp>
        <p:nvSpPr>
          <p:cNvPr id="319" name="Oval 318">
            <a:extLst>
              <a:ext uri="{FF2B5EF4-FFF2-40B4-BE49-F238E27FC236}">
                <a16:creationId xmlns:a16="http://schemas.microsoft.com/office/drawing/2014/main" id="{F046D53E-3299-4B9B-9769-72D6D8D8D88E}"/>
              </a:ext>
            </a:extLst>
          </p:cNvPr>
          <p:cNvSpPr/>
          <p:nvPr/>
        </p:nvSpPr>
        <p:spPr>
          <a:xfrm>
            <a:off x="2107156" y="155028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3</a:t>
            </a:r>
          </a:p>
        </p:txBody>
      </p:sp>
      <p:sp>
        <p:nvSpPr>
          <p:cNvPr id="322" name="Oval 321">
            <a:extLst>
              <a:ext uri="{FF2B5EF4-FFF2-40B4-BE49-F238E27FC236}">
                <a16:creationId xmlns:a16="http://schemas.microsoft.com/office/drawing/2014/main" id="{B913DDD2-0602-44D2-9984-D1CDF78DE16F}"/>
              </a:ext>
            </a:extLst>
          </p:cNvPr>
          <p:cNvSpPr/>
          <p:nvPr/>
        </p:nvSpPr>
        <p:spPr>
          <a:xfrm>
            <a:off x="7242324" y="4814707"/>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4</a:t>
            </a:r>
          </a:p>
        </p:txBody>
      </p:sp>
      <p:sp>
        <p:nvSpPr>
          <p:cNvPr id="324" name="Oval 323">
            <a:extLst>
              <a:ext uri="{FF2B5EF4-FFF2-40B4-BE49-F238E27FC236}">
                <a16:creationId xmlns:a16="http://schemas.microsoft.com/office/drawing/2014/main" id="{ACE3DA51-0EC4-405D-BD89-C5DD9FF91551}"/>
              </a:ext>
            </a:extLst>
          </p:cNvPr>
          <p:cNvSpPr/>
          <p:nvPr/>
        </p:nvSpPr>
        <p:spPr>
          <a:xfrm>
            <a:off x="7298352"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5</a:t>
            </a:r>
          </a:p>
        </p:txBody>
      </p:sp>
      <p:sp>
        <p:nvSpPr>
          <p:cNvPr id="328" name="Oval 327">
            <a:extLst>
              <a:ext uri="{FF2B5EF4-FFF2-40B4-BE49-F238E27FC236}">
                <a16:creationId xmlns:a16="http://schemas.microsoft.com/office/drawing/2014/main" id="{8DB312A9-043D-4962-8CFA-D675C6AAD9F3}"/>
              </a:ext>
            </a:extLst>
          </p:cNvPr>
          <p:cNvSpPr/>
          <p:nvPr/>
        </p:nvSpPr>
        <p:spPr>
          <a:xfrm>
            <a:off x="8433816" y="332247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6</a:t>
            </a:r>
          </a:p>
        </p:txBody>
      </p:sp>
      <p:sp>
        <p:nvSpPr>
          <p:cNvPr id="329" name="Oval 328">
            <a:extLst>
              <a:ext uri="{FF2B5EF4-FFF2-40B4-BE49-F238E27FC236}">
                <a16:creationId xmlns:a16="http://schemas.microsoft.com/office/drawing/2014/main" id="{A50DB78E-CD12-423A-9EBA-7FC5D0513E04}"/>
              </a:ext>
            </a:extLst>
          </p:cNvPr>
          <p:cNvSpPr/>
          <p:nvPr/>
        </p:nvSpPr>
        <p:spPr>
          <a:xfrm>
            <a:off x="7290415"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7</a:t>
            </a:r>
          </a:p>
        </p:txBody>
      </p:sp>
      <p:sp>
        <p:nvSpPr>
          <p:cNvPr id="747" name="Rectangle 746">
            <a:extLst>
              <a:ext uri="{FF2B5EF4-FFF2-40B4-BE49-F238E27FC236}">
                <a16:creationId xmlns:a16="http://schemas.microsoft.com/office/drawing/2014/main" id="{8FB01D48-A3B0-464E-8AC1-C40FAE12038B}"/>
              </a:ext>
            </a:extLst>
          </p:cNvPr>
          <p:cNvSpPr/>
          <p:nvPr/>
        </p:nvSpPr>
        <p:spPr>
          <a:xfrm>
            <a:off x="5547433" y="3479903"/>
            <a:ext cx="423743" cy="21945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980" kern="0">
                <a:solidFill>
                  <a:srgbClr val="353535"/>
                </a:solidFill>
                <a:latin typeface="Calibri"/>
              </a:rPr>
              <a:t>cache:1</a:t>
            </a:r>
          </a:p>
          <a:p>
            <a:pPr lvl="0" algn="ctr" defTabSz="1218966">
              <a:defRPr/>
            </a:pPr>
            <a:r>
              <a:rPr lang="en-US" sz="687" kern="0">
                <a:solidFill>
                  <a:srgbClr val="353535"/>
                </a:solidFill>
                <a:latin typeface="Calibri"/>
              </a:rPr>
              <a:t>digest: 2re</a:t>
            </a:r>
          </a:p>
        </p:txBody>
      </p:sp>
      <p:sp>
        <p:nvSpPr>
          <p:cNvPr id="748" name="Rectangle 747">
            <a:extLst>
              <a:ext uri="{FF2B5EF4-FFF2-40B4-BE49-F238E27FC236}">
                <a16:creationId xmlns:a16="http://schemas.microsoft.com/office/drawing/2014/main" id="{500DF5E9-4292-42BF-806E-AF9E161A257B}"/>
              </a:ext>
            </a:extLst>
          </p:cNvPr>
          <p:cNvSpPr/>
          <p:nvPr/>
        </p:nvSpPr>
        <p:spPr>
          <a:xfrm>
            <a:off x="5545681" y="3479901"/>
            <a:ext cx="432259" cy="21945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80" kern="0">
                <a:solidFill>
                  <a:srgbClr val="353535"/>
                </a:solidFill>
                <a:latin typeface="Calibri"/>
              </a:rPr>
              <a:t>api:1</a:t>
            </a:r>
          </a:p>
          <a:p>
            <a:pPr lvl="0" algn="ctr" defTabSz="1218966">
              <a:defRPr/>
            </a:pPr>
            <a:r>
              <a:rPr lang="en-US" sz="687" kern="0">
                <a:solidFill>
                  <a:srgbClr val="353535"/>
                </a:solidFill>
                <a:latin typeface="Calibri"/>
              </a:rPr>
              <a:t>digest: u82</a:t>
            </a:r>
          </a:p>
        </p:txBody>
      </p:sp>
      <p:sp>
        <p:nvSpPr>
          <p:cNvPr id="731" name="Rectangle 730">
            <a:extLst>
              <a:ext uri="{FF2B5EF4-FFF2-40B4-BE49-F238E27FC236}">
                <a16:creationId xmlns:a16="http://schemas.microsoft.com/office/drawing/2014/main" id="{5E696055-1FB0-4FA8-ACFB-4B986261FDB2}"/>
              </a:ext>
            </a:extLst>
          </p:cNvPr>
          <p:cNvSpPr/>
          <p:nvPr/>
        </p:nvSpPr>
        <p:spPr>
          <a:xfrm>
            <a:off x="5543175" y="3479903"/>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687" kern="0">
                <a:solidFill>
                  <a:srgbClr val="FFFFFF"/>
                </a:solidFill>
                <a:latin typeface="Calibri"/>
              </a:rPr>
              <a:t>digest: 91e</a:t>
            </a:r>
          </a:p>
        </p:txBody>
      </p:sp>
      <p:sp>
        <p:nvSpPr>
          <p:cNvPr id="732" name="Rectangle 731">
            <a:extLst>
              <a:ext uri="{FF2B5EF4-FFF2-40B4-BE49-F238E27FC236}">
                <a16:creationId xmlns:a16="http://schemas.microsoft.com/office/drawing/2014/main" id="{C78DA87A-78D2-43C2-92FE-D733EFBD04D3}"/>
              </a:ext>
            </a:extLst>
          </p:cNvPr>
          <p:cNvSpPr/>
          <p:nvPr/>
        </p:nvSpPr>
        <p:spPr>
          <a:xfrm>
            <a:off x="5543175" y="3479903"/>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687" kern="0">
                <a:solidFill>
                  <a:srgbClr val="353535"/>
                </a:solidFill>
                <a:latin typeface="Calibri"/>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3175" y="3479903"/>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687" kern="0">
                <a:solidFill>
                  <a:srgbClr val="353535"/>
                </a:solidFill>
                <a:latin typeface="Calibri"/>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3175" y="3479903"/>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687" kern="0">
                <a:solidFill>
                  <a:srgbClr val="353535"/>
                </a:solidFill>
                <a:latin typeface="Calibri"/>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43175" y="3479903"/>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687" kern="0">
                <a:solidFill>
                  <a:srgbClr val="353535"/>
                </a:solidFill>
                <a:latin typeface="Calibri"/>
              </a:rPr>
              <a:t>digest: 2re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453907" y="3496147"/>
            <a:ext cx="674695" cy="3315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4"/>
          <a:stretch>
            <a:fillRect/>
          </a:stretch>
        </p:blipFill>
        <p:spPr>
          <a:xfrm>
            <a:off x="5111080" y="3012888"/>
            <a:ext cx="1145281" cy="1145281"/>
          </a:xfrm>
          <a:prstGeom prst="rect">
            <a:avLst/>
          </a:prstGeom>
        </p:spPr>
      </p:pic>
      <p:pic>
        <p:nvPicPr>
          <p:cNvPr id="330" name="Graphic 329">
            <a:extLst>
              <a:ext uri="{FF2B5EF4-FFF2-40B4-BE49-F238E27FC236}">
                <a16:creationId xmlns:a16="http://schemas.microsoft.com/office/drawing/2014/main" id="{5E7A01CF-C362-4D8E-B035-5CB0B55A16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748" y="3029383"/>
            <a:ext cx="705926" cy="705926"/>
          </a:xfrm>
          <a:prstGeom prst="rect">
            <a:avLst/>
          </a:prstGeom>
        </p:spPr>
      </p:pic>
      <p:sp>
        <p:nvSpPr>
          <p:cNvPr id="331" name="Oval 330">
            <a:extLst>
              <a:ext uri="{FF2B5EF4-FFF2-40B4-BE49-F238E27FC236}">
                <a16:creationId xmlns:a16="http://schemas.microsoft.com/office/drawing/2014/main" id="{4C02F3E1-7D69-4290-8521-75A681E3AB47}"/>
              </a:ext>
            </a:extLst>
          </p:cNvPr>
          <p:cNvSpPr/>
          <p:nvPr/>
        </p:nvSpPr>
        <p:spPr>
          <a:xfrm>
            <a:off x="7242324" y="481628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8</a:t>
            </a:r>
          </a:p>
        </p:txBody>
      </p:sp>
      <p:sp>
        <p:nvSpPr>
          <p:cNvPr id="3" name="TextBox 2">
            <a:extLst>
              <a:ext uri="{FF2B5EF4-FFF2-40B4-BE49-F238E27FC236}">
                <a16:creationId xmlns:a16="http://schemas.microsoft.com/office/drawing/2014/main" id="{F7D8BEDB-38F1-4449-A736-19A7D1094F21}"/>
              </a:ext>
            </a:extLst>
          </p:cNvPr>
          <p:cNvSpPr txBox="1"/>
          <p:nvPr/>
        </p:nvSpPr>
        <p:spPr>
          <a:xfrm>
            <a:off x="4735925" y="2521602"/>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Registry</a:t>
            </a:r>
          </a:p>
        </p:txBody>
      </p:sp>
      <p:sp>
        <p:nvSpPr>
          <p:cNvPr id="332" name="TextBox 331">
            <a:extLst>
              <a:ext uri="{FF2B5EF4-FFF2-40B4-BE49-F238E27FC236}">
                <a16:creationId xmlns:a16="http://schemas.microsoft.com/office/drawing/2014/main" id="{0EFBF113-A55E-4379-B562-DBFE8AF297B9}"/>
              </a:ext>
            </a:extLst>
          </p:cNvPr>
          <p:cNvSpPr txBox="1"/>
          <p:nvPr/>
        </p:nvSpPr>
        <p:spPr>
          <a:xfrm>
            <a:off x="54322" y="2352429"/>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Builder</a:t>
            </a:r>
          </a:p>
        </p:txBody>
      </p:sp>
      <p:sp>
        <p:nvSpPr>
          <p:cNvPr id="333" name="TextBox 332">
            <a:extLst>
              <a:ext uri="{FF2B5EF4-FFF2-40B4-BE49-F238E27FC236}">
                <a16:creationId xmlns:a16="http://schemas.microsoft.com/office/drawing/2014/main" id="{D1C89061-C62E-4DD8-A898-05E10FF46FF6}"/>
              </a:ext>
            </a:extLst>
          </p:cNvPr>
          <p:cNvSpPr txBox="1"/>
          <p:nvPr/>
        </p:nvSpPr>
        <p:spPr>
          <a:xfrm>
            <a:off x="2124032" y="860821"/>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Release</a:t>
            </a:r>
            <a:br>
              <a:rPr lang="en-US" sz="2000">
                <a:gradFill>
                  <a:gsLst>
                    <a:gs pos="2917">
                      <a:schemeClr val="tx1"/>
                    </a:gs>
                    <a:gs pos="30000">
                      <a:schemeClr val="tx1"/>
                    </a:gs>
                  </a:gsLst>
                  <a:lin ang="5400000" scaled="0"/>
                </a:gradFill>
              </a:rPr>
            </a:br>
            <a:r>
              <a:rPr lang="en-US" sz="2000">
                <a:gradFill>
                  <a:gsLst>
                    <a:gs pos="2917">
                      <a:schemeClr val="tx1"/>
                    </a:gs>
                    <a:gs pos="30000">
                      <a:schemeClr val="tx1"/>
                    </a:gs>
                  </a:gsLst>
                  <a:lin ang="5400000" scaled="0"/>
                </a:gradFill>
              </a:rPr>
              <a:t>Management</a:t>
            </a:r>
          </a:p>
        </p:txBody>
      </p:sp>
      <p:sp>
        <p:nvSpPr>
          <p:cNvPr id="334" name="TextBox 333">
            <a:extLst>
              <a:ext uri="{FF2B5EF4-FFF2-40B4-BE49-F238E27FC236}">
                <a16:creationId xmlns:a16="http://schemas.microsoft.com/office/drawing/2014/main" id="{1BC89EF3-34F7-4773-B838-12D57CD1B3DC}"/>
              </a:ext>
            </a:extLst>
          </p:cNvPr>
          <p:cNvSpPr txBox="1"/>
          <p:nvPr/>
        </p:nvSpPr>
        <p:spPr>
          <a:xfrm>
            <a:off x="6682178" y="1023664"/>
            <a:ext cx="1716374"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Orchestration</a:t>
            </a:r>
          </a:p>
        </p:txBody>
      </p:sp>
      <p:sp>
        <p:nvSpPr>
          <p:cNvPr id="335" name="TextBox 334">
            <a:extLst>
              <a:ext uri="{FF2B5EF4-FFF2-40B4-BE49-F238E27FC236}">
                <a16:creationId xmlns:a16="http://schemas.microsoft.com/office/drawing/2014/main" id="{5541F46F-CFE9-43C0-B06D-FF0D4DA4698F}"/>
              </a:ext>
            </a:extLst>
          </p:cNvPr>
          <p:cNvSpPr txBox="1"/>
          <p:nvPr/>
        </p:nvSpPr>
        <p:spPr>
          <a:xfrm>
            <a:off x="8592237" y="801013"/>
            <a:ext cx="1984765"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Resource Pool</a:t>
            </a:r>
          </a:p>
        </p:txBody>
      </p:sp>
    </p:spTree>
    <p:extLst>
      <p:ext uri="{BB962C8B-B14F-4D97-AF65-F5344CB8AC3E}">
        <p14:creationId xmlns:p14="http://schemas.microsoft.com/office/powerpoint/2010/main" val="33824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10" presetClass="entr" presetSubtype="0" fill="hold" grpId="1" nodeType="afterEffect">
                                  <p:stCondLst>
                                    <p:cond delay="0"/>
                                  </p:stCondLst>
                                  <p:childTnLst>
                                    <p:set>
                                      <p:cBhvr>
                                        <p:cTn id="25" dur="1" fill="hold">
                                          <p:stCondLst>
                                            <p:cond delay="0"/>
                                          </p:stCondLst>
                                        </p:cTn>
                                        <p:tgtEl>
                                          <p:spTgt spid="757"/>
                                        </p:tgtEl>
                                        <p:attrNameLst>
                                          <p:attrName>style.visibility</p:attrName>
                                        </p:attrNameLst>
                                      </p:cBhvr>
                                      <p:to>
                                        <p:strVal val="visible"/>
                                      </p:to>
                                    </p:set>
                                    <p:animEffect transition="in" filter="fade">
                                      <p:cBhvr>
                                        <p:cTn id="26" dur="500"/>
                                        <p:tgtEl>
                                          <p:spTgt spid="757"/>
                                        </p:tgtEl>
                                      </p:cBhvr>
                                    </p:animEffect>
                                  </p:childTnLst>
                                </p:cTn>
                              </p:par>
                              <p:par>
                                <p:cTn id="27" presetID="42" presetClass="path" presetSubtype="0" accel="50000" decel="50000" fill="hold" grpId="0" nodeType="withEffect">
                                  <p:stCondLst>
                                    <p:cond delay="0"/>
                                  </p:stCondLst>
                                  <p:childTnLst>
                                    <p:animMotion origin="layout" path="M 2.08333E-7 2.59259E-6 L 0.32253 -0.16528 " pathEditMode="relative" rAng="0" ptsTypes="AA">
                                      <p:cBhvr>
                                        <p:cTn id="28" dur="2000" fill="hold"/>
                                        <p:tgtEl>
                                          <p:spTgt spid="757"/>
                                        </p:tgtEl>
                                        <p:attrNameLst>
                                          <p:attrName>ppt_x</p:attrName>
                                          <p:attrName>ppt_y</p:attrName>
                                        </p:attrNameLst>
                                      </p:cBhvr>
                                      <p:rCtr x="16120" y="-8264"/>
                                    </p:animMotion>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wipe(left)">
                                      <p:cBhvr>
                                        <p:cTn id="32" dur="500"/>
                                        <p:tgtEl>
                                          <p:spTgt spid="16">
                                            <p:txEl>
                                              <p:pRg st="5" end="5"/>
                                            </p:txEl>
                                          </p:spTgt>
                                        </p:tgtEl>
                                      </p:cBhvr>
                                    </p:animEffect>
                                  </p:childTnLst>
                                </p:cTn>
                              </p:par>
                            </p:childTnLst>
                          </p:cTn>
                        </p:par>
                        <p:par>
                          <p:cTn id="33" fill="hold">
                            <p:stCondLst>
                              <p:cond delay="4500"/>
                            </p:stCondLst>
                            <p:childTnLst>
                              <p:par>
                                <p:cTn id="34" presetID="10" presetClass="entr" presetSubtype="0" fill="hold" grpId="1" nodeType="afterEffect">
                                  <p:stCondLst>
                                    <p:cond delay="0"/>
                                  </p:stCondLst>
                                  <p:childTnLst>
                                    <p:set>
                                      <p:cBhvr>
                                        <p:cTn id="35" dur="1" fill="hold">
                                          <p:stCondLst>
                                            <p:cond delay="0"/>
                                          </p:stCondLst>
                                        </p:cTn>
                                        <p:tgtEl>
                                          <p:spTgt spid="756"/>
                                        </p:tgtEl>
                                        <p:attrNameLst>
                                          <p:attrName>style.visibility</p:attrName>
                                        </p:attrNameLst>
                                      </p:cBhvr>
                                      <p:to>
                                        <p:strVal val="visible"/>
                                      </p:to>
                                    </p:set>
                                    <p:animEffect transition="in" filter="fade">
                                      <p:cBhvr>
                                        <p:cTn id="36" dur="500"/>
                                        <p:tgtEl>
                                          <p:spTgt spid="756"/>
                                        </p:tgtEl>
                                      </p:cBhvr>
                                    </p:animEffect>
                                  </p:childTnLst>
                                </p:cTn>
                              </p:par>
                              <p:par>
                                <p:cTn id="37" presetID="42" presetClass="path" presetSubtype="0" accel="50000" decel="50000" fill="hold" grpId="0" nodeType="withEffect">
                                  <p:stCondLst>
                                    <p:cond delay="0"/>
                                  </p:stCondLst>
                                  <p:childTnLst>
                                    <p:animMotion origin="layout" path="M -2.29167E-6 -1.48148E-6 L 0.3211 -0.1831 " pathEditMode="relative" rAng="0" ptsTypes="AA">
                                      <p:cBhvr>
                                        <p:cTn id="38" dur="2000" fill="hold"/>
                                        <p:tgtEl>
                                          <p:spTgt spid="756"/>
                                        </p:tgtEl>
                                        <p:attrNameLst>
                                          <p:attrName>ppt_x</p:attrName>
                                          <p:attrName>ppt_y</p:attrName>
                                        </p:attrNameLst>
                                      </p:cBhvr>
                                      <p:rCtr x="16055" y="-9167"/>
                                    </p:animMotion>
                                  </p:childTnLst>
                                </p:cTn>
                              </p:par>
                            </p:childTnLst>
                          </p:cTn>
                        </p:par>
                        <p:par>
                          <p:cTn id="39" fill="hold">
                            <p:stCondLst>
                              <p:cond delay="6500"/>
                            </p:stCondLst>
                            <p:childTnLst>
                              <p:par>
                                <p:cTn id="40" presetID="22" presetClass="entr" presetSubtype="8" fill="hold" nodeType="afterEffect">
                                  <p:stCondLst>
                                    <p:cond delay="0"/>
                                  </p:stCondLst>
                                  <p:childTnLst>
                                    <p:set>
                                      <p:cBhvr>
                                        <p:cTn id="41" dur="1" fill="hold">
                                          <p:stCondLst>
                                            <p:cond delay="0"/>
                                          </p:stCondLst>
                                        </p:cTn>
                                        <p:tgtEl>
                                          <p:spTgt spid="16">
                                            <p:txEl>
                                              <p:pRg st="6" end="6"/>
                                            </p:txEl>
                                          </p:spTgt>
                                        </p:tgtEl>
                                        <p:attrNameLst>
                                          <p:attrName>style.visibility</p:attrName>
                                        </p:attrNameLst>
                                      </p:cBhvr>
                                      <p:to>
                                        <p:strVal val="visible"/>
                                      </p:to>
                                    </p:set>
                                    <p:animEffect transition="in" filter="wipe(left)">
                                      <p:cBhvr>
                                        <p:cTn id="42" dur="500"/>
                                        <p:tgtEl>
                                          <p:spTgt spid="16">
                                            <p:txEl>
                                              <p:pRg st="6" end="6"/>
                                            </p:txEl>
                                          </p:spTgt>
                                        </p:tgtEl>
                                      </p:cBhvr>
                                    </p:animEffect>
                                  </p:childTnLst>
                                </p:cTn>
                              </p:par>
                            </p:childTnLst>
                          </p:cTn>
                        </p:par>
                        <p:par>
                          <p:cTn id="43" fill="hold">
                            <p:stCondLst>
                              <p:cond delay="7000"/>
                            </p:stCondLst>
                            <p:childTnLst>
                              <p:par>
                                <p:cTn id="44" presetID="10" presetClass="entr" presetSubtype="0" fill="hold" grpId="1" nodeType="afterEffect">
                                  <p:stCondLst>
                                    <p:cond delay="0"/>
                                  </p:stCondLst>
                                  <p:childTnLst>
                                    <p:set>
                                      <p:cBhvr>
                                        <p:cTn id="45" dur="1" fill="hold">
                                          <p:stCondLst>
                                            <p:cond delay="0"/>
                                          </p:stCondLst>
                                        </p:cTn>
                                        <p:tgtEl>
                                          <p:spTgt spid="754"/>
                                        </p:tgtEl>
                                        <p:attrNameLst>
                                          <p:attrName>style.visibility</p:attrName>
                                        </p:attrNameLst>
                                      </p:cBhvr>
                                      <p:to>
                                        <p:strVal val="visible"/>
                                      </p:to>
                                    </p:set>
                                    <p:animEffect transition="in" filter="fade">
                                      <p:cBhvr>
                                        <p:cTn id="46" dur="500"/>
                                        <p:tgtEl>
                                          <p:spTgt spid="754"/>
                                        </p:tgtEl>
                                      </p:cBhvr>
                                    </p:animEffect>
                                  </p:childTnLst>
                                </p:cTn>
                              </p:par>
                              <p:par>
                                <p:cTn id="47" presetID="42" presetClass="path" presetSubtype="0" accel="50000" decel="50000" fill="hold" grpId="0" nodeType="withEffect">
                                  <p:stCondLst>
                                    <p:cond delay="0"/>
                                  </p:stCondLst>
                                  <p:childTnLst>
                                    <p:animMotion origin="layout" path="M -2.29167E-6 1.48148E-6 L 0.3211 -0.20764 " pathEditMode="relative" rAng="0" ptsTypes="AA">
                                      <p:cBhvr>
                                        <p:cTn id="48" dur="2000" fill="hold"/>
                                        <p:tgtEl>
                                          <p:spTgt spid="754"/>
                                        </p:tgtEl>
                                        <p:attrNameLst>
                                          <p:attrName>ppt_x</p:attrName>
                                          <p:attrName>ppt_y</p:attrName>
                                        </p:attrNameLst>
                                      </p:cBhvr>
                                      <p:rCtr x="16055" y="-10394"/>
                                    </p:animMotion>
                                  </p:childTnLst>
                                </p:cTn>
                              </p:par>
                            </p:childTnLst>
                          </p:cTn>
                        </p:par>
                        <p:par>
                          <p:cTn id="49" fill="hold">
                            <p:stCondLst>
                              <p:cond delay="9000"/>
                            </p:stCondLst>
                            <p:childTnLst>
                              <p:par>
                                <p:cTn id="50" presetID="22" presetClass="entr" presetSubtype="1"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up)">
                                      <p:cBhvr>
                                        <p:cTn id="52" dur="500"/>
                                        <p:tgtEl>
                                          <p:spTgt spid="27"/>
                                        </p:tgtEl>
                                      </p:cBhvr>
                                    </p:animEffect>
                                  </p:childTnLst>
                                </p:cTn>
                              </p:par>
                            </p:childTnLst>
                          </p:cTn>
                        </p:par>
                        <p:par>
                          <p:cTn id="53" fill="hold">
                            <p:stCondLst>
                              <p:cond delay="9500"/>
                            </p:stCondLst>
                            <p:childTnLst>
                              <p:par>
                                <p:cTn id="54" presetID="22" presetClass="entr" presetSubtype="1" fill="hold"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up)">
                                      <p:cBhvr>
                                        <p:cTn id="56" dur="500"/>
                                        <p:tgtEl>
                                          <p:spTgt spid="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7"/>
                                        </p:tgtEl>
                                        <p:attrNameLst>
                                          <p:attrName>style.visibility</p:attrName>
                                        </p:attrNameLst>
                                      </p:cBhvr>
                                      <p:to>
                                        <p:strVal val="visible"/>
                                      </p:to>
                                    </p:set>
                                    <p:animEffect transition="in" filter="fade">
                                      <p:cBhvr>
                                        <p:cTn id="59" dur="500"/>
                                        <p:tgtEl>
                                          <p:spTgt spid="317"/>
                                        </p:tgtEl>
                                      </p:cBhvr>
                                    </p:animEffect>
                                  </p:childTnLst>
                                </p:cTn>
                              </p:par>
                              <p:par>
                                <p:cTn id="60" presetID="22" presetClass="entr" presetSubtype="1" fill="hold" nodeType="withEffect">
                                  <p:stCondLst>
                                    <p:cond delay="0"/>
                                  </p:stCondLst>
                                  <p:childTnLst>
                                    <p:set>
                                      <p:cBhvr>
                                        <p:cTn id="61" dur="1" fill="hold">
                                          <p:stCondLst>
                                            <p:cond delay="0"/>
                                          </p:stCondLst>
                                        </p:cTn>
                                        <p:tgtEl>
                                          <p:spTgt spid="298"/>
                                        </p:tgtEl>
                                        <p:attrNameLst>
                                          <p:attrName>style.visibility</p:attrName>
                                        </p:attrNameLst>
                                      </p:cBhvr>
                                      <p:to>
                                        <p:strVal val="visible"/>
                                      </p:to>
                                    </p:set>
                                    <p:animEffect transition="in" filter="wipe(up)">
                                      <p:cBhvr>
                                        <p:cTn id="62" dur="500"/>
                                        <p:tgtEl>
                                          <p:spTgt spid="298"/>
                                        </p:tgtEl>
                                      </p:cBhvr>
                                    </p:animEffect>
                                  </p:childTnLst>
                                </p:cTn>
                              </p:par>
                              <p:par>
                                <p:cTn id="63" presetID="22" presetClass="entr" presetSubtype="8" fill="hold" nodeType="withEffect">
                                  <p:stCondLst>
                                    <p:cond delay="0"/>
                                  </p:stCondLst>
                                  <p:childTnLst>
                                    <p:set>
                                      <p:cBhvr>
                                        <p:cTn id="64" dur="1" fill="hold">
                                          <p:stCondLst>
                                            <p:cond delay="0"/>
                                          </p:stCondLst>
                                        </p:cTn>
                                        <p:tgtEl>
                                          <p:spTgt spid="299"/>
                                        </p:tgtEl>
                                        <p:attrNameLst>
                                          <p:attrName>style.visibility</p:attrName>
                                        </p:attrNameLst>
                                      </p:cBhvr>
                                      <p:to>
                                        <p:strVal val="visible"/>
                                      </p:to>
                                    </p:set>
                                    <p:animEffect transition="in" filter="wipe(left)">
                                      <p:cBhvr>
                                        <p:cTn id="65" dur="500"/>
                                        <p:tgtEl>
                                          <p:spTgt spid="299"/>
                                        </p:tgtEl>
                                      </p:cBhvr>
                                    </p:animEffect>
                                  </p:childTnLst>
                                </p:cTn>
                              </p:par>
                              <p:par>
                                <p:cTn id="66" presetID="22" presetClass="entr" presetSubtype="8" fill="hold" nodeType="withEffect">
                                  <p:stCondLst>
                                    <p:cond delay="0"/>
                                  </p:stCondLst>
                                  <p:childTnLst>
                                    <p:set>
                                      <p:cBhvr>
                                        <p:cTn id="67" dur="1" fill="hold">
                                          <p:stCondLst>
                                            <p:cond delay="0"/>
                                          </p:stCondLst>
                                        </p:cTn>
                                        <p:tgtEl>
                                          <p:spTgt spid="303"/>
                                        </p:tgtEl>
                                        <p:attrNameLst>
                                          <p:attrName>style.visibility</p:attrName>
                                        </p:attrNameLst>
                                      </p:cBhvr>
                                      <p:to>
                                        <p:strVal val="visible"/>
                                      </p:to>
                                    </p:set>
                                    <p:animEffect transition="in" filter="wipe(left)">
                                      <p:cBhvr>
                                        <p:cTn id="68" dur="500"/>
                                        <p:tgtEl>
                                          <p:spTgt spid="303"/>
                                        </p:tgtEl>
                                      </p:cBhvr>
                                    </p:animEffect>
                                  </p:childTnLst>
                                </p:cTn>
                              </p:par>
                              <p:par>
                                <p:cTn id="69" presetID="22" presetClass="entr" presetSubtype="8" fill="hold" nodeType="withEffect">
                                  <p:stCondLst>
                                    <p:cond delay="0"/>
                                  </p:stCondLst>
                                  <p:childTnLst>
                                    <p:set>
                                      <p:cBhvr>
                                        <p:cTn id="70" dur="1" fill="hold">
                                          <p:stCondLst>
                                            <p:cond delay="0"/>
                                          </p:stCondLst>
                                        </p:cTn>
                                        <p:tgtEl>
                                          <p:spTgt spid="304"/>
                                        </p:tgtEl>
                                        <p:attrNameLst>
                                          <p:attrName>style.visibility</p:attrName>
                                        </p:attrNameLst>
                                      </p:cBhvr>
                                      <p:to>
                                        <p:strVal val="visible"/>
                                      </p:to>
                                    </p:set>
                                    <p:animEffect transition="in" filter="wipe(left)">
                                      <p:cBhvr>
                                        <p:cTn id="71" dur="500"/>
                                        <p:tgtEl>
                                          <p:spTgt spid="30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1" nodeType="click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3"/>
                                        </p:tgtEl>
                                        <p:attrNameLst>
                                          <p:attrName>style.visibility</p:attrName>
                                        </p:attrNameLst>
                                      </p:cBhvr>
                                      <p:to>
                                        <p:strVal val="visible"/>
                                      </p:to>
                                    </p:set>
                                    <p:animEffect transition="in" filter="fade">
                                      <p:cBhvr>
                                        <p:cTn id="79" dur="500"/>
                                        <p:tgtEl>
                                          <p:spTgt spid="33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9"/>
                                        </p:tgtEl>
                                        <p:attrNameLst>
                                          <p:attrName>style.visibility</p:attrName>
                                        </p:attrNameLst>
                                      </p:cBhvr>
                                      <p:to>
                                        <p:strVal val="visible"/>
                                      </p:to>
                                    </p:set>
                                    <p:animEffect transition="in" filter="fade">
                                      <p:cBhvr>
                                        <p:cTn id="82" dur="500"/>
                                        <p:tgtEl>
                                          <p:spTgt spid="319"/>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left)">
                                      <p:cBhvr>
                                        <p:cTn id="86" dur="500"/>
                                        <p:tgtEl>
                                          <p:spTgt spid="7"/>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730"/>
                                        </p:tgtEl>
                                        <p:attrNameLst>
                                          <p:attrName>style.visibility</p:attrName>
                                        </p:attrNameLst>
                                      </p:cBhvr>
                                      <p:to>
                                        <p:strVal val="visible"/>
                                      </p:to>
                                    </p:set>
                                    <p:animEffect transition="in" filter="fade">
                                      <p:cBhvr>
                                        <p:cTn id="90" dur="500"/>
                                        <p:tgtEl>
                                          <p:spTgt spid="730"/>
                                        </p:tgtEl>
                                      </p:cBhvr>
                                    </p:animEffect>
                                  </p:childTnLst>
                                </p:cTn>
                              </p:par>
                            </p:childTnLst>
                          </p:cTn>
                        </p:par>
                        <p:par>
                          <p:cTn id="91" fill="hold">
                            <p:stCondLst>
                              <p:cond delay="1500"/>
                            </p:stCondLst>
                            <p:childTnLst>
                              <p:par>
                                <p:cTn id="92" presetID="42" presetClass="path" presetSubtype="0" accel="50000" decel="50000" fill="hold" grpId="1" nodeType="afterEffect">
                                  <p:stCondLst>
                                    <p:cond delay="0"/>
                                  </p:stCondLst>
                                  <p:childTnLst>
                                    <p:animMotion origin="layout" path="M -4.58333E-6 3.33333E-6 L -4.58333E-6 0.47291 " pathEditMode="relative" rAng="0" ptsTypes="AA">
                                      <p:cBhvr>
                                        <p:cTn id="93" dur="2000" fill="hold"/>
                                        <p:tgtEl>
                                          <p:spTgt spid="730"/>
                                        </p:tgtEl>
                                        <p:attrNameLst>
                                          <p:attrName>ppt_x</p:attrName>
                                          <p:attrName>ppt_y</p:attrName>
                                        </p:attrNameLst>
                                      </p:cBhvr>
                                      <p:rCtr x="0" y="23634"/>
                                    </p:animMotion>
                                  </p:childTnLst>
                                </p:cTn>
                              </p:par>
                              <p:par>
                                <p:cTn id="94" presetID="10" presetClass="entr" presetSubtype="0" fill="hold" grpId="0" nodeType="withEffect">
                                  <p:stCondLst>
                                    <p:cond delay="0"/>
                                  </p:stCondLst>
                                  <p:childTnLst>
                                    <p:set>
                                      <p:cBhvr>
                                        <p:cTn id="95" dur="1" fill="hold">
                                          <p:stCondLst>
                                            <p:cond delay="0"/>
                                          </p:stCondLst>
                                        </p:cTn>
                                        <p:tgtEl>
                                          <p:spTgt spid="322"/>
                                        </p:tgtEl>
                                        <p:attrNameLst>
                                          <p:attrName>style.visibility</p:attrName>
                                        </p:attrNameLst>
                                      </p:cBhvr>
                                      <p:to>
                                        <p:strVal val="visible"/>
                                      </p:to>
                                    </p:set>
                                    <p:animEffect transition="in" filter="fade">
                                      <p:cBhvr>
                                        <p:cTn id="96" dur="500"/>
                                        <p:tgtEl>
                                          <p:spTgt spid="32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xit" presetSubtype="8" fill="hold" nodeType="clickEffect">
                                  <p:stCondLst>
                                    <p:cond delay="0"/>
                                  </p:stCondLst>
                                  <p:childTnLst>
                                    <p:animEffect transition="out" filter="wipe(left)">
                                      <p:cBhvr>
                                        <p:cTn id="100" dur="500"/>
                                        <p:tgtEl>
                                          <p:spTgt spid="7"/>
                                        </p:tgtEl>
                                      </p:cBhvr>
                                    </p:animEffect>
                                    <p:set>
                                      <p:cBhvr>
                                        <p:cTn id="101" dur="1" fill="hold">
                                          <p:stCondLst>
                                            <p:cond delay="499"/>
                                          </p:stCondLst>
                                        </p:cTn>
                                        <p:tgtEl>
                                          <p:spTgt spid="7"/>
                                        </p:tgtEl>
                                        <p:attrNameLst>
                                          <p:attrName>style.visibility</p:attrName>
                                        </p:attrNameLst>
                                      </p:cBhvr>
                                      <p:to>
                                        <p:strVal val="hidden"/>
                                      </p:to>
                                    </p:set>
                                  </p:childTnLst>
                                </p:cTn>
                              </p:par>
                            </p:childTnLst>
                          </p:cTn>
                        </p:par>
                        <p:par>
                          <p:cTn id="102" fill="hold">
                            <p:stCondLst>
                              <p:cond delay="500"/>
                            </p:stCondLst>
                            <p:childTnLst>
                              <p:par>
                                <p:cTn id="103" presetID="22" presetClass="entr" presetSubtype="4" fill="hold" nodeType="afterEffect">
                                  <p:stCondLst>
                                    <p:cond delay="0"/>
                                  </p:stCondLst>
                                  <p:childTnLst>
                                    <p:set>
                                      <p:cBhvr>
                                        <p:cTn id="104" dur="1" fill="hold">
                                          <p:stCondLst>
                                            <p:cond delay="0"/>
                                          </p:stCondLst>
                                        </p:cTn>
                                        <p:tgtEl>
                                          <p:spTgt spid="734"/>
                                        </p:tgtEl>
                                        <p:attrNameLst>
                                          <p:attrName>style.visibility</p:attrName>
                                        </p:attrNameLst>
                                      </p:cBhvr>
                                      <p:to>
                                        <p:strVal val="visible"/>
                                      </p:to>
                                    </p:set>
                                    <p:animEffect transition="in" filter="wipe(down)">
                                      <p:cBhvr>
                                        <p:cTn id="105" dur="500"/>
                                        <p:tgtEl>
                                          <p:spTgt spid="73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24"/>
                                        </p:tgtEl>
                                        <p:attrNameLst>
                                          <p:attrName>style.visibility</p:attrName>
                                        </p:attrNameLst>
                                      </p:cBhvr>
                                      <p:to>
                                        <p:strVal val="visible"/>
                                      </p:to>
                                    </p:set>
                                    <p:animEffect transition="in" filter="fade">
                                      <p:cBhvr>
                                        <p:cTn id="108" dur="500"/>
                                        <p:tgtEl>
                                          <p:spTgt spid="324"/>
                                        </p:tgtEl>
                                      </p:cBhvr>
                                    </p:animEffect>
                                  </p:childTnLst>
                                </p:cTn>
                              </p:par>
                              <p:par>
                                <p:cTn id="109" presetID="22" presetClass="entr" presetSubtype="4" fill="hold" nodeType="withEffect">
                                  <p:stCondLst>
                                    <p:cond delay="0"/>
                                  </p:stCondLst>
                                  <p:childTnLst>
                                    <p:set>
                                      <p:cBhvr>
                                        <p:cTn id="110" dur="1" fill="hold">
                                          <p:stCondLst>
                                            <p:cond delay="0"/>
                                          </p:stCondLst>
                                        </p:cTn>
                                        <p:tgtEl>
                                          <p:spTgt spid="737"/>
                                        </p:tgtEl>
                                        <p:attrNameLst>
                                          <p:attrName>style.visibility</p:attrName>
                                        </p:attrNameLst>
                                      </p:cBhvr>
                                      <p:to>
                                        <p:strVal val="visible"/>
                                      </p:to>
                                    </p:set>
                                    <p:animEffect transition="in" filter="wipe(down)">
                                      <p:cBhvr>
                                        <p:cTn id="111" dur="500"/>
                                        <p:tgtEl>
                                          <p:spTgt spid="737"/>
                                        </p:tgtEl>
                                      </p:cBhvr>
                                    </p:animEffect>
                                  </p:childTnLst>
                                </p:cTn>
                              </p:par>
                              <p:par>
                                <p:cTn id="112" presetID="42" presetClass="path" presetSubtype="0" accel="50000" decel="50000" fill="hold" grpId="0" nodeType="withEffect">
                                  <p:stCondLst>
                                    <p:cond delay="0"/>
                                  </p:stCondLst>
                                  <p:childTnLst>
                                    <p:animMotion origin="layout" path="M 4.16667E-6 3.7037E-7 L 0.26718 -0.24954 " pathEditMode="relative" rAng="0" ptsTypes="AA">
                                      <p:cBhvr>
                                        <p:cTn id="113" dur="2000" fill="hold"/>
                                        <p:tgtEl>
                                          <p:spTgt spid="731"/>
                                        </p:tgtEl>
                                        <p:attrNameLst>
                                          <p:attrName>ppt_x</p:attrName>
                                          <p:attrName>ppt_y</p:attrName>
                                        </p:attrNameLst>
                                      </p:cBhvr>
                                      <p:rCtr x="13359" y="-12477"/>
                                    </p:animMotion>
                                  </p:childTnLst>
                                </p:cTn>
                              </p:par>
                              <p:par>
                                <p:cTn id="114" presetID="10" presetClass="entr" presetSubtype="0" fill="hold" nodeType="withEffect">
                                  <p:stCondLst>
                                    <p:cond delay="2000"/>
                                  </p:stCondLst>
                                  <p:childTnLst>
                                    <p:set>
                                      <p:cBhvr>
                                        <p:cTn id="115" dur="1" fill="hold">
                                          <p:stCondLst>
                                            <p:cond delay="0"/>
                                          </p:stCondLst>
                                        </p:cTn>
                                        <p:tgtEl>
                                          <p:spTgt spid="1599"/>
                                        </p:tgtEl>
                                        <p:attrNameLst>
                                          <p:attrName>style.visibility</p:attrName>
                                        </p:attrNameLst>
                                      </p:cBhvr>
                                      <p:to>
                                        <p:strVal val="visible"/>
                                      </p:to>
                                    </p:set>
                                    <p:animEffect transition="in" filter="fade">
                                      <p:cBhvr>
                                        <p:cTn id="116" dur="500"/>
                                        <p:tgtEl>
                                          <p:spTgt spid="1599"/>
                                        </p:tgtEl>
                                      </p:cBhvr>
                                    </p:animEffect>
                                  </p:childTnLst>
                                </p:cTn>
                              </p:par>
                              <p:par>
                                <p:cTn id="117" presetID="10" presetClass="entr" presetSubtype="0" fill="hold" nodeType="withEffect">
                                  <p:stCondLst>
                                    <p:cond delay="2300"/>
                                  </p:stCondLst>
                                  <p:childTnLst>
                                    <p:set>
                                      <p:cBhvr>
                                        <p:cTn id="118" dur="1" fill="hold">
                                          <p:stCondLst>
                                            <p:cond delay="0"/>
                                          </p:stCondLst>
                                        </p:cTn>
                                        <p:tgtEl>
                                          <p:spTgt spid="1653"/>
                                        </p:tgtEl>
                                        <p:attrNameLst>
                                          <p:attrName>style.visibility</p:attrName>
                                        </p:attrNameLst>
                                      </p:cBhvr>
                                      <p:to>
                                        <p:strVal val="visible"/>
                                      </p:to>
                                    </p:set>
                                    <p:animEffect transition="in" filter="fade">
                                      <p:cBhvr>
                                        <p:cTn id="119" dur="500"/>
                                        <p:tgtEl>
                                          <p:spTgt spid="1653"/>
                                        </p:tgtEl>
                                      </p:cBhvr>
                                    </p:animEffect>
                                  </p:childTnLst>
                                </p:cTn>
                              </p:par>
                              <p:par>
                                <p:cTn id="120" presetID="10" presetClass="entr" presetSubtype="0" fill="hold" nodeType="withEffect">
                                  <p:stCondLst>
                                    <p:cond delay="2600"/>
                                  </p:stCondLst>
                                  <p:childTnLst>
                                    <p:set>
                                      <p:cBhvr>
                                        <p:cTn id="121" dur="1" fill="hold">
                                          <p:stCondLst>
                                            <p:cond delay="0"/>
                                          </p:stCondLst>
                                        </p:cTn>
                                        <p:tgtEl>
                                          <p:spTgt spid="1509"/>
                                        </p:tgtEl>
                                        <p:attrNameLst>
                                          <p:attrName>style.visibility</p:attrName>
                                        </p:attrNameLst>
                                      </p:cBhvr>
                                      <p:to>
                                        <p:strVal val="visible"/>
                                      </p:to>
                                    </p:set>
                                    <p:animEffect transition="in" filter="fade">
                                      <p:cBhvr>
                                        <p:cTn id="122" dur="500"/>
                                        <p:tgtEl>
                                          <p:spTgt spid="1509"/>
                                        </p:tgtEl>
                                      </p:cBhvr>
                                    </p:animEffect>
                                  </p:childTnLst>
                                </p:cTn>
                              </p:par>
                              <p:par>
                                <p:cTn id="123" presetID="42" presetClass="path" presetSubtype="0" accel="50000" decel="50000" fill="hold" grpId="0" nodeType="withEffect">
                                  <p:stCondLst>
                                    <p:cond delay="400"/>
                                  </p:stCondLst>
                                  <p:childTnLst>
                                    <p:animMotion origin="layout" path="M 4.16667E-6 3.7037E-7 L 0.30403 -0.24907 " pathEditMode="relative" rAng="0" ptsTypes="AA">
                                      <p:cBhvr>
                                        <p:cTn id="124" dur="2000" fill="hold"/>
                                        <p:tgtEl>
                                          <p:spTgt spid="732"/>
                                        </p:tgtEl>
                                        <p:attrNameLst>
                                          <p:attrName>ppt_x</p:attrName>
                                          <p:attrName>ppt_y</p:attrName>
                                        </p:attrNameLst>
                                      </p:cBhvr>
                                      <p:rCtr x="15195" y="-12454"/>
                                    </p:animMotion>
                                  </p:childTnLst>
                                </p:cTn>
                              </p:par>
                              <p:par>
                                <p:cTn id="125" presetID="10" presetClass="entr" presetSubtype="0" fill="hold" nodeType="withEffect">
                                  <p:stCondLst>
                                    <p:cond delay="2400"/>
                                  </p:stCondLst>
                                  <p:childTnLst>
                                    <p:set>
                                      <p:cBhvr>
                                        <p:cTn id="126" dur="1" fill="hold">
                                          <p:stCondLst>
                                            <p:cond delay="0"/>
                                          </p:stCondLst>
                                        </p:cTn>
                                        <p:tgtEl>
                                          <p:spTgt spid="1527"/>
                                        </p:tgtEl>
                                        <p:attrNameLst>
                                          <p:attrName>style.visibility</p:attrName>
                                        </p:attrNameLst>
                                      </p:cBhvr>
                                      <p:to>
                                        <p:strVal val="visible"/>
                                      </p:to>
                                    </p:set>
                                    <p:animEffect transition="in" filter="fade">
                                      <p:cBhvr>
                                        <p:cTn id="127" dur="500"/>
                                        <p:tgtEl>
                                          <p:spTgt spid="1527"/>
                                        </p:tgtEl>
                                      </p:cBhvr>
                                    </p:animEffect>
                                  </p:childTnLst>
                                </p:cTn>
                              </p:par>
                              <p:par>
                                <p:cTn id="128" presetID="42" presetClass="path" presetSubtype="0" accel="50000" decel="50000" fill="hold" grpId="0" nodeType="withEffect">
                                  <p:stCondLst>
                                    <p:cond delay="1000"/>
                                  </p:stCondLst>
                                  <p:childTnLst>
                                    <p:animMotion origin="layout" path="M 4.16667E-6 3.7037E-7 L 0.26601 -0.21528 " pathEditMode="relative" rAng="0" ptsTypes="AA">
                                      <p:cBhvr>
                                        <p:cTn id="129" dur="2000" fill="hold"/>
                                        <p:tgtEl>
                                          <p:spTgt spid="733"/>
                                        </p:tgtEl>
                                        <p:attrNameLst>
                                          <p:attrName>ppt_x</p:attrName>
                                          <p:attrName>ppt_y</p:attrName>
                                        </p:attrNameLst>
                                      </p:cBhvr>
                                      <p:rCtr x="13294" y="-10764"/>
                                    </p:animMotion>
                                  </p:childTnLst>
                                </p:cTn>
                              </p:par>
                              <p:par>
                                <p:cTn id="130" presetID="10" presetClass="entr" presetSubtype="0" fill="hold" nodeType="withEffect">
                                  <p:stCondLst>
                                    <p:cond delay="3000"/>
                                  </p:stCondLst>
                                  <p:childTnLst>
                                    <p:set>
                                      <p:cBhvr>
                                        <p:cTn id="131" dur="1" fill="hold">
                                          <p:stCondLst>
                                            <p:cond delay="0"/>
                                          </p:stCondLst>
                                        </p:cTn>
                                        <p:tgtEl>
                                          <p:spTgt spid="1563"/>
                                        </p:tgtEl>
                                        <p:attrNameLst>
                                          <p:attrName>style.visibility</p:attrName>
                                        </p:attrNameLst>
                                      </p:cBhvr>
                                      <p:to>
                                        <p:strVal val="visible"/>
                                      </p:to>
                                    </p:set>
                                    <p:animEffect transition="in" filter="fade">
                                      <p:cBhvr>
                                        <p:cTn id="132" dur="500"/>
                                        <p:tgtEl>
                                          <p:spTgt spid="1563"/>
                                        </p:tgtEl>
                                      </p:cBhvr>
                                    </p:animEffect>
                                  </p:childTnLst>
                                </p:cTn>
                              </p:par>
                              <p:par>
                                <p:cTn id="133" presetID="10" presetClass="entr" presetSubtype="0" fill="hold" nodeType="withEffect">
                                  <p:stCondLst>
                                    <p:cond delay="3200"/>
                                  </p:stCondLst>
                                  <p:childTnLst>
                                    <p:set>
                                      <p:cBhvr>
                                        <p:cTn id="134" dur="1" fill="hold">
                                          <p:stCondLst>
                                            <p:cond delay="0"/>
                                          </p:stCondLst>
                                        </p:cTn>
                                        <p:tgtEl>
                                          <p:spTgt spid="465"/>
                                        </p:tgtEl>
                                        <p:attrNameLst>
                                          <p:attrName>style.visibility</p:attrName>
                                        </p:attrNameLst>
                                      </p:cBhvr>
                                      <p:to>
                                        <p:strVal val="visible"/>
                                      </p:to>
                                    </p:set>
                                    <p:animEffect transition="in" filter="fade">
                                      <p:cBhvr>
                                        <p:cTn id="135" dur="500"/>
                                        <p:tgtEl>
                                          <p:spTgt spid="465"/>
                                        </p:tgtEl>
                                      </p:cBhvr>
                                    </p:animEffect>
                                  </p:childTnLst>
                                </p:cTn>
                              </p:par>
                              <p:par>
                                <p:cTn id="136" presetID="42" presetClass="path" presetSubtype="0" accel="50000" decel="50000" fill="hold" grpId="0" nodeType="withEffect">
                                  <p:stCondLst>
                                    <p:cond delay="400"/>
                                  </p:stCondLst>
                                  <p:childTnLst>
                                    <p:animMotion origin="layout" path="M 4.16667E-6 3.7037E-7 L 0.2664 -0.00139 " pathEditMode="relative" rAng="0" ptsTypes="AA">
                                      <p:cBhvr>
                                        <p:cTn id="137" dur="2000" fill="hold"/>
                                        <p:tgtEl>
                                          <p:spTgt spid="740"/>
                                        </p:tgtEl>
                                        <p:attrNameLst>
                                          <p:attrName>ppt_x</p:attrName>
                                          <p:attrName>ppt_y</p:attrName>
                                        </p:attrNameLst>
                                      </p:cBhvr>
                                      <p:rCtr x="13320" y="-69"/>
                                    </p:animMotion>
                                  </p:childTnLst>
                                </p:cTn>
                              </p:par>
                              <p:par>
                                <p:cTn id="138" presetID="10" presetClass="entr" presetSubtype="0" fill="hold" nodeType="withEffect">
                                  <p:stCondLst>
                                    <p:cond delay="2200"/>
                                  </p:stCondLst>
                                  <p:childTnLst>
                                    <p:set>
                                      <p:cBhvr>
                                        <p:cTn id="139" dur="1" fill="hold">
                                          <p:stCondLst>
                                            <p:cond delay="0"/>
                                          </p:stCondLst>
                                        </p:cTn>
                                        <p:tgtEl>
                                          <p:spTgt spid="488"/>
                                        </p:tgtEl>
                                        <p:attrNameLst>
                                          <p:attrName>style.visibility</p:attrName>
                                        </p:attrNameLst>
                                      </p:cBhvr>
                                      <p:to>
                                        <p:strVal val="visible"/>
                                      </p:to>
                                    </p:set>
                                    <p:animEffect transition="in" filter="fade">
                                      <p:cBhvr>
                                        <p:cTn id="140" dur="500"/>
                                        <p:tgtEl>
                                          <p:spTgt spid="488"/>
                                        </p:tgtEl>
                                      </p:cBhvr>
                                    </p:animEffect>
                                  </p:childTnLst>
                                </p:cTn>
                              </p:par>
                              <p:par>
                                <p:cTn id="141" presetID="10" presetClass="entr" presetSubtype="0" fill="hold" nodeType="withEffect">
                                  <p:stCondLst>
                                    <p:cond delay="2500"/>
                                  </p:stCondLst>
                                  <p:childTnLst>
                                    <p:set>
                                      <p:cBhvr>
                                        <p:cTn id="142" dur="1" fill="hold">
                                          <p:stCondLst>
                                            <p:cond delay="0"/>
                                          </p:stCondLst>
                                        </p:cTn>
                                        <p:tgtEl>
                                          <p:spTgt spid="542"/>
                                        </p:tgtEl>
                                        <p:attrNameLst>
                                          <p:attrName>style.visibility</p:attrName>
                                        </p:attrNameLst>
                                      </p:cBhvr>
                                      <p:to>
                                        <p:strVal val="visible"/>
                                      </p:to>
                                    </p:set>
                                    <p:animEffect transition="in" filter="fade">
                                      <p:cBhvr>
                                        <p:cTn id="143" dur="500"/>
                                        <p:tgtEl>
                                          <p:spTgt spid="542"/>
                                        </p:tgtEl>
                                      </p:cBhvr>
                                    </p:animEffect>
                                  </p:childTnLst>
                                </p:cTn>
                              </p:par>
                              <p:par>
                                <p:cTn id="144" presetID="42" presetClass="path" presetSubtype="0" accel="50000" decel="50000" fill="hold" grpId="0" nodeType="withEffect">
                                  <p:stCondLst>
                                    <p:cond delay="1000"/>
                                  </p:stCondLst>
                                  <p:childTnLst>
                                    <p:animMotion origin="layout" path="M 4.16667E-6 3.7037E-7 L 0.26601 0.03194 " pathEditMode="relative" rAng="0" ptsTypes="AA">
                                      <p:cBhvr>
                                        <p:cTn id="145" dur="2000" fill="hold"/>
                                        <p:tgtEl>
                                          <p:spTgt spid="741"/>
                                        </p:tgtEl>
                                        <p:attrNameLst>
                                          <p:attrName>ppt_x</p:attrName>
                                          <p:attrName>ppt_y</p:attrName>
                                        </p:attrNameLst>
                                      </p:cBhvr>
                                      <p:rCtr x="13294" y="1597"/>
                                    </p:animMotion>
                                  </p:childTnLst>
                                </p:cTn>
                              </p:par>
                              <p:par>
                                <p:cTn id="146" presetID="10" presetClass="entr" presetSubtype="0" fill="hold" nodeType="withEffect">
                                  <p:stCondLst>
                                    <p:cond delay="3000"/>
                                  </p:stCondLst>
                                  <p:childTnLst>
                                    <p:set>
                                      <p:cBhvr>
                                        <p:cTn id="147" dur="1" fill="hold">
                                          <p:stCondLst>
                                            <p:cond delay="0"/>
                                          </p:stCondLst>
                                        </p:cTn>
                                        <p:tgtEl>
                                          <p:spTgt spid="506"/>
                                        </p:tgtEl>
                                        <p:attrNameLst>
                                          <p:attrName>style.visibility</p:attrName>
                                        </p:attrNameLst>
                                      </p:cBhvr>
                                      <p:to>
                                        <p:strVal val="visible"/>
                                      </p:to>
                                    </p:set>
                                    <p:animEffect transition="in" filter="fade">
                                      <p:cBhvr>
                                        <p:cTn id="148" dur="500"/>
                                        <p:tgtEl>
                                          <p:spTgt spid="506"/>
                                        </p:tgtEl>
                                      </p:cBhvr>
                                    </p:animEffect>
                                  </p:childTnLst>
                                </p:cTn>
                              </p:par>
                              <p:par>
                                <p:cTn id="149" presetID="10" presetClass="entr" presetSubtype="0" fill="hold" nodeType="withEffect">
                                  <p:stCondLst>
                                    <p:cond delay="3100"/>
                                  </p:stCondLst>
                                  <p:childTnLst>
                                    <p:set>
                                      <p:cBhvr>
                                        <p:cTn id="150" dur="1" fill="hold">
                                          <p:stCondLst>
                                            <p:cond delay="0"/>
                                          </p:stCondLst>
                                        </p:cTn>
                                        <p:tgtEl>
                                          <p:spTgt spid="578"/>
                                        </p:tgtEl>
                                        <p:attrNameLst>
                                          <p:attrName>style.visibility</p:attrName>
                                        </p:attrNameLst>
                                      </p:cBhvr>
                                      <p:to>
                                        <p:strVal val="visible"/>
                                      </p:to>
                                    </p:set>
                                    <p:animEffect transition="in" filter="fade">
                                      <p:cBhvr>
                                        <p:cTn id="151" dur="500"/>
                                        <p:tgtEl>
                                          <p:spTgt spid="578"/>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xit" presetSubtype="4" fill="hold" nodeType="clickEffect">
                                  <p:stCondLst>
                                    <p:cond delay="0"/>
                                  </p:stCondLst>
                                  <p:childTnLst>
                                    <p:animEffect transition="out" filter="wipe(down)">
                                      <p:cBhvr>
                                        <p:cTn id="155" dur="500"/>
                                        <p:tgtEl>
                                          <p:spTgt spid="734"/>
                                        </p:tgtEl>
                                      </p:cBhvr>
                                    </p:animEffect>
                                    <p:set>
                                      <p:cBhvr>
                                        <p:cTn id="156" dur="1" fill="hold">
                                          <p:stCondLst>
                                            <p:cond delay="499"/>
                                          </p:stCondLst>
                                        </p:cTn>
                                        <p:tgtEl>
                                          <p:spTgt spid="734"/>
                                        </p:tgtEl>
                                        <p:attrNameLst>
                                          <p:attrName>style.visibility</p:attrName>
                                        </p:attrNameLst>
                                      </p:cBhvr>
                                      <p:to>
                                        <p:strVal val="hidden"/>
                                      </p:to>
                                    </p:set>
                                  </p:childTnLst>
                                </p:cTn>
                              </p:par>
                              <p:par>
                                <p:cTn id="157" presetID="22" presetClass="exit" presetSubtype="4" fill="hold" nodeType="withEffect">
                                  <p:stCondLst>
                                    <p:cond delay="0"/>
                                  </p:stCondLst>
                                  <p:childTnLst>
                                    <p:animEffect transition="out" filter="wipe(down)">
                                      <p:cBhvr>
                                        <p:cTn id="158" dur="500"/>
                                        <p:tgtEl>
                                          <p:spTgt spid="737"/>
                                        </p:tgtEl>
                                      </p:cBhvr>
                                    </p:animEffect>
                                    <p:set>
                                      <p:cBhvr>
                                        <p:cTn id="159" dur="1" fill="hold">
                                          <p:stCondLst>
                                            <p:cond delay="499"/>
                                          </p:stCondLst>
                                        </p:cTn>
                                        <p:tgtEl>
                                          <p:spTgt spid="737"/>
                                        </p:tgtEl>
                                        <p:attrNameLst>
                                          <p:attrName>style.visibility</p:attrName>
                                        </p:attrNameLst>
                                      </p:cBhvr>
                                      <p:to>
                                        <p:strVal val="hidden"/>
                                      </p:to>
                                    </p:set>
                                  </p:childTnLst>
                                </p:cTn>
                              </p:par>
                              <p:par>
                                <p:cTn id="160" presetID="10" presetClass="exit" presetSubtype="0" fill="hold" grpId="0" nodeType="withEffect">
                                  <p:stCondLst>
                                    <p:cond delay="0"/>
                                  </p:stCondLst>
                                  <p:childTnLst>
                                    <p:animEffect transition="out" filter="fade">
                                      <p:cBhvr>
                                        <p:cTn id="161" dur="500"/>
                                        <p:tgtEl>
                                          <p:spTgt spid="5"/>
                                        </p:tgtEl>
                                      </p:cBhvr>
                                    </p:animEffect>
                                    <p:set>
                                      <p:cBhvr>
                                        <p:cTn id="162" dur="1" fill="hold">
                                          <p:stCondLst>
                                            <p:cond delay="499"/>
                                          </p:stCondLst>
                                        </p:cTn>
                                        <p:tgtEl>
                                          <p:spTgt spid="5"/>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319"/>
                                        </p:tgtEl>
                                      </p:cBhvr>
                                    </p:animEffect>
                                    <p:set>
                                      <p:cBhvr>
                                        <p:cTn id="165" dur="1" fill="hold">
                                          <p:stCondLst>
                                            <p:cond delay="499"/>
                                          </p:stCondLst>
                                        </p:cTn>
                                        <p:tgtEl>
                                          <p:spTgt spid="319"/>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322"/>
                                        </p:tgtEl>
                                      </p:cBhvr>
                                    </p:animEffect>
                                    <p:set>
                                      <p:cBhvr>
                                        <p:cTn id="168" dur="1" fill="hold">
                                          <p:stCondLst>
                                            <p:cond delay="499"/>
                                          </p:stCondLst>
                                        </p:cTn>
                                        <p:tgtEl>
                                          <p:spTgt spid="322"/>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324"/>
                                        </p:tgtEl>
                                      </p:cBhvr>
                                    </p:animEffect>
                                    <p:set>
                                      <p:cBhvr>
                                        <p:cTn id="171" dur="1" fill="hold">
                                          <p:stCondLst>
                                            <p:cond delay="499"/>
                                          </p:stCondLst>
                                        </p:cTn>
                                        <p:tgtEl>
                                          <p:spTgt spid="324"/>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44" presetClass="path" presetSubtype="0" accel="50000" decel="50000" fill="hold" grpId="0" nodeType="clickEffect">
                                  <p:stCondLst>
                                    <p:cond delay="0"/>
                                  </p:stCondLst>
                                  <p:childTnLst>
                                    <p:animMotion origin="layout" path="M -3.125E-6 1.85185E-6 C 0.20196 -0.20834 0.16198 -0.60301 0.6056 -0.62454 C 1.26003 -0.64607 1.35391 -0.04259 1.37683 -0.02917 " pathEditMode="relative" rAng="0" ptsTypes="AAA">
                                      <p:cBhvr>
                                        <p:cTn id="175" dur="8000" fill="hold"/>
                                        <p:tgtEl>
                                          <p:spTgt spid="9"/>
                                        </p:tgtEl>
                                        <p:attrNameLst>
                                          <p:attrName>ppt_x</p:attrName>
                                          <p:attrName>ppt_y</p:attrName>
                                        </p:attrNameLst>
                                      </p:cBhvr>
                                      <p:rCtr x="68841" y="-31273"/>
                                    </p:animMotion>
                                  </p:childTnLst>
                                </p:cTn>
                              </p:par>
                              <p:par>
                                <p:cTn id="176" presetID="10" presetClass="entr" presetSubtype="0" fill="hold" grpId="0" nodeType="withEffect">
                                  <p:stCondLst>
                                    <p:cond delay="0"/>
                                  </p:stCondLst>
                                  <p:childTnLst>
                                    <p:set>
                                      <p:cBhvr>
                                        <p:cTn id="177" dur="1" fill="hold">
                                          <p:stCondLst>
                                            <p:cond delay="0"/>
                                          </p:stCondLst>
                                        </p:cTn>
                                        <p:tgtEl>
                                          <p:spTgt spid="10"/>
                                        </p:tgtEl>
                                        <p:attrNameLst>
                                          <p:attrName>style.visibility</p:attrName>
                                        </p:attrNameLst>
                                      </p:cBhvr>
                                      <p:to>
                                        <p:strVal val="visible"/>
                                      </p:to>
                                    </p:set>
                                    <p:animEffect transition="in" filter="fade">
                                      <p:cBhvr>
                                        <p:cTn id="178" dur="4000"/>
                                        <p:tgtEl>
                                          <p:spTgt spid="10"/>
                                        </p:tgtEl>
                                      </p:cBhvr>
                                    </p:animEffect>
                                  </p:childTnLst>
                                </p:cTn>
                              </p:par>
                              <p:par>
                                <p:cTn id="179" presetID="10" presetClass="entr" presetSubtype="0" fill="hold" grpId="0" nodeType="withEffect">
                                  <p:stCondLst>
                                    <p:cond delay="4000"/>
                                  </p:stCondLst>
                                  <p:childTnLst>
                                    <p:set>
                                      <p:cBhvr>
                                        <p:cTn id="180" dur="1" fill="hold">
                                          <p:stCondLst>
                                            <p:cond delay="0"/>
                                          </p:stCondLst>
                                        </p:cTn>
                                        <p:tgtEl>
                                          <p:spTgt spid="13"/>
                                        </p:tgtEl>
                                        <p:attrNameLst>
                                          <p:attrName>style.visibility</p:attrName>
                                        </p:attrNameLst>
                                      </p:cBhvr>
                                      <p:to>
                                        <p:strVal val="visible"/>
                                      </p:to>
                                    </p:set>
                                    <p:animEffect transition="in" filter="fade">
                                      <p:cBhvr>
                                        <p:cTn id="181" dur="500"/>
                                        <p:tgtEl>
                                          <p:spTgt spid="13"/>
                                        </p:tgtEl>
                                      </p:cBhvr>
                                    </p:animEffect>
                                  </p:childTnLst>
                                </p:cTn>
                              </p:par>
                              <p:par>
                                <p:cTn id="182" presetID="10" presetClass="entr" presetSubtype="0" fill="hold" grpId="0" nodeType="withEffect">
                                  <p:stCondLst>
                                    <p:cond delay="4200"/>
                                  </p:stCondLst>
                                  <p:childTnLst>
                                    <p:set>
                                      <p:cBhvr>
                                        <p:cTn id="183" dur="1" fill="hold">
                                          <p:stCondLst>
                                            <p:cond delay="0"/>
                                          </p:stCondLst>
                                        </p:cTn>
                                        <p:tgtEl>
                                          <p:spTgt spid="328"/>
                                        </p:tgtEl>
                                        <p:attrNameLst>
                                          <p:attrName>style.visibility</p:attrName>
                                        </p:attrNameLst>
                                      </p:cBhvr>
                                      <p:to>
                                        <p:strVal val="visible"/>
                                      </p:to>
                                    </p:set>
                                    <p:animEffect transition="in" filter="fade">
                                      <p:cBhvr>
                                        <p:cTn id="184" dur="500"/>
                                        <p:tgtEl>
                                          <p:spTgt spid="328"/>
                                        </p:tgtEl>
                                      </p:cBhvr>
                                    </p:animEffect>
                                  </p:childTnLst>
                                </p:cTn>
                              </p:par>
                            </p:childTnLst>
                          </p:cTn>
                        </p:par>
                        <p:par>
                          <p:cTn id="185" fill="hold">
                            <p:stCondLst>
                              <p:cond delay="8000"/>
                            </p:stCondLst>
                            <p:childTnLst>
                              <p:par>
                                <p:cTn id="186" presetID="9" presetClass="emph" presetSubtype="0" nodeType="afterEffect">
                                  <p:stCondLst>
                                    <p:cond delay="0"/>
                                  </p:stCondLst>
                                  <p:childTnLst>
                                    <p:set>
                                      <p:cBhvr>
                                        <p:cTn id="187" dur="indefinite"/>
                                        <p:tgtEl>
                                          <p:spTgt spid="488"/>
                                        </p:tgtEl>
                                        <p:attrNameLst>
                                          <p:attrName>style.opacity</p:attrName>
                                        </p:attrNameLst>
                                      </p:cBhvr>
                                      <p:to>
                                        <p:strVal val="0.25"/>
                                      </p:to>
                                    </p:set>
                                    <p:animEffect filter="image" prLst="opacity: 0.25">
                                      <p:cBhvr rctx="IE">
                                        <p:cTn id="188" dur="indefinite"/>
                                        <p:tgtEl>
                                          <p:spTgt spid="488"/>
                                        </p:tgtEl>
                                      </p:cBhvr>
                                    </p:animEffect>
                                  </p:childTnLst>
                                </p:cTn>
                              </p:par>
                              <p:par>
                                <p:cTn id="189" presetID="9" presetClass="emph" presetSubtype="0" nodeType="withEffect">
                                  <p:stCondLst>
                                    <p:cond delay="0"/>
                                  </p:stCondLst>
                                  <p:childTnLst>
                                    <p:set>
                                      <p:cBhvr>
                                        <p:cTn id="190" dur="indefinite"/>
                                        <p:tgtEl>
                                          <p:spTgt spid="542"/>
                                        </p:tgtEl>
                                        <p:attrNameLst>
                                          <p:attrName>style.opacity</p:attrName>
                                        </p:attrNameLst>
                                      </p:cBhvr>
                                      <p:to>
                                        <p:strVal val="0.25"/>
                                      </p:to>
                                    </p:set>
                                    <p:animEffect filter="image" prLst="opacity: 0.25">
                                      <p:cBhvr rctx="IE">
                                        <p:cTn id="191" dur="indefinite"/>
                                        <p:tgtEl>
                                          <p:spTgt spid="542"/>
                                        </p:tgtEl>
                                      </p:cBhvr>
                                    </p:animEffect>
                                  </p:childTnLst>
                                </p:cTn>
                              </p:par>
                              <p:par>
                                <p:cTn id="192" presetID="9" presetClass="emph" presetSubtype="0" nodeType="withEffect">
                                  <p:stCondLst>
                                    <p:cond delay="0"/>
                                  </p:stCondLst>
                                  <p:childTnLst>
                                    <p:set>
                                      <p:cBhvr>
                                        <p:cTn id="193" dur="indefinite"/>
                                        <p:tgtEl>
                                          <p:spTgt spid="506"/>
                                        </p:tgtEl>
                                        <p:attrNameLst>
                                          <p:attrName>style.opacity</p:attrName>
                                        </p:attrNameLst>
                                      </p:cBhvr>
                                      <p:to>
                                        <p:strVal val="0.25"/>
                                      </p:to>
                                    </p:set>
                                    <p:animEffect filter="image" prLst="opacity: 0.25">
                                      <p:cBhvr rctx="IE">
                                        <p:cTn id="194" dur="indefinite"/>
                                        <p:tgtEl>
                                          <p:spTgt spid="506"/>
                                        </p:tgtEl>
                                      </p:cBhvr>
                                    </p:animEffect>
                                  </p:childTnLst>
                                </p:cTn>
                              </p:par>
                              <p:par>
                                <p:cTn id="195" presetID="9" presetClass="emph" presetSubtype="0" nodeType="withEffect">
                                  <p:stCondLst>
                                    <p:cond delay="0"/>
                                  </p:stCondLst>
                                  <p:childTnLst>
                                    <p:set>
                                      <p:cBhvr>
                                        <p:cTn id="196" dur="indefinite"/>
                                        <p:tgtEl>
                                          <p:spTgt spid="578"/>
                                        </p:tgtEl>
                                        <p:attrNameLst>
                                          <p:attrName>style.opacity</p:attrName>
                                        </p:attrNameLst>
                                      </p:cBhvr>
                                      <p:to>
                                        <p:strVal val="0.25"/>
                                      </p:to>
                                    </p:set>
                                    <p:animEffect filter="image" prLst="opacity: 0.25">
                                      <p:cBhvr rctx="IE">
                                        <p:cTn id="197" dur="indefinite"/>
                                        <p:tgtEl>
                                          <p:spTgt spid="578"/>
                                        </p:tgtEl>
                                      </p:cBhvr>
                                    </p:animEffect>
                                  </p:childTnLst>
                                </p:cTn>
                              </p:par>
                              <p:par>
                                <p:cTn id="198" presetID="9" presetClass="emph" presetSubtype="0" nodeType="withEffect">
                                  <p:stCondLst>
                                    <p:cond delay="0"/>
                                  </p:stCondLst>
                                  <p:childTnLst>
                                    <p:set>
                                      <p:cBhvr>
                                        <p:cTn id="199" dur="indefinite"/>
                                        <p:tgtEl>
                                          <p:spTgt spid="485"/>
                                        </p:tgtEl>
                                        <p:attrNameLst>
                                          <p:attrName>style.opacity</p:attrName>
                                        </p:attrNameLst>
                                      </p:cBhvr>
                                      <p:to>
                                        <p:strVal val="0.25"/>
                                      </p:to>
                                    </p:set>
                                    <p:animEffect filter="image" prLst="opacity: 0.25">
                                      <p:cBhvr rctx="IE">
                                        <p:cTn id="200" dur="indefinite"/>
                                        <p:tgtEl>
                                          <p:spTgt spid="485"/>
                                        </p:tgtEl>
                                      </p:cBhvr>
                                    </p:animEffect>
                                  </p:childTnLst>
                                </p:cTn>
                              </p:par>
                              <p:par>
                                <p:cTn id="201" presetID="9" presetClass="emph" presetSubtype="0" grpId="0" nodeType="withEffect">
                                  <p:stCondLst>
                                    <p:cond delay="0"/>
                                  </p:stCondLst>
                                  <p:childTnLst>
                                    <p:set>
                                      <p:cBhvr>
                                        <p:cTn id="202" dur="indefinite"/>
                                        <p:tgtEl>
                                          <p:spTgt spid="712"/>
                                        </p:tgtEl>
                                        <p:attrNameLst>
                                          <p:attrName>style.opacity</p:attrName>
                                        </p:attrNameLst>
                                      </p:cBhvr>
                                      <p:to>
                                        <p:strVal val="0.25"/>
                                      </p:to>
                                    </p:set>
                                    <p:animEffect filter="image" prLst="opacity: 0.25">
                                      <p:cBhvr rctx="IE">
                                        <p:cTn id="203" dur="indefinite"/>
                                        <p:tgtEl>
                                          <p:spTgt spid="712"/>
                                        </p:tgtEl>
                                      </p:cBhvr>
                                    </p:animEffect>
                                  </p:childTnLst>
                                </p:cTn>
                              </p:par>
                              <p:par>
                                <p:cTn id="204" presetID="9" presetClass="emph" presetSubtype="0" grpId="0" nodeType="withEffect">
                                  <p:stCondLst>
                                    <p:cond delay="0"/>
                                  </p:stCondLst>
                                  <p:childTnLst>
                                    <p:set>
                                      <p:cBhvr>
                                        <p:cTn id="205" dur="indefinite"/>
                                        <p:tgtEl>
                                          <p:spTgt spid="713"/>
                                        </p:tgtEl>
                                        <p:attrNameLst>
                                          <p:attrName>style.opacity</p:attrName>
                                        </p:attrNameLst>
                                      </p:cBhvr>
                                      <p:to>
                                        <p:strVal val="0.25"/>
                                      </p:to>
                                    </p:set>
                                    <p:animEffect filter="image" prLst="opacity: 0.25">
                                      <p:cBhvr rctx="IE">
                                        <p:cTn id="206" dur="indefinite"/>
                                        <p:tgtEl>
                                          <p:spTgt spid="713"/>
                                        </p:tgtEl>
                                      </p:cBhvr>
                                    </p:animEffect>
                                  </p:childTnLst>
                                </p:cTn>
                              </p:par>
                              <p:par>
                                <p:cTn id="207" presetID="9" presetClass="emph" presetSubtype="0" grpId="1" nodeType="withEffect">
                                  <p:stCondLst>
                                    <p:cond delay="0"/>
                                  </p:stCondLst>
                                  <p:childTnLst>
                                    <p:set>
                                      <p:cBhvr>
                                        <p:cTn id="208" dur="indefinite"/>
                                        <p:tgtEl>
                                          <p:spTgt spid="740"/>
                                        </p:tgtEl>
                                        <p:attrNameLst>
                                          <p:attrName>style.opacity</p:attrName>
                                        </p:attrNameLst>
                                      </p:cBhvr>
                                      <p:to>
                                        <p:strVal val="0.25"/>
                                      </p:to>
                                    </p:set>
                                    <p:animEffect filter="image" prLst="opacity: 0.25">
                                      <p:cBhvr rctx="IE">
                                        <p:cTn id="209" dur="indefinite"/>
                                        <p:tgtEl>
                                          <p:spTgt spid="740"/>
                                        </p:tgtEl>
                                      </p:cBhvr>
                                    </p:animEffect>
                                  </p:childTnLst>
                                </p:cTn>
                              </p:par>
                              <p:par>
                                <p:cTn id="210" presetID="9" presetClass="emph" presetSubtype="0" grpId="1" nodeType="withEffect">
                                  <p:stCondLst>
                                    <p:cond delay="0"/>
                                  </p:stCondLst>
                                  <p:childTnLst>
                                    <p:set>
                                      <p:cBhvr>
                                        <p:cTn id="211" dur="indefinite"/>
                                        <p:tgtEl>
                                          <p:spTgt spid="741"/>
                                        </p:tgtEl>
                                        <p:attrNameLst>
                                          <p:attrName>style.opacity</p:attrName>
                                        </p:attrNameLst>
                                      </p:cBhvr>
                                      <p:to>
                                        <p:strVal val="0.25"/>
                                      </p:to>
                                    </p:set>
                                    <p:animEffect filter="image" prLst="opacity: 0.25">
                                      <p:cBhvr rctx="IE">
                                        <p:cTn id="212" dur="indefinite"/>
                                        <p:tgtEl>
                                          <p:spTgt spid="741"/>
                                        </p:tgtEl>
                                      </p:cBhvr>
                                    </p:animEffect>
                                  </p:childTnLst>
                                </p:cTn>
                              </p:par>
                              <p:par>
                                <p:cTn id="213" presetID="10" presetClass="exit" presetSubtype="0" fill="hold" grpId="1" nodeType="withEffect">
                                  <p:stCondLst>
                                    <p:cond delay="0"/>
                                  </p:stCondLst>
                                  <p:childTnLst>
                                    <p:animEffect transition="out" filter="fade">
                                      <p:cBhvr>
                                        <p:cTn id="214" dur="4000"/>
                                        <p:tgtEl>
                                          <p:spTgt spid="10"/>
                                        </p:tgtEl>
                                      </p:cBhvr>
                                    </p:animEffect>
                                    <p:set>
                                      <p:cBhvr>
                                        <p:cTn id="215" dur="1" fill="hold">
                                          <p:stCondLst>
                                            <p:cond delay="3999"/>
                                          </p:stCondLst>
                                        </p:cTn>
                                        <p:tgtEl>
                                          <p:spTgt spid="10"/>
                                        </p:tgtEl>
                                        <p:attrNameLst>
                                          <p:attrName>style.visibility</p:attrName>
                                        </p:attrNameLst>
                                      </p:cBhvr>
                                      <p:to>
                                        <p:strVal val="hidden"/>
                                      </p:to>
                                    </p:set>
                                  </p:childTnLst>
                                </p:cTn>
                              </p:par>
                              <p:par>
                                <p:cTn id="216" presetID="10" presetClass="entr" presetSubtype="0" fill="hold" grpId="0" nodeType="withEffect">
                                  <p:stCondLst>
                                    <p:cond delay="0"/>
                                  </p:stCondLst>
                                  <p:childTnLst>
                                    <p:set>
                                      <p:cBhvr>
                                        <p:cTn id="217" dur="1" fill="hold">
                                          <p:stCondLst>
                                            <p:cond delay="0"/>
                                          </p:stCondLst>
                                        </p:cTn>
                                        <p:tgtEl>
                                          <p:spTgt spid="329"/>
                                        </p:tgtEl>
                                        <p:attrNameLst>
                                          <p:attrName>style.visibility</p:attrName>
                                        </p:attrNameLst>
                                      </p:cBhvr>
                                      <p:to>
                                        <p:strVal val="visible"/>
                                      </p:to>
                                    </p:set>
                                    <p:animEffect transition="in" filter="fade">
                                      <p:cBhvr>
                                        <p:cTn id="218" dur="500"/>
                                        <p:tgtEl>
                                          <p:spTgt spid="329"/>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331"/>
                                        </p:tgtEl>
                                        <p:attrNameLst>
                                          <p:attrName>style.visibility</p:attrName>
                                        </p:attrNameLst>
                                      </p:cBhvr>
                                      <p:to>
                                        <p:strVal val="visible"/>
                                      </p:to>
                                    </p:set>
                                    <p:animEffect transition="in" filter="fade">
                                      <p:cBhvr>
                                        <p:cTn id="221" dur="500"/>
                                        <p:tgtEl>
                                          <p:spTgt spid="331"/>
                                        </p:tgtEl>
                                      </p:cBhvr>
                                    </p:animEffect>
                                  </p:childTnLst>
                                </p:cTn>
                              </p:par>
                              <p:par>
                                <p:cTn id="222" presetID="22" presetClass="entr" presetSubtype="1" fill="hold" nodeType="withEffect">
                                  <p:stCondLst>
                                    <p:cond delay="1000"/>
                                  </p:stCondLst>
                                  <p:childTnLst>
                                    <p:set>
                                      <p:cBhvr>
                                        <p:cTn id="223" dur="1" fill="hold">
                                          <p:stCondLst>
                                            <p:cond delay="0"/>
                                          </p:stCondLst>
                                        </p:cTn>
                                        <p:tgtEl>
                                          <p:spTgt spid="744"/>
                                        </p:tgtEl>
                                        <p:attrNameLst>
                                          <p:attrName>style.visibility</p:attrName>
                                        </p:attrNameLst>
                                      </p:cBhvr>
                                      <p:to>
                                        <p:strVal val="visible"/>
                                      </p:to>
                                    </p:set>
                                    <p:animEffect transition="in" filter="wipe(up)">
                                      <p:cBhvr>
                                        <p:cTn id="224" dur="500"/>
                                        <p:tgtEl>
                                          <p:spTgt spid="744"/>
                                        </p:tgtEl>
                                      </p:cBhvr>
                                    </p:animEffect>
                                  </p:childTnLst>
                                </p:cTn>
                              </p:par>
                              <p:par>
                                <p:cTn id="225" presetID="10" presetClass="entr" presetSubtype="0" fill="hold" nodeType="withEffect">
                                  <p:stCondLst>
                                    <p:cond delay="1000"/>
                                  </p:stCondLst>
                                  <p:childTnLst>
                                    <p:set>
                                      <p:cBhvr>
                                        <p:cTn id="226" dur="1" fill="hold">
                                          <p:stCondLst>
                                            <p:cond delay="0"/>
                                          </p:stCondLst>
                                        </p:cTn>
                                        <p:tgtEl>
                                          <p:spTgt spid="596"/>
                                        </p:tgtEl>
                                        <p:attrNameLst>
                                          <p:attrName>style.visibility</p:attrName>
                                        </p:attrNameLst>
                                      </p:cBhvr>
                                      <p:to>
                                        <p:strVal val="visible"/>
                                      </p:to>
                                    </p:set>
                                    <p:animEffect transition="in" filter="fade">
                                      <p:cBhvr>
                                        <p:cTn id="227" dur="500"/>
                                        <p:tgtEl>
                                          <p:spTgt spid="596"/>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17"/>
                                        </p:tgtEl>
                                        <p:attrNameLst>
                                          <p:attrName>style.visibility</p:attrName>
                                        </p:attrNameLst>
                                      </p:cBhvr>
                                      <p:to>
                                        <p:strVal val="visible"/>
                                      </p:to>
                                    </p:set>
                                    <p:animEffect transition="in" filter="fade">
                                      <p:cBhvr>
                                        <p:cTn id="230" dur="500"/>
                                        <p:tgtEl>
                                          <p:spTgt spid="717"/>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18"/>
                                        </p:tgtEl>
                                        <p:attrNameLst>
                                          <p:attrName>style.visibility</p:attrName>
                                        </p:attrNameLst>
                                      </p:cBhvr>
                                      <p:to>
                                        <p:strVal val="visible"/>
                                      </p:to>
                                    </p:set>
                                    <p:animEffect transition="in" filter="fade">
                                      <p:cBhvr>
                                        <p:cTn id="233" dur="500"/>
                                        <p:tgtEl>
                                          <p:spTgt spid="718"/>
                                        </p:tgtEl>
                                      </p:cBhvr>
                                    </p:animEffect>
                                  </p:childTnLst>
                                </p:cTn>
                              </p:par>
                              <p:par>
                                <p:cTn id="234" presetID="42" presetClass="path" presetSubtype="0" accel="50000" decel="50000" fill="hold" grpId="0" nodeType="withEffect">
                                  <p:stCondLst>
                                    <p:cond delay="0"/>
                                  </p:stCondLst>
                                  <p:childTnLst>
                                    <p:animMotion origin="layout" path="M 4.375E-6 3.7037E-7 L 0.26757 0.2463 " pathEditMode="relative" rAng="0" ptsTypes="AA">
                                      <p:cBhvr>
                                        <p:cTn id="235" dur="2000" fill="hold"/>
                                        <p:tgtEl>
                                          <p:spTgt spid="747"/>
                                        </p:tgtEl>
                                        <p:attrNameLst>
                                          <p:attrName>ppt_x</p:attrName>
                                          <p:attrName>ppt_y</p:attrName>
                                        </p:attrNameLst>
                                      </p:cBhvr>
                                      <p:rCtr x="13372" y="12315"/>
                                    </p:animMotion>
                                  </p:childTnLst>
                                </p:cTn>
                              </p:par>
                              <p:par>
                                <p:cTn id="236" presetID="10" presetClass="entr" presetSubtype="0" fill="hold" nodeType="withEffect">
                                  <p:stCondLst>
                                    <p:cond delay="2000"/>
                                  </p:stCondLst>
                                  <p:childTnLst>
                                    <p:set>
                                      <p:cBhvr>
                                        <p:cTn id="237" dur="1" fill="hold">
                                          <p:stCondLst>
                                            <p:cond delay="0"/>
                                          </p:stCondLst>
                                        </p:cTn>
                                        <p:tgtEl>
                                          <p:spTgt spid="635"/>
                                        </p:tgtEl>
                                        <p:attrNameLst>
                                          <p:attrName>style.visibility</p:attrName>
                                        </p:attrNameLst>
                                      </p:cBhvr>
                                      <p:to>
                                        <p:strVal val="visible"/>
                                      </p:to>
                                    </p:set>
                                    <p:animEffect transition="in" filter="fade">
                                      <p:cBhvr>
                                        <p:cTn id="238" dur="500"/>
                                        <p:tgtEl>
                                          <p:spTgt spid="635"/>
                                        </p:tgtEl>
                                      </p:cBhvr>
                                    </p:animEffect>
                                  </p:childTnLst>
                                </p:cTn>
                              </p:par>
                              <p:par>
                                <p:cTn id="239" presetID="10" presetClass="entr" presetSubtype="0" fill="hold" nodeType="withEffect">
                                  <p:stCondLst>
                                    <p:cond delay="2300"/>
                                  </p:stCondLst>
                                  <p:childTnLst>
                                    <p:set>
                                      <p:cBhvr>
                                        <p:cTn id="240" dur="1" fill="hold">
                                          <p:stCondLst>
                                            <p:cond delay="0"/>
                                          </p:stCondLst>
                                        </p:cTn>
                                        <p:tgtEl>
                                          <p:spTgt spid="671"/>
                                        </p:tgtEl>
                                        <p:attrNameLst>
                                          <p:attrName>style.visibility</p:attrName>
                                        </p:attrNameLst>
                                      </p:cBhvr>
                                      <p:to>
                                        <p:strVal val="visible"/>
                                      </p:to>
                                    </p:set>
                                    <p:animEffect transition="in" filter="fade">
                                      <p:cBhvr>
                                        <p:cTn id="241" dur="500"/>
                                        <p:tgtEl>
                                          <p:spTgt spid="671"/>
                                        </p:tgtEl>
                                      </p:cBhvr>
                                    </p:animEffect>
                                  </p:childTnLst>
                                </p:cTn>
                              </p:par>
                              <p:par>
                                <p:cTn id="242" presetID="42" presetClass="path" presetSubtype="0" accel="50000" decel="50000" fill="hold" grpId="0" nodeType="withEffect">
                                  <p:stCondLst>
                                    <p:cond delay="300"/>
                                  </p:stCondLst>
                                  <p:childTnLst>
                                    <p:animMotion origin="layout" path="M 3.95833E-6 3.7037E-7 L 0.30781 0.2463 " pathEditMode="relative" rAng="0" ptsTypes="AA">
                                      <p:cBhvr>
                                        <p:cTn id="243" dur="2000" fill="hold"/>
                                        <p:tgtEl>
                                          <p:spTgt spid="748"/>
                                        </p:tgtEl>
                                        <p:attrNameLst>
                                          <p:attrName>ppt_x</p:attrName>
                                          <p:attrName>ppt_y</p:attrName>
                                        </p:attrNameLst>
                                      </p:cBhvr>
                                      <p:rCtr x="15391" y="12315"/>
                                    </p:animMotion>
                                  </p:childTnLst>
                                </p:cTn>
                              </p:par>
                              <p:par>
                                <p:cTn id="244" presetID="10" presetClass="entr" presetSubtype="0" fill="hold" nodeType="withEffect">
                                  <p:stCondLst>
                                    <p:cond delay="2000"/>
                                  </p:stCondLst>
                                  <p:childTnLst>
                                    <p:set>
                                      <p:cBhvr>
                                        <p:cTn id="245" dur="1" fill="hold">
                                          <p:stCondLst>
                                            <p:cond delay="0"/>
                                          </p:stCondLst>
                                        </p:cTn>
                                        <p:tgtEl>
                                          <p:spTgt spid="599"/>
                                        </p:tgtEl>
                                        <p:attrNameLst>
                                          <p:attrName>style.visibility</p:attrName>
                                        </p:attrNameLst>
                                      </p:cBhvr>
                                      <p:to>
                                        <p:strVal val="visible"/>
                                      </p:to>
                                    </p:set>
                                    <p:animEffect transition="in" filter="fade">
                                      <p:cBhvr>
                                        <p:cTn id="246" dur="500"/>
                                        <p:tgtEl>
                                          <p:spTgt spid="599"/>
                                        </p:tgtEl>
                                      </p:cBhvr>
                                    </p:animEffect>
                                  </p:childTnLst>
                                </p:cTn>
                              </p:par>
                              <p:par>
                                <p:cTn id="247" presetID="10" presetClass="entr" presetSubtype="0" fill="hold" nodeType="withEffect">
                                  <p:stCondLst>
                                    <p:cond delay="2400"/>
                                  </p:stCondLst>
                                  <p:childTnLst>
                                    <p:set>
                                      <p:cBhvr>
                                        <p:cTn id="248" dur="1" fill="hold">
                                          <p:stCondLst>
                                            <p:cond delay="0"/>
                                          </p:stCondLst>
                                        </p:cTn>
                                        <p:tgtEl>
                                          <p:spTgt spid="653"/>
                                        </p:tgtEl>
                                        <p:attrNameLst>
                                          <p:attrName>style.visibility</p:attrName>
                                        </p:attrNameLst>
                                      </p:cBhvr>
                                      <p:to>
                                        <p:strVal val="visible"/>
                                      </p:to>
                                    </p:set>
                                    <p:animEffect transition="in" filter="fade">
                                      <p:cBhvr>
                                        <p:cTn id="249" dur="500"/>
                                        <p:tgtEl>
                                          <p:spTgt spid="653"/>
                                        </p:tgtEl>
                                      </p:cBhvr>
                                    </p:animEffect>
                                  </p:childTnLst>
                                </p:cTn>
                              </p:par>
                              <p:par>
                                <p:cTn id="250" presetID="44" presetClass="path" presetSubtype="0" accel="50000" decel="50000" fill="hold" grpId="0" nodeType="withEffect">
                                  <p:stCondLst>
                                    <p:cond delay="2400"/>
                                  </p:stCondLst>
                                  <p:childTnLst>
                                    <p:animMotion origin="layout" path="M -1.25E-6 -2.59259E-6 C 0.03425 -0.22708 0.13177 -0.37106 0.21068 -0.47222 C 0.33177 -0.6199 0.39662 -0.60393 0.61875 -0.63819 " pathEditMode="relative" rAng="0" ptsTypes="AAA">
                                      <p:cBhvr>
                                        <p:cTn id="251" dur="2000" fill="hold"/>
                                        <p:tgtEl>
                                          <p:spTgt spid="4"/>
                                        </p:tgtEl>
                                        <p:attrNameLst>
                                          <p:attrName>ppt_x</p:attrName>
                                          <p:attrName>ppt_y</p:attrName>
                                        </p:attrNameLst>
                                      </p:cBhvr>
                                      <p:rCtr x="30937" y="-31921"/>
                                    </p:animMotion>
                                  </p:childTnLst>
                                </p:cTn>
                              </p:par>
                              <p:par>
                                <p:cTn id="252" presetID="22" presetClass="exit" presetSubtype="8" fill="hold" nodeType="withEffect">
                                  <p:stCondLst>
                                    <p:cond delay="2400"/>
                                  </p:stCondLst>
                                  <p:childTnLst>
                                    <p:animEffect transition="out" filter="wipe(left)">
                                      <p:cBhvr>
                                        <p:cTn id="253" dur="500"/>
                                        <p:tgtEl>
                                          <p:spTgt spid="744"/>
                                        </p:tgtEl>
                                      </p:cBhvr>
                                    </p:animEffect>
                                    <p:set>
                                      <p:cBhvr>
                                        <p:cTn id="254" dur="1" fill="hold">
                                          <p:stCondLst>
                                            <p:cond delay="499"/>
                                          </p:stCondLst>
                                        </p:cTn>
                                        <p:tgtEl>
                                          <p:spTgt spid="7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4" grpId="0" animBg="1"/>
      <p:bldP spid="27" grpId="0" animBg="1"/>
      <p:bldP spid="712" grpId="0" animBg="1"/>
      <p:bldP spid="713" grpId="0" animBg="1"/>
      <p:bldP spid="717" grpId="0" animBg="1"/>
      <p:bldP spid="718" grpId="0" animBg="1"/>
      <p:bldP spid="5" grpId="0" animBg="1"/>
      <p:bldP spid="5" grpId="1" animBg="1"/>
      <p:bldP spid="730" grpId="0" animBg="1"/>
      <p:bldP spid="730" grpId="1" animBg="1"/>
      <p:bldP spid="13" grpId="0" animBg="1"/>
      <p:bldP spid="754" grpId="0" animBg="1"/>
      <p:bldP spid="754" grpId="1" animBg="1"/>
      <p:bldP spid="756" grpId="0" animBg="1"/>
      <p:bldP spid="756" grpId="1" animBg="1"/>
      <p:bldP spid="757" grpId="0" animBg="1"/>
      <p:bldP spid="757" grpId="1" animBg="1"/>
      <p:bldP spid="316" grpId="0" animBg="1"/>
      <p:bldP spid="317" grpId="0" animBg="1"/>
      <p:bldP spid="319" grpId="0" animBg="1"/>
      <p:bldP spid="319" grpId="1" animBg="1"/>
      <p:bldP spid="322" grpId="0" animBg="1"/>
      <p:bldP spid="322" grpId="1" animBg="1"/>
      <p:bldP spid="324" grpId="0" animBg="1"/>
      <p:bldP spid="324" grpId="1" animBg="1"/>
      <p:bldP spid="328" grpId="0" animBg="1"/>
      <p:bldP spid="329" grpId="0" animBg="1"/>
      <p:bldP spid="747" grpId="0" animBg="1"/>
      <p:bldP spid="748" grpId="0" animBg="1"/>
      <p:bldP spid="731" grpId="0" animBg="1"/>
      <p:bldP spid="732" grpId="0" animBg="1"/>
      <p:bldP spid="733" grpId="0" animBg="1"/>
      <p:bldP spid="740" grpId="0" animBg="1"/>
      <p:bldP spid="740" grpId="1" animBg="1"/>
      <p:bldP spid="741" grpId="0" animBg="1"/>
      <p:bldP spid="741" grpId="1" animBg="1"/>
      <p:bldP spid="331" grpId="0" animBg="1"/>
      <p:bldP spid="3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A94901-ACED-4DF7-A79E-46F1ACA61575}"/>
              </a:ext>
            </a:extLst>
          </p:cNvPr>
          <p:cNvSpPr>
            <a:spLocks noGrp="1"/>
          </p:cNvSpPr>
          <p:nvPr>
            <p:ph type="title"/>
          </p:nvPr>
        </p:nvSpPr>
        <p:spPr/>
        <p:txBody>
          <a:bodyPr/>
          <a:lstStyle/>
          <a:p>
            <a:r>
              <a:rPr lang="en-US"/>
              <a:t>Image Tagging </a:t>
            </a:r>
          </a:p>
        </p:txBody>
      </p:sp>
      <p:sp>
        <p:nvSpPr>
          <p:cNvPr id="4" name="Text Placeholder 3">
            <a:extLst>
              <a:ext uri="{FF2B5EF4-FFF2-40B4-BE49-F238E27FC236}">
                <a16:creationId xmlns:a16="http://schemas.microsoft.com/office/drawing/2014/main" id="{BC4A5221-D3D5-4A18-AB2A-9E5337ECFF3C}"/>
              </a:ext>
            </a:extLst>
          </p:cNvPr>
          <p:cNvSpPr>
            <a:spLocks noGrp="1"/>
          </p:cNvSpPr>
          <p:nvPr>
            <p:ph type="body" idx="1"/>
          </p:nvPr>
        </p:nvSpPr>
        <p:spPr/>
        <p:txBody>
          <a:bodyPr/>
          <a:lstStyle/>
          <a:p>
            <a:r>
              <a:rPr lang="en-US"/>
              <a:t>Why stable tagging can create instability </a:t>
            </a:r>
          </a:p>
        </p:txBody>
      </p:sp>
    </p:spTree>
    <p:extLst>
      <p:ext uri="{BB962C8B-B14F-4D97-AF65-F5344CB8AC3E}">
        <p14:creationId xmlns:p14="http://schemas.microsoft.com/office/powerpoint/2010/main" val="246624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BA098B2-5B6D-4D00-A75B-6CB820463C42}"/>
              </a:ext>
            </a:extLst>
          </p:cNvPr>
          <p:cNvSpPr/>
          <p:nvPr/>
        </p:nvSpPr>
        <p:spPr bwMode="auto">
          <a:xfrm>
            <a:off x="4303151" y="2711768"/>
            <a:ext cx="2421349" cy="234847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05" name="Table 304">
            <a:extLst>
              <a:ext uri="{FF2B5EF4-FFF2-40B4-BE49-F238E27FC236}">
                <a16:creationId xmlns:a16="http://schemas.microsoft.com/office/drawing/2014/main" id="{A5A5B2C1-E647-4643-ACB2-F7FD617A0440}"/>
              </a:ext>
            </a:extLst>
          </p:cNvPr>
          <p:cNvGraphicFramePr>
            <a:graphicFrameLocks noGrp="1"/>
          </p:cNvGraphicFramePr>
          <p:nvPr>
            <p:extLst/>
          </p:nvPr>
        </p:nvGraphicFramePr>
        <p:xfrm>
          <a:off x="5897247" y="3373937"/>
          <a:ext cx="730728" cy="1635138"/>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r h="272523">
                <a:tc>
                  <a:txBody>
                    <a:bodyPr/>
                    <a:lstStyle/>
                    <a:p>
                      <a:r>
                        <a:rPr lang="en-US" sz="1200"/>
                        <a:t>3rp</a:t>
                      </a:r>
                    </a:p>
                  </a:txBody>
                  <a:tcPr marL="89643" marR="89643" marT="44821" marB="44821"/>
                </a:tc>
                <a:extLst>
                  <a:ext uri="{0D108BD9-81ED-4DB2-BD59-A6C34878D82A}">
                    <a16:rowId xmlns:a16="http://schemas.microsoft.com/office/drawing/2014/main" val="2269208606"/>
                  </a:ext>
                </a:extLst>
              </a:tr>
              <a:tr h="272523">
                <a:tc>
                  <a:txBody>
                    <a:bodyPr/>
                    <a:lstStyle/>
                    <a:p>
                      <a:r>
                        <a:rPr lang="en-US" sz="1200"/>
                        <a:t>1n4</a:t>
                      </a:r>
                    </a:p>
                  </a:txBody>
                  <a:tcPr marL="89643" marR="89643" marT="44821" marB="44821"/>
                </a:tc>
                <a:extLst>
                  <a:ext uri="{0D108BD9-81ED-4DB2-BD59-A6C34878D82A}">
                    <a16:rowId xmlns:a16="http://schemas.microsoft.com/office/drawing/2014/main" val="834801983"/>
                  </a:ext>
                </a:extLst>
              </a:tr>
            </a:tbl>
          </a:graphicData>
        </a:graphic>
      </p:graphicFrame>
      <p:sp>
        <p:nvSpPr>
          <p:cNvPr id="16" name="Rectangle 15">
            <a:extLst>
              <a:ext uri="{FF2B5EF4-FFF2-40B4-BE49-F238E27FC236}">
                <a16:creationId xmlns:a16="http://schemas.microsoft.com/office/drawing/2014/main" id="{C672FFA9-23ED-4727-9F9D-5273F2A75402}"/>
              </a:ext>
            </a:extLst>
          </p:cNvPr>
          <p:cNvSpPr/>
          <p:nvPr/>
        </p:nvSpPr>
        <p:spPr bwMode="auto">
          <a:xfrm>
            <a:off x="74645" y="1920257"/>
            <a:ext cx="2613521" cy="2548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a:solidFill>
                  <a:schemeClr val="bg1"/>
                </a:solidFill>
                <a:latin typeface="Consolas" panose="020B0609020204030204" pitchFamily="49" charset="0"/>
              </a:rPr>
              <a:t>docker build –t web:1</a:t>
            </a:r>
          </a:p>
          <a:p>
            <a:pPr defTabSz="1218966">
              <a:defRPr/>
            </a:pPr>
            <a:r>
              <a:rPr lang="en-US" sz="1176" b="1" kern="0">
                <a:solidFill>
                  <a:schemeClr val="bg1"/>
                </a:solidFill>
                <a:latin typeface="Consolas" panose="020B0609020204030204" pitchFamily="49" charset="0"/>
              </a:rPr>
              <a:t>docker build –t api:1</a:t>
            </a:r>
          </a:p>
          <a:p>
            <a:pPr defTabSz="1218966">
              <a:defRPr/>
            </a:pPr>
            <a:r>
              <a:rPr lang="en-US" sz="1176" b="1" kern="0">
                <a:solidFill>
                  <a:schemeClr val="bg1"/>
                </a:solidFill>
                <a:latin typeface="Consolas" panose="020B0609020204030204" pitchFamily="49" charset="0"/>
              </a:rPr>
              <a:t>docker build –t cache:1</a:t>
            </a:r>
          </a:p>
          <a:p>
            <a:pPr defTabSz="1218966">
              <a:defRPr/>
            </a:pPr>
            <a:endParaRPr lang="en-US" sz="1176" b="1" kern="0">
              <a:solidFill>
                <a:schemeClr val="bg1"/>
              </a:solidFill>
              <a:latin typeface="Consolas" panose="020B0609020204030204" pitchFamily="49" charset="0"/>
            </a:endParaRPr>
          </a:p>
          <a:p>
            <a:pPr defTabSz="1218966">
              <a:defRPr/>
            </a:pPr>
            <a:r>
              <a:rPr lang="en-US" sz="1176" b="1" kern="0">
                <a:solidFill>
                  <a:schemeClr val="bg1"/>
                </a:solidFill>
                <a:latin typeface="Consolas" panose="020B0609020204030204" pitchFamily="49" charset="0"/>
              </a:rPr>
              <a:t>docker images</a:t>
            </a:r>
          </a:p>
          <a:p>
            <a:pPr defTabSz="1218966">
              <a:defRPr/>
            </a:pPr>
            <a:r>
              <a:rPr lang="en-US" sz="1176" b="1" kern="0">
                <a:solidFill>
                  <a:schemeClr val="bg1"/>
                </a:solidFill>
                <a:latin typeface="Consolas" panose="020B0609020204030204" pitchFamily="49" charset="0"/>
              </a:rPr>
              <a:t>  REPOSITORY  TAG DIGEST</a:t>
            </a:r>
          </a:p>
          <a:p>
            <a:pPr defTabSz="1218966">
              <a:defRPr/>
            </a:pPr>
            <a:r>
              <a:rPr lang="en-US" sz="1176" b="1" kern="0">
                <a:solidFill>
                  <a:schemeClr val="bg1"/>
                </a:solidFill>
                <a:latin typeface="Consolas" panose="020B0609020204030204" pitchFamily="49" charset="0"/>
              </a:rPr>
              <a:t>  web         1   91e</a:t>
            </a:r>
          </a:p>
          <a:p>
            <a:pPr defTabSz="1218966">
              <a:defRPr/>
            </a:pPr>
            <a:r>
              <a:rPr lang="en-US" sz="1176" b="1" kern="0">
                <a:solidFill>
                  <a:schemeClr val="bg1"/>
                </a:solidFill>
                <a:latin typeface="Consolas" panose="020B0609020204030204" pitchFamily="49" charset="0"/>
              </a:rPr>
              <a:t>  </a:t>
            </a:r>
            <a:r>
              <a:rPr lang="en-US" sz="1176" b="1" kern="0" err="1">
                <a:solidFill>
                  <a:schemeClr val="bg1"/>
                </a:solidFill>
                <a:latin typeface="Consolas" panose="020B0609020204030204" pitchFamily="49" charset="0"/>
              </a:rPr>
              <a:t>api</a:t>
            </a:r>
            <a:r>
              <a:rPr lang="en-US" sz="1176" b="1" kern="0">
                <a:solidFill>
                  <a:schemeClr val="bg1"/>
                </a:solidFill>
                <a:latin typeface="Consolas" panose="020B0609020204030204" pitchFamily="49" charset="0"/>
              </a:rPr>
              <a:t>         1   u82</a:t>
            </a:r>
          </a:p>
          <a:p>
            <a:pPr defTabSz="1218966">
              <a:defRPr/>
            </a:pPr>
            <a:r>
              <a:rPr lang="en-US" sz="1176" b="1" kern="0">
                <a:solidFill>
                  <a:schemeClr val="bg1"/>
                </a:solidFill>
                <a:latin typeface="Consolas" panose="020B0609020204030204" pitchFamily="49" charset="0"/>
              </a:rPr>
              <a:t>  cache       1   2re</a:t>
            </a:r>
          </a:p>
          <a:p>
            <a:pPr defTabSz="1218966">
              <a:defRPr/>
            </a:pPr>
            <a:endParaRPr lang="en-US" sz="1176" b="1" kern="0">
              <a:solidFill>
                <a:schemeClr val="bg1"/>
              </a:solidFill>
              <a:latin typeface="Consolas" panose="020B0609020204030204" pitchFamily="49" charset="0"/>
            </a:endParaRPr>
          </a:p>
          <a:p>
            <a:pPr defTabSz="1218966">
              <a:defRPr/>
            </a:pPr>
            <a:r>
              <a:rPr lang="en-US" sz="1176" b="1" kern="0">
                <a:solidFill>
                  <a:schemeClr val="bg1"/>
                </a:solidFill>
                <a:latin typeface="Consolas" panose="020B0609020204030204" pitchFamily="49" charset="0"/>
              </a:rPr>
              <a:t>docker push web:1</a:t>
            </a:r>
          </a:p>
          <a:p>
            <a:pPr defTabSz="1218966">
              <a:defRPr/>
            </a:pPr>
            <a:r>
              <a:rPr lang="en-US" sz="1176" b="1" kern="0">
                <a:solidFill>
                  <a:schemeClr val="bg1"/>
                </a:solidFill>
                <a:latin typeface="Consolas" panose="020B0609020204030204" pitchFamily="49" charset="0"/>
              </a:rPr>
              <a:t>docker push api:1</a:t>
            </a:r>
          </a:p>
          <a:p>
            <a:pPr defTabSz="1218966">
              <a:defRPr/>
            </a:pPr>
            <a:r>
              <a:rPr lang="en-US" sz="1176" b="1" kern="0">
                <a:solidFill>
                  <a:schemeClr val="bg1"/>
                </a:solidFill>
                <a:latin typeface="Consolas" panose="020B0609020204030204" pitchFamily="49" charset="0"/>
              </a:rPr>
              <a:t>docker push cache:1</a:t>
            </a:r>
            <a:endParaRPr lang="en-US" sz="1176">
              <a:gradFill>
                <a:gsLst>
                  <a:gs pos="0">
                    <a:srgbClr val="FFFFFF"/>
                  </a:gs>
                  <a:gs pos="100000">
                    <a:srgbClr val="FFFFFF"/>
                  </a:gs>
                </a:gsLst>
                <a:lin ang="5400000" scaled="0"/>
              </a:gradFill>
              <a:ea typeface="Segoe UI" pitchFamily="34" charset="0"/>
              <a:cs typeface="Segoe UI" pitchFamily="34" charset="0"/>
            </a:endParaRPr>
          </a:p>
        </p:txBody>
      </p:sp>
      <p:sp>
        <p:nvSpPr>
          <p:cNvPr id="758" name="Rectangle 757">
            <a:extLst>
              <a:ext uri="{FF2B5EF4-FFF2-40B4-BE49-F238E27FC236}">
                <a16:creationId xmlns:a16="http://schemas.microsoft.com/office/drawing/2014/main" id="{D1ED3A11-A016-4B1C-B3C8-FEE71253CA53}"/>
              </a:ext>
            </a:extLst>
          </p:cNvPr>
          <p:cNvSpPr/>
          <p:nvPr/>
        </p:nvSpPr>
        <p:spPr bwMode="auto">
          <a:xfrm>
            <a:off x="67036" y="4504737"/>
            <a:ext cx="2627491" cy="20626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a:solidFill>
                  <a:schemeClr val="bg1"/>
                </a:solidFill>
                <a:latin typeface="Consolas" panose="020B0609020204030204" pitchFamily="49" charset="0"/>
              </a:rPr>
              <a:t>docker build –t api:1</a:t>
            </a:r>
          </a:p>
          <a:p>
            <a:pPr defTabSz="1218966">
              <a:defRPr/>
            </a:pPr>
            <a:r>
              <a:rPr lang="en-US" sz="1176" b="1" kern="0">
                <a:solidFill>
                  <a:schemeClr val="bg1"/>
                </a:solidFill>
                <a:latin typeface="Consolas" panose="020B0609020204030204" pitchFamily="49" charset="0"/>
              </a:rPr>
              <a:t>docker build –t cache:1</a:t>
            </a:r>
          </a:p>
          <a:p>
            <a:pPr defTabSz="1218966">
              <a:defRPr/>
            </a:pPr>
            <a:endParaRPr lang="en-US" sz="1176" b="1" kern="0">
              <a:solidFill>
                <a:schemeClr val="bg1"/>
              </a:solidFill>
              <a:latin typeface="Consolas" panose="020B0609020204030204" pitchFamily="49" charset="0"/>
            </a:endParaRPr>
          </a:p>
          <a:p>
            <a:pPr defTabSz="1218966">
              <a:defRPr/>
            </a:pPr>
            <a:r>
              <a:rPr lang="en-US" sz="1176" b="1" kern="0">
                <a:solidFill>
                  <a:schemeClr val="bg1"/>
                </a:solidFill>
                <a:latin typeface="Consolas" panose="020B0609020204030204" pitchFamily="49" charset="0"/>
              </a:rPr>
              <a:t>docker images</a:t>
            </a:r>
          </a:p>
          <a:p>
            <a:pPr defTabSz="1218966">
              <a:defRPr/>
            </a:pPr>
            <a:r>
              <a:rPr lang="en-US" sz="1176" b="1" kern="0">
                <a:solidFill>
                  <a:schemeClr val="bg1"/>
                </a:solidFill>
                <a:latin typeface="Consolas" panose="020B0609020204030204" pitchFamily="49" charset="0"/>
              </a:rPr>
              <a:t>  REPOSITORY  TAG DIGEST</a:t>
            </a:r>
          </a:p>
          <a:p>
            <a:pPr defTabSz="1218966">
              <a:defRPr/>
            </a:pPr>
            <a:r>
              <a:rPr lang="en-US" sz="1176" b="1" kern="0">
                <a:solidFill>
                  <a:schemeClr val="bg1"/>
                </a:solidFill>
                <a:latin typeface="Consolas" panose="020B0609020204030204" pitchFamily="49" charset="0"/>
              </a:rPr>
              <a:t>  </a:t>
            </a:r>
            <a:r>
              <a:rPr lang="en-US" sz="1176" b="1" kern="0" err="1">
                <a:solidFill>
                  <a:schemeClr val="bg1"/>
                </a:solidFill>
                <a:latin typeface="Consolas" panose="020B0609020204030204" pitchFamily="49" charset="0"/>
              </a:rPr>
              <a:t>api</a:t>
            </a:r>
            <a:r>
              <a:rPr lang="en-US" sz="1176" b="1" kern="0">
                <a:solidFill>
                  <a:schemeClr val="bg1"/>
                </a:solidFill>
                <a:latin typeface="Consolas" panose="020B0609020204030204" pitchFamily="49" charset="0"/>
              </a:rPr>
              <a:t>         1   3rp</a:t>
            </a:r>
          </a:p>
          <a:p>
            <a:pPr defTabSz="1218966">
              <a:defRPr/>
            </a:pPr>
            <a:r>
              <a:rPr lang="en-US" sz="1176" b="1" kern="0">
                <a:solidFill>
                  <a:schemeClr val="bg1"/>
                </a:solidFill>
                <a:latin typeface="Consolas" panose="020B0609020204030204" pitchFamily="49" charset="0"/>
              </a:rPr>
              <a:t>  cache       1   1n4</a:t>
            </a:r>
          </a:p>
          <a:p>
            <a:pPr defTabSz="1218966">
              <a:defRPr/>
            </a:pPr>
            <a:endParaRPr lang="en-US" sz="1176" b="1" kern="0">
              <a:solidFill>
                <a:schemeClr val="bg1"/>
              </a:solidFill>
              <a:latin typeface="Consolas" panose="020B0609020204030204" pitchFamily="49" charset="0"/>
            </a:endParaRPr>
          </a:p>
          <a:p>
            <a:pPr defTabSz="1218966">
              <a:defRPr/>
            </a:pPr>
            <a:r>
              <a:rPr lang="en-US" sz="1176" b="1" kern="0">
                <a:solidFill>
                  <a:schemeClr val="bg1"/>
                </a:solidFill>
                <a:latin typeface="Consolas" panose="020B0609020204030204" pitchFamily="49" charset="0"/>
              </a:rPr>
              <a:t>docker push api:1</a:t>
            </a:r>
          </a:p>
          <a:p>
            <a:pPr defTabSz="1218966">
              <a:defRPr/>
            </a:pPr>
            <a:r>
              <a:rPr lang="en-US" sz="1176" b="1" kern="0">
                <a:solidFill>
                  <a:schemeClr val="bg1"/>
                </a:solidFill>
                <a:latin typeface="Consolas" panose="020B0609020204030204" pitchFamily="49" charset="0"/>
              </a:rPr>
              <a:t>docker push cache:1</a:t>
            </a:r>
            <a:endParaRPr lang="en-US" sz="1176">
              <a:gradFill>
                <a:gsLst>
                  <a:gs pos="0">
                    <a:srgbClr val="FFFFFF"/>
                  </a:gs>
                  <a:gs pos="100000">
                    <a:srgbClr val="FFFFFF"/>
                  </a:gs>
                </a:gsLst>
                <a:lin ang="5400000" scaled="0"/>
              </a:gradFill>
              <a:ea typeface="Segoe UI" pitchFamily="34" charset="0"/>
              <a:cs typeface="Segoe UI" pitchFamily="34" charset="0"/>
            </a:endParaRPr>
          </a:p>
        </p:txBody>
      </p:sp>
      <p:grpSp>
        <p:nvGrpSpPr>
          <p:cNvPr id="1374" name="Group 1373"/>
          <p:cNvGrpSpPr/>
          <p:nvPr/>
        </p:nvGrpSpPr>
        <p:grpSpPr>
          <a:xfrm>
            <a:off x="8713881" y="388706"/>
            <a:ext cx="2835369" cy="1633396"/>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HOST-A</a:t>
              </a:r>
            </a:p>
          </p:txBody>
        </p:sp>
      </p:grpSp>
      <p:grpSp>
        <p:nvGrpSpPr>
          <p:cNvPr id="1509" name="Group 1508"/>
          <p:cNvGrpSpPr/>
          <p:nvPr/>
        </p:nvGrpSpPr>
        <p:grpSpPr>
          <a:xfrm>
            <a:off x="10071282" y="1137846"/>
            <a:ext cx="721037" cy="444217"/>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687" kern="0">
                  <a:solidFill>
                    <a:srgbClr val="FFFFFF"/>
                  </a:solidFill>
                  <a:latin typeface="Calibri"/>
                </a:rPr>
                <a:t>digest: 91e</a:t>
              </a:r>
            </a:p>
          </p:txBody>
        </p:sp>
      </p:grpSp>
      <p:grpSp>
        <p:nvGrpSpPr>
          <p:cNvPr id="1563" name="Group 1562"/>
          <p:cNvGrpSpPr/>
          <p:nvPr/>
        </p:nvGrpSpPr>
        <p:grpSpPr>
          <a:xfrm>
            <a:off x="10071282" y="1540673"/>
            <a:ext cx="721037" cy="444217"/>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latin typeface="Calibri"/>
                </a:rPr>
                <a:t>cache:1</a:t>
              </a:r>
            </a:p>
            <a:p>
              <a:pPr algn="ctr" defTabSz="1218966">
                <a:defRPr/>
              </a:pPr>
              <a:r>
                <a:rPr lang="en-US" sz="687" kern="0">
                  <a:latin typeface="Calibri"/>
                </a:rPr>
                <a:t>digest: 2re</a:t>
              </a:r>
            </a:p>
          </p:txBody>
        </p:sp>
      </p:grpSp>
      <p:grpSp>
        <p:nvGrpSpPr>
          <p:cNvPr id="1599" name="Group 1598"/>
          <p:cNvGrpSpPr/>
          <p:nvPr/>
        </p:nvGrpSpPr>
        <p:grpSpPr>
          <a:xfrm>
            <a:off x="10071282" y="731956"/>
            <a:ext cx="721037" cy="444217"/>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chemeClr val="bg1"/>
                  </a:solidFill>
                  <a:latin typeface="Calibri"/>
                </a:rPr>
                <a:t>web:1</a:t>
              </a:r>
            </a:p>
            <a:p>
              <a:pPr algn="ctr" defTabSz="1218966">
                <a:defRPr/>
              </a:pPr>
              <a:r>
                <a:rPr lang="en-US" sz="687" kern="0">
                  <a:solidFill>
                    <a:schemeClr val="bg1"/>
                  </a:solidFill>
                  <a:latin typeface="Calibri"/>
                </a:rPr>
                <a:t>digest: 91e</a:t>
              </a:r>
            </a:p>
          </p:txBody>
        </p:sp>
      </p:grpSp>
      <p:grpSp>
        <p:nvGrpSpPr>
          <p:cNvPr id="1527" name="Group 1526"/>
          <p:cNvGrpSpPr/>
          <p:nvPr/>
        </p:nvGrpSpPr>
        <p:grpSpPr>
          <a:xfrm>
            <a:off x="10793567" y="1137846"/>
            <a:ext cx="721037" cy="444217"/>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latin typeface="Calibri"/>
                </a:rPr>
                <a:t>api:1</a:t>
              </a:r>
            </a:p>
            <a:p>
              <a:pPr algn="ctr" defTabSz="1218966">
                <a:defRPr/>
              </a:pPr>
              <a:r>
                <a:rPr lang="en-US" sz="687" kern="0">
                  <a:latin typeface="Calibri"/>
                </a:rPr>
                <a:t>digest: u82</a:t>
              </a:r>
            </a:p>
          </p:txBody>
        </p:sp>
      </p:grpSp>
      <p:grpSp>
        <p:nvGrpSpPr>
          <p:cNvPr id="1653" name="Group 1652"/>
          <p:cNvGrpSpPr/>
          <p:nvPr/>
        </p:nvGrpSpPr>
        <p:grpSpPr>
          <a:xfrm>
            <a:off x="10793567" y="731956"/>
            <a:ext cx="721037" cy="444217"/>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687" kern="0">
                  <a:solidFill>
                    <a:srgbClr val="FFFFFF"/>
                  </a:solidFill>
                  <a:latin typeface="Calibri"/>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3567" y="1540122"/>
            <a:ext cx="721037" cy="444217"/>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687" kern="0">
                  <a:solidFill>
                    <a:srgbClr val="353535"/>
                  </a:solidFill>
                  <a:latin typeface="Calibri"/>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1117" y="2089734"/>
            <a:ext cx="2828131" cy="1633396"/>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8518" y="2443008"/>
            <a:ext cx="721037" cy="444217"/>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687" kern="0">
                  <a:solidFill>
                    <a:srgbClr val="353535"/>
                  </a:solidFill>
                  <a:latin typeface="Calibri"/>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8518" y="2845833"/>
            <a:ext cx="721037" cy="444217"/>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687" kern="0">
                  <a:solidFill>
                    <a:srgbClr val="353535"/>
                  </a:solidFill>
                  <a:latin typeface="Calibri"/>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803" y="2443008"/>
            <a:ext cx="721037" cy="444217"/>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687" kern="0">
                  <a:solidFill>
                    <a:srgbClr val="353535"/>
                  </a:solidFill>
                  <a:latin typeface="Calibri"/>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803" y="2845284"/>
            <a:ext cx="721037" cy="444217"/>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687" kern="0">
                  <a:solidFill>
                    <a:srgbClr val="353535"/>
                  </a:solidFill>
                  <a:latin typeface="Calibri"/>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8354" y="3790761"/>
            <a:ext cx="2820895" cy="1633396"/>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754" y="4539902"/>
            <a:ext cx="721037" cy="444217"/>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784" kern="0">
                  <a:solidFill>
                    <a:srgbClr val="353535"/>
                  </a:solidFill>
                  <a:latin typeface="Calibri"/>
                </a:rPr>
                <a:t>digest: </a:t>
              </a:r>
              <a:r>
                <a:rPr lang="en-US" sz="700" kern="0">
                  <a:solidFill>
                    <a:srgbClr val="353535"/>
                  </a:solidFill>
                  <a:latin typeface="Calibri"/>
                </a:rPr>
                <a:t>1n4</a:t>
              </a:r>
              <a:endParaRPr lang="en-US" sz="784" kern="0">
                <a:solidFill>
                  <a:srgbClr val="353535"/>
                </a:solidFill>
                <a:latin typeface="Calibri"/>
              </a:endParaRP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754" y="4134012"/>
            <a:ext cx="721037" cy="444217"/>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784" kern="0">
                  <a:solidFill>
                    <a:srgbClr val="353535"/>
                  </a:solidFill>
                  <a:latin typeface="Calibri"/>
                </a:rPr>
                <a:t>digest: 3rp</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8039" y="4539902"/>
            <a:ext cx="721037" cy="444217"/>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784" kern="0">
                  <a:solidFill>
                    <a:srgbClr val="353535"/>
                  </a:solidFill>
                  <a:latin typeface="Calibri"/>
                </a:rPr>
                <a:t>digest: </a:t>
              </a:r>
              <a:r>
                <a:rPr lang="en-US" sz="700" kern="0">
                  <a:solidFill>
                    <a:srgbClr val="353535"/>
                  </a:solidFill>
                  <a:latin typeface="Calibri"/>
                </a:rPr>
                <a:t>1n4</a:t>
              </a:r>
              <a:endParaRPr lang="en-US" sz="784" kern="0">
                <a:solidFill>
                  <a:srgbClr val="353535"/>
                </a:solidFill>
                <a:latin typeface="Calibri"/>
              </a:endParaRP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8039" y="4134012"/>
            <a:ext cx="721037" cy="444217"/>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784" kern="0">
                  <a:solidFill>
                    <a:srgbClr val="353535"/>
                  </a:solidFill>
                  <a:latin typeface="Calibri"/>
                </a:rPr>
                <a:t>digest: 3rp</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586" y="927202"/>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4309" y="754767"/>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924" y="2627520"/>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645" y="2455085"/>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3261" y="4327837"/>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983" y="4155403"/>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845" y="388706"/>
            <a:ext cx="836059" cy="503545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endParaRPr lang="en-US" sz="1467" b="1" kern="0">
              <a:solidFill>
                <a:prstClr val="black"/>
              </a:solidFill>
              <a:latin typeface="Lucida Console" panose="020B0609040504020204" pitchFamily="49" charset="0"/>
            </a:endParaRPr>
          </a:p>
        </p:txBody>
      </p:sp>
      <p:sp>
        <p:nvSpPr>
          <p:cNvPr id="1385" name="Can 220"/>
          <p:cNvSpPr/>
          <p:nvPr/>
        </p:nvSpPr>
        <p:spPr>
          <a:xfrm>
            <a:off x="7189315" y="4112884"/>
            <a:ext cx="775215" cy="1171465"/>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18966">
              <a:defRPr/>
            </a:pPr>
            <a:endParaRPr lang="en-US" sz="2353" kern="0">
              <a:solidFill>
                <a:sysClr val="windowText" lastClr="000000"/>
              </a:solidFill>
              <a:latin typeface="Calibri"/>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24076" y="2556636"/>
            <a:ext cx="569208" cy="5692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2180281" y="802787"/>
            <a:ext cx="1603876" cy="111432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Deploy:</a:t>
            </a:r>
          </a:p>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	api:1	x3</a:t>
            </a:r>
          </a:p>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	cache:1	x4</a:t>
            </a:r>
          </a:p>
        </p:txBody>
      </p:sp>
      <p:cxnSp>
        <p:nvCxnSpPr>
          <p:cNvPr id="7" name="Straight Arrow Connector 6">
            <a:extLst>
              <a:ext uri="{FF2B5EF4-FFF2-40B4-BE49-F238E27FC236}">
                <a16:creationId xmlns:a16="http://schemas.microsoft.com/office/drawing/2014/main" id="{6B5D1914-8461-4C34-8B45-5051B329DD1F}"/>
              </a:ext>
            </a:extLst>
          </p:cNvPr>
          <p:cNvCxnSpPr/>
          <p:nvPr/>
        </p:nvCxnSpPr>
        <p:spPr>
          <a:xfrm>
            <a:off x="3705535" y="1359951"/>
            <a:ext cx="3447823"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217783" y="1128067"/>
            <a:ext cx="569208" cy="56920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3" rIns="0"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Foo:</a:t>
            </a:r>
          </a:p>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	api:1	x3</a:t>
            </a:r>
          </a:p>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	cache:1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7996903" y="545423"/>
            <a:ext cx="716976" cy="236100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7996904" y="2246451"/>
            <a:ext cx="724213" cy="65998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Multiplication Sign 12">
            <a:extLst>
              <a:ext uri="{FF2B5EF4-FFF2-40B4-BE49-F238E27FC236}">
                <a16:creationId xmlns:a16="http://schemas.microsoft.com/office/drawing/2014/main" id="{948AE10D-366A-4A2A-A8E8-E1CB65A37219}"/>
              </a:ext>
            </a:extLst>
          </p:cNvPr>
          <p:cNvSpPr/>
          <p:nvPr/>
        </p:nvSpPr>
        <p:spPr bwMode="auto">
          <a:xfrm>
            <a:off x="8171181" y="1925979"/>
            <a:ext cx="3953423" cy="2107060"/>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7996903" y="2906431"/>
            <a:ext cx="731451" cy="104104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269" y="4186929"/>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491" kern="0">
                <a:solidFill>
                  <a:srgbClr val="353535"/>
                </a:solidFill>
                <a:latin typeface="Calibri"/>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29689" y="4018437"/>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491" kern="0">
                <a:solidFill>
                  <a:srgbClr val="353535"/>
                </a:solidFill>
                <a:latin typeface="Calibri"/>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1852" y="3895635"/>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491" kern="0">
                <a:solidFill>
                  <a:srgbClr val="FFFFFF"/>
                </a:solidFill>
                <a:latin typeface="Calibri"/>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nvPr>
        </p:nvGraphicFramePr>
        <p:xfrm>
          <a:off x="4402729" y="3376061"/>
          <a:ext cx="808723" cy="1090092"/>
        </p:xfrm>
        <a:graphic>
          <a:graphicData uri="http://schemas.openxmlformats.org/drawingml/2006/table">
            <a:tbl>
              <a:tblPr firstRow="1" bandRow="1">
                <a:tableStyleId>{5C22544A-7EE6-4342-B048-85BDC9FD1C3A}</a:tableStyleId>
              </a:tblPr>
              <a:tblGrid>
                <a:gridCol w="808723">
                  <a:extLst>
                    <a:ext uri="{9D8B030D-6E8A-4147-A177-3AD203B41FA5}">
                      <a16:colId xmlns:a16="http://schemas.microsoft.com/office/drawing/2014/main" val="1766111431"/>
                    </a:ext>
                  </a:extLst>
                </a:gridCol>
              </a:tblGrid>
              <a:tr h="272523">
                <a:tc>
                  <a:txBody>
                    <a:bodyPr/>
                    <a:lstStyle/>
                    <a:p>
                      <a:r>
                        <a:rPr lang="en-US" sz="1200"/>
                        <a:t>Image</a:t>
                      </a:r>
                    </a:p>
                  </a:txBody>
                  <a:tcPr marL="89643" marR="89643" marT="44821" marB="44821"/>
                </a:tc>
                <a:extLst>
                  <a:ext uri="{0D108BD9-81ED-4DB2-BD59-A6C34878D82A}">
                    <a16:rowId xmlns:a16="http://schemas.microsoft.com/office/drawing/2014/main" val="285801108"/>
                  </a:ext>
                </a:extLst>
              </a:tr>
              <a:tr h="272523">
                <a:tc>
                  <a:txBody>
                    <a:bodyPr/>
                    <a:lstStyle/>
                    <a:p>
                      <a:r>
                        <a:rPr lang="en-US" sz="1200"/>
                        <a:t>web:1</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api:1</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cache:1</a:t>
                      </a:r>
                    </a:p>
                  </a:txBody>
                  <a:tcPr marL="89643" marR="89643" marT="44821" marB="44821"/>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nvPr>
        </p:nvGraphicFramePr>
        <p:xfrm>
          <a:off x="5891607" y="3373937"/>
          <a:ext cx="730728" cy="1090092"/>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211452" y="3781177"/>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211452" y="4052413"/>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211452" y="4323649"/>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D9F5759A-D1A2-47BB-9375-87E933183C02}"/>
              </a:ext>
            </a:extLst>
          </p:cNvPr>
          <p:cNvCxnSpPr>
            <a:cxnSpLocks/>
          </p:cNvCxnSpPr>
          <p:nvPr/>
        </p:nvCxnSpPr>
        <p:spPr>
          <a:xfrm>
            <a:off x="5211452" y="4052414"/>
            <a:ext cx="679432" cy="548439"/>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F62D297D-AB5D-4D6E-80FD-E095A31511B6}"/>
              </a:ext>
            </a:extLst>
          </p:cNvPr>
          <p:cNvCxnSpPr>
            <a:cxnSpLocks/>
          </p:cNvCxnSpPr>
          <p:nvPr/>
        </p:nvCxnSpPr>
        <p:spPr>
          <a:xfrm>
            <a:off x="5217815" y="4326300"/>
            <a:ext cx="679432" cy="53010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1CCC7533-F8E2-4DD3-A8C7-67AA8541FCA0}"/>
              </a:ext>
            </a:extLst>
          </p:cNvPr>
          <p:cNvCxnSpPr>
            <a:cxnSpLocks/>
            <a:stCxn id="314" idx="3"/>
            <a:endCxn id="313" idx="1"/>
          </p:cNvCxnSpPr>
          <p:nvPr/>
        </p:nvCxnSpPr>
        <p:spPr>
          <a:xfrm flipV="1">
            <a:off x="6424639" y="1559441"/>
            <a:ext cx="3604856" cy="248185"/>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3B4C8FA0-8CDA-44CA-85EA-8ED7CA0FA170}"/>
              </a:ext>
            </a:extLst>
          </p:cNvPr>
          <p:cNvCxnSpPr>
            <a:cxnSpLocks/>
            <a:stCxn id="314" idx="3"/>
            <a:endCxn id="312" idx="1"/>
          </p:cNvCxnSpPr>
          <p:nvPr/>
        </p:nvCxnSpPr>
        <p:spPr>
          <a:xfrm>
            <a:off x="6424640" y="1807626"/>
            <a:ext cx="3617275" cy="2751439"/>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B1FF294A-6259-4DEA-BCA1-D0A2B99DEDA7}"/>
              </a:ext>
            </a:extLst>
          </p:cNvPr>
          <p:cNvCxnSpPr>
            <a:cxnSpLocks/>
            <a:stCxn id="314" idx="3"/>
          </p:cNvCxnSpPr>
          <p:nvPr/>
        </p:nvCxnSpPr>
        <p:spPr>
          <a:xfrm>
            <a:off x="6424639" y="1807626"/>
            <a:ext cx="63005" cy="210838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E1FCB45-C92C-4160-A693-41FE2666E1FB}"/>
              </a:ext>
            </a:extLst>
          </p:cNvPr>
          <p:cNvGrpSpPr/>
          <p:nvPr/>
        </p:nvGrpSpPr>
        <p:grpSpPr>
          <a:xfrm>
            <a:off x="4128689" y="1134387"/>
            <a:ext cx="7475465" cy="3853112"/>
            <a:chOff x="4211476" y="864286"/>
            <a:chExt cx="7625364" cy="3930375"/>
          </a:xfrm>
        </p:grpSpPr>
        <p:sp>
          <p:nvSpPr>
            <p:cNvPr id="14" name="Rectangle 13">
              <a:extLst>
                <a:ext uri="{FF2B5EF4-FFF2-40B4-BE49-F238E27FC236}">
                  <a16:creationId xmlns:a16="http://schemas.microsoft.com/office/drawing/2014/main" id="{7E7809D4-446D-413D-9EEE-FB4B1F3B9E98}"/>
                </a:ext>
              </a:extLst>
            </p:cNvPr>
            <p:cNvSpPr/>
            <p:nvPr/>
          </p:nvSpPr>
          <p:spPr bwMode="auto">
            <a:xfrm>
              <a:off x="7362514" y="4501197"/>
              <a:ext cx="630802" cy="22872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a:extLst>
                <a:ext uri="{FF2B5EF4-FFF2-40B4-BE49-F238E27FC236}">
                  <a16:creationId xmlns:a16="http://schemas.microsoft.com/office/drawing/2014/main" id="{71EFC3F0-D736-4417-B15C-6C32571B204E}"/>
                </a:ext>
              </a:extLst>
            </p:cNvPr>
            <p:cNvSpPr/>
            <p:nvPr/>
          </p:nvSpPr>
          <p:spPr bwMode="auto">
            <a:xfrm>
              <a:off x="10243274" y="3924059"/>
              <a:ext cx="1593566" cy="86715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3" name="Rectangle 312">
              <a:extLst>
                <a:ext uri="{FF2B5EF4-FFF2-40B4-BE49-F238E27FC236}">
                  <a16:creationId xmlns:a16="http://schemas.microsoft.com/office/drawing/2014/main" id="{FC04E054-88C0-4AF7-877C-7683B3C0D758}"/>
                </a:ext>
              </a:extLst>
            </p:cNvPr>
            <p:cNvSpPr/>
            <p:nvPr/>
          </p:nvSpPr>
          <p:spPr bwMode="auto">
            <a:xfrm>
              <a:off x="10230606" y="864286"/>
              <a:ext cx="1593566" cy="86715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4" name="Rectangle 313">
              <a:extLst>
                <a:ext uri="{FF2B5EF4-FFF2-40B4-BE49-F238E27FC236}">
                  <a16:creationId xmlns:a16="http://schemas.microsoft.com/office/drawing/2014/main" id="{1341BEC5-B081-441A-A294-B2C7342D8A4E}"/>
                </a:ext>
              </a:extLst>
            </p:cNvPr>
            <p:cNvSpPr/>
            <p:nvPr/>
          </p:nvSpPr>
          <p:spPr bwMode="auto">
            <a:xfrm>
              <a:off x="4211476" y="1209850"/>
              <a:ext cx="2341989" cy="682349"/>
            </a:xfrm>
            <a:prstGeom prst="rect">
              <a:avLst/>
            </a:prstGeom>
            <a:solidFill>
              <a:srgbClr val="FF6600"/>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r>
                <a:rPr lang="en-US" sz="1568" err="1">
                  <a:solidFill>
                    <a:sysClr val="windowText" lastClr="000000"/>
                  </a:solidFill>
                  <a:ea typeface="Segoe UI" pitchFamily="34" charset="0"/>
                  <a:cs typeface="Segoe UI" pitchFamily="34" charset="0"/>
                </a:rPr>
                <a:t>api</a:t>
              </a:r>
              <a:r>
                <a:rPr lang="en-US" sz="1568">
                  <a:solidFill>
                    <a:sysClr val="windowText" lastClr="000000"/>
                  </a:solidFill>
                  <a:ea typeface="Segoe UI" pitchFamily="34" charset="0"/>
                  <a:cs typeface="Segoe UI" pitchFamily="34" charset="0"/>
                </a:rPr>
                <a:t> &amp; cache are inconsistent states</a:t>
              </a:r>
            </a:p>
          </p:txBody>
        </p:sp>
        <p:sp>
          <p:nvSpPr>
            <p:cNvPr id="323" name="Rectangle 322">
              <a:extLst>
                <a:ext uri="{FF2B5EF4-FFF2-40B4-BE49-F238E27FC236}">
                  <a16:creationId xmlns:a16="http://schemas.microsoft.com/office/drawing/2014/main" id="{A405BEB1-7641-4AD4-BC66-1A2DD1743EE2}"/>
                </a:ext>
              </a:extLst>
            </p:cNvPr>
            <p:cNvSpPr/>
            <p:nvPr/>
          </p:nvSpPr>
          <p:spPr bwMode="auto">
            <a:xfrm>
              <a:off x="4474808" y="3701686"/>
              <a:ext cx="2314241" cy="10929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26" name="Straight Arrow Connector 325">
            <a:extLst>
              <a:ext uri="{FF2B5EF4-FFF2-40B4-BE49-F238E27FC236}">
                <a16:creationId xmlns:a16="http://schemas.microsoft.com/office/drawing/2014/main" id="{F3B289A2-4976-4970-A6AD-5B5E60215BD7}"/>
              </a:ext>
            </a:extLst>
          </p:cNvPr>
          <p:cNvCxnSpPr>
            <a:cxnSpLocks/>
            <a:stCxn id="314" idx="3"/>
          </p:cNvCxnSpPr>
          <p:nvPr/>
        </p:nvCxnSpPr>
        <p:spPr>
          <a:xfrm>
            <a:off x="6424641" y="1807626"/>
            <a:ext cx="789143" cy="2890989"/>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2" name="Rectangle 751">
            <a:extLst>
              <a:ext uri="{FF2B5EF4-FFF2-40B4-BE49-F238E27FC236}">
                <a16:creationId xmlns:a16="http://schemas.microsoft.com/office/drawing/2014/main" id="{6AB66E0E-4384-48CD-B67C-6AA8CFD61357}"/>
              </a:ext>
            </a:extLst>
          </p:cNvPr>
          <p:cNvSpPr/>
          <p:nvPr/>
        </p:nvSpPr>
        <p:spPr>
          <a:xfrm>
            <a:off x="1636053" y="6077705"/>
            <a:ext cx="432259" cy="21945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491" kern="0">
                <a:solidFill>
                  <a:srgbClr val="353535"/>
                </a:solidFill>
                <a:latin typeface="Calibri"/>
              </a:rPr>
              <a:t>digest: 3rp</a:t>
            </a:r>
          </a:p>
        </p:txBody>
      </p:sp>
      <p:sp>
        <p:nvSpPr>
          <p:cNvPr id="753" name="Rectangle 752">
            <a:extLst>
              <a:ext uri="{FF2B5EF4-FFF2-40B4-BE49-F238E27FC236}">
                <a16:creationId xmlns:a16="http://schemas.microsoft.com/office/drawing/2014/main" id="{8D357217-AAF9-4370-9D61-2C053D6FCD5E}"/>
              </a:ext>
            </a:extLst>
          </p:cNvPr>
          <p:cNvSpPr/>
          <p:nvPr/>
        </p:nvSpPr>
        <p:spPr>
          <a:xfrm>
            <a:off x="1640310" y="6229396"/>
            <a:ext cx="423743" cy="21945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80" kern="0">
                <a:latin typeface="Calibri"/>
              </a:rPr>
              <a:t>cache:1</a:t>
            </a:r>
          </a:p>
          <a:p>
            <a:pPr algn="ctr" defTabSz="1218966">
              <a:defRPr/>
            </a:pPr>
            <a:r>
              <a:rPr lang="en-US" sz="491" kern="0">
                <a:latin typeface="Calibri"/>
              </a:rPr>
              <a:t>digest: 1n4</a:t>
            </a:r>
          </a:p>
        </p:txBody>
      </p:sp>
      <p:sp>
        <p:nvSpPr>
          <p:cNvPr id="316" name="Oval 315">
            <a:extLst>
              <a:ext uri="{FF2B5EF4-FFF2-40B4-BE49-F238E27FC236}">
                <a16:creationId xmlns:a16="http://schemas.microsoft.com/office/drawing/2014/main" id="{875E9468-3F05-44AB-9665-3C146C379210}"/>
              </a:ext>
            </a:extLst>
          </p:cNvPr>
          <p:cNvSpPr/>
          <p:nvPr/>
        </p:nvSpPr>
        <p:spPr>
          <a:xfrm>
            <a:off x="128916" y="177944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1</a:t>
            </a:r>
          </a:p>
        </p:txBody>
      </p:sp>
      <p:sp>
        <p:nvSpPr>
          <p:cNvPr id="317" name="Oval 316">
            <a:extLst>
              <a:ext uri="{FF2B5EF4-FFF2-40B4-BE49-F238E27FC236}">
                <a16:creationId xmlns:a16="http://schemas.microsoft.com/office/drawing/2014/main" id="{3E40F525-AB87-4EA8-B643-A9330BE30460}"/>
              </a:ext>
            </a:extLst>
          </p:cNvPr>
          <p:cNvSpPr/>
          <p:nvPr/>
        </p:nvSpPr>
        <p:spPr>
          <a:xfrm>
            <a:off x="5416427" y="337553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2</a:t>
            </a:r>
          </a:p>
        </p:txBody>
      </p:sp>
      <p:sp>
        <p:nvSpPr>
          <p:cNvPr id="319" name="Oval 318">
            <a:extLst>
              <a:ext uri="{FF2B5EF4-FFF2-40B4-BE49-F238E27FC236}">
                <a16:creationId xmlns:a16="http://schemas.microsoft.com/office/drawing/2014/main" id="{F046D53E-3299-4B9B-9769-72D6D8D8D88E}"/>
              </a:ext>
            </a:extLst>
          </p:cNvPr>
          <p:cNvSpPr/>
          <p:nvPr/>
        </p:nvSpPr>
        <p:spPr>
          <a:xfrm>
            <a:off x="2107156" y="83305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3</a:t>
            </a:r>
          </a:p>
        </p:txBody>
      </p:sp>
      <p:sp>
        <p:nvSpPr>
          <p:cNvPr id="322" name="Oval 321">
            <a:extLst>
              <a:ext uri="{FF2B5EF4-FFF2-40B4-BE49-F238E27FC236}">
                <a16:creationId xmlns:a16="http://schemas.microsoft.com/office/drawing/2014/main" id="{B913DDD2-0602-44D2-9984-D1CDF78DE16F}"/>
              </a:ext>
            </a:extLst>
          </p:cNvPr>
          <p:cNvSpPr/>
          <p:nvPr/>
        </p:nvSpPr>
        <p:spPr>
          <a:xfrm>
            <a:off x="7242324" y="4097475"/>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4</a:t>
            </a:r>
          </a:p>
        </p:txBody>
      </p:sp>
      <p:sp>
        <p:nvSpPr>
          <p:cNvPr id="324" name="Oval 323">
            <a:extLst>
              <a:ext uri="{FF2B5EF4-FFF2-40B4-BE49-F238E27FC236}">
                <a16:creationId xmlns:a16="http://schemas.microsoft.com/office/drawing/2014/main" id="{ACE3DA51-0EC4-405D-BD89-C5DD9FF91551}"/>
              </a:ext>
            </a:extLst>
          </p:cNvPr>
          <p:cNvSpPr/>
          <p:nvPr/>
        </p:nvSpPr>
        <p:spPr>
          <a:xfrm>
            <a:off x="7298352" y="2625998"/>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5</a:t>
            </a:r>
          </a:p>
        </p:txBody>
      </p:sp>
      <p:sp>
        <p:nvSpPr>
          <p:cNvPr id="732" name="Rectangle 731">
            <a:extLst>
              <a:ext uri="{FF2B5EF4-FFF2-40B4-BE49-F238E27FC236}">
                <a16:creationId xmlns:a16="http://schemas.microsoft.com/office/drawing/2014/main" id="{C78DA87A-78D2-43C2-92FE-D733EFBD04D3}"/>
              </a:ext>
            </a:extLst>
          </p:cNvPr>
          <p:cNvSpPr/>
          <p:nvPr/>
        </p:nvSpPr>
        <p:spPr>
          <a:xfrm>
            <a:off x="5543175" y="2762671"/>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687" kern="0">
                <a:solidFill>
                  <a:srgbClr val="353535"/>
                </a:solidFill>
                <a:latin typeface="Calibri"/>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3175" y="276267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687" kern="0">
                <a:solidFill>
                  <a:srgbClr val="353535"/>
                </a:solidFill>
                <a:latin typeface="Calibri"/>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3175" y="2762671"/>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687" kern="0">
                <a:solidFill>
                  <a:srgbClr val="353535"/>
                </a:solidFill>
                <a:latin typeface="Calibri"/>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43175" y="276267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687" kern="0">
                <a:solidFill>
                  <a:srgbClr val="353535"/>
                </a:solidFill>
                <a:latin typeface="Calibri"/>
              </a:rPr>
              <a:t>digest: 2re</a:t>
            </a:r>
          </a:p>
        </p:txBody>
      </p:sp>
      <p:sp>
        <p:nvSpPr>
          <p:cNvPr id="747" name="Rectangle 746">
            <a:extLst>
              <a:ext uri="{FF2B5EF4-FFF2-40B4-BE49-F238E27FC236}">
                <a16:creationId xmlns:a16="http://schemas.microsoft.com/office/drawing/2014/main" id="{8FB01D48-A3B0-464E-8AC1-C40FAE12038B}"/>
              </a:ext>
            </a:extLst>
          </p:cNvPr>
          <p:cNvSpPr/>
          <p:nvPr/>
        </p:nvSpPr>
        <p:spPr>
          <a:xfrm>
            <a:off x="5547433" y="2762671"/>
            <a:ext cx="423743" cy="21945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80" kern="0">
                <a:latin typeface="Calibri"/>
              </a:rPr>
              <a:t>cache:1</a:t>
            </a:r>
          </a:p>
          <a:p>
            <a:pPr algn="ctr" defTabSz="1218966">
              <a:defRPr/>
            </a:pPr>
            <a:r>
              <a:rPr lang="en-US" sz="687" kern="0">
                <a:latin typeface="Calibri"/>
              </a:rPr>
              <a:t>digest: 1n4</a:t>
            </a:r>
          </a:p>
        </p:txBody>
      </p:sp>
      <p:sp>
        <p:nvSpPr>
          <p:cNvPr id="748" name="Rectangle 747">
            <a:extLst>
              <a:ext uri="{FF2B5EF4-FFF2-40B4-BE49-F238E27FC236}">
                <a16:creationId xmlns:a16="http://schemas.microsoft.com/office/drawing/2014/main" id="{500DF5E9-4292-42BF-806E-AF9E161A257B}"/>
              </a:ext>
            </a:extLst>
          </p:cNvPr>
          <p:cNvSpPr/>
          <p:nvPr/>
        </p:nvSpPr>
        <p:spPr>
          <a:xfrm>
            <a:off x="5545681" y="2762669"/>
            <a:ext cx="432259" cy="21945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687" kern="0">
                <a:solidFill>
                  <a:srgbClr val="353535"/>
                </a:solidFill>
                <a:latin typeface="Calibri"/>
              </a:rPr>
              <a:t>digest: 3rp</a:t>
            </a:r>
          </a:p>
        </p:txBody>
      </p:sp>
      <p:sp>
        <p:nvSpPr>
          <p:cNvPr id="731" name="Rectangle 730">
            <a:extLst>
              <a:ext uri="{FF2B5EF4-FFF2-40B4-BE49-F238E27FC236}">
                <a16:creationId xmlns:a16="http://schemas.microsoft.com/office/drawing/2014/main" id="{5E696055-1FB0-4FA8-ACFB-4B986261FDB2}"/>
              </a:ext>
            </a:extLst>
          </p:cNvPr>
          <p:cNvSpPr/>
          <p:nvPr/>
        </p:nvSpPr>
        <p:spPr>
          <a:xfrm>
            <a:off x="5543175" y="2762671"/>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687" kern="0">
                <a:solidFill>
                  <a:srgbClr val="FFFFFF"/>
                </a:solidFill>
                <a:latin typeface="Calibri"/>
              </a:rPr>
              <a:t>digest: 91e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454846" y="2756202"/>
            <a:ext cx="674695" cy="3315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4"/>
          <a:stretch>
            <a:fillRect/>
          </a:stretch>
        </p:blipFill>
        <p:spPr>
          <a:xfrm>
            <a:off x="5111080" y="2295656"/>
            <a:ext cx="1145281" cy="1145281"/>
          </a:xfrm>
          <a:prstGeom prst="rect">
            <a:avLst/>
          </a:prstGeom>
        </p:spPr>
      </p:pic>
      <p:sp>
        <p:nvSpPr>
          <p:cNvPr id="325" name="Oval 324">
            <a:extLst>
              <a:ext uri="{FF2B5EF4-FFF2-40B4-BE49-F238E27FC236}">
                <a16:creationId xmlns:a16="http://schemas.microsoft.com/office/drawing/2014/main" id="{57A77CFE-B6CE-4E02-9C83-8D0B0A5F3263}"/>
              </a:ext>
            </a:extLst>
          </p:cNvPr>
          <p:cNvSpPr/>
          <p:nvPr/>
        </p:nvSpPr>
        <p:spPr>
          <a:xfrm>
            <a:off x="129872" y="4435088"/>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6</a:t>
            </a:r>
          </a:p>
        </p:txBody>
      </p:sp>
      <p:sp>
        <p:nvSpPr>
          <p:cNvPr id="327" name="Oval 326">
            <a:extLst>
              <a:ext uri="{FF2B5EF4-FFF2-40B4-BE49-F238E27FC236}">
                <a16:creationId xmlns:a16="http://schemas.microsoft.com/office/drawing/2014/main" id="{53C16B66-67FF-41F5-B218-176C328EC636}"/>
              </a:ext>
            </a:extLst>
          </p:cNvPr>
          <p:cNvSpPr/>
          <p:nvPr/>
        </p:nvSpPr>
        <p:spPr>
          <a:xfrm>
            <a:off x="4923534" y="398548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7</a:t>
            </a:r>
          </a:p>
        </p:txBody>
      </p:sp>
      <p:sp>
        <p:nvSpPr>
          <p:cNvPr id="328" name="Oval 327">
            <a:extLst>
              <a:ext uri="{FF2B5EF4-FFF2-40B4-BE49-F238E27FC236}">
                <a16:creationId xmlns:a16="http://schemas.microsoft.com/office/drawing/2014/main" id="{8DB312A9-043D-4962-8CFA-D675C6AAD9F3}"/>
              </a:ext>
            </a:extLst>
          </p:cNvPr>
          <p:cNvSpPr/>
          <p:nvPr/>
        </p:nvSpPr>
        <p:spPr>
          <a:xfrm>
            <a:off x="8433816" y="260524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8</a:t>
            </a:r>
          </a:p>
        </p:txBody>
      </p:sp>
      <p:sp>
        <p:nvSpPr>
          <p:cNvPr id="329" name="Oval 328">
            <a:extLst>
              <a:ext uri="{FF2B5EF4-FFF2-40B4-BE49-F238E27FC236}">
                <a16:creationId xmlns:a16="http://schemas.microsoft.com/office/drawing/2014/main" id="{A50DB78E-CD12-423A-9EBA-7FC5D0513E04}"/>
              </a:ext>
            </a:extLst>
          </p:cNvPr>
          <p:cNvSpPr/>
          <p:nvPr/>
        </p:nvSpPr>
        <p:spPr>
          <a:xfrm>
            <a:off x="7290415" y="2625998"/>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9</a:t>
            </a:r>
          </a:p>
        </p:txBody>
      </p:sp>
    </p:spTree>
    <p:extLst>
      <p:ext uri="{BB962C8B-B14F-4D97-AF65-F5344CB8AC3E}">
        <p14:creationId xmlns:p14="http://schemas.microsoft.com/office/powerpoint/2010/main" val="3065853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16">
                                            <p:txEl>
                                              <p:pRg st="5" end="5"/>
                                            </p:txEl>
                                          </p:spTgt>
                                        </p:tgtEl>
                                        <p:attrNameLst>
                                          <p:attrName>style.visibility</p:attrName>
                                        </p:attrNameLst>
                                      </p:cBhvr>
                                      <p:to>
                                        <p:strVal val="visible"/>
                                      </p:to>
                                    </p:set>
                                    <p:animEffect transition="in" filter="wipe(up)">
                                      <p:cBhvr>
                                        <p:cTn id="26" dur="500"/>
                                        <p:tgtEl>
                                          <p:spTgt spid="16">
                                            <p:txEl>
                                              <p:pRg st="5" end="5"/>
                                            </p:txEl>
                                          </p:spTgt>
                                        </p:tgtEl>
                                      </p:cBhvr>
                                    </p:animEffect>
                                  </p:childTnLst>
                                </p:cTn>
                              </p:par>
                              <p:par>
                                <p:cTn id="27" presetID="22" presetClass="entr" presetSubtype="1" fill="hold" nodeType="withEffect">
                                  <p:stCondLst>
                                    <p:cond delay="0"/>
                                  </p:stCondLst>
                                  <p:childTnLst>
                                    <p:set>
                                      <p:cBhvr>
                                        <p:cTn id="28" dur="1" fill="hold">
                                          <p:stCondLst>
                                            <p:cond delay="0"/>
                                          </p:stCondLst>
                                        </p:cTn>
                                        <p:tgtEl>
                                          <p:spTgt spid="16">
                                            <p:txEl>
                                              <p:pRg st="6" end="6"/>
                                            </p:txEl>
                                          </p:spTgt>
                                        </p:tgtEl>
                                        <p:attrNameLst>
                                          <p:attrName>style.visibility</p:attrName>
                                        </p:attrNameLst>
                                      </p:cBhvr>
                                      <p:to>
                                        <p:strVal val="visible"/>
                                      </p:to>
                                    </p:set>
                                    <p:animEffect transition="in" filter="wipe(up)">
                                      <p:cBhvr>
                                        <p:cTn id="29" dur="500"/>
                                        <p:tgtEl>
                                          <p:spTgt spid="16">
                                            <p:txEl>
                                              <p:pRg st="6" end="6"/>
                                            </p:txEl>
                                          </p:spTgt>
                                        </p:tgtEl>
                                      </p:cBhvr>
                                    </p:animEffect>
                                  </p:childTnLst>
                                </p:cTn>
                              </p:par>
                              <p:par>
                                <p:cTn id="30" presetID="22" presetClass="entr" presetSubtype="1" fill="hold" nodeType="withEffect">
                                  <p:stCondLst>
                                    <p:cond delay="0"/>
                                  </p:stCondLst>
                                  <p:childTnLst>
                                    <p:set>
                                      <p:cBhvr>
                                        <p:cTn id="31" dur="1" fill="hold">
                                          <p:stCondLst>
                                            <p:cond delay="0"/>
                                          </p:stCondLst>
                                        </p:cTn>
                                        <p:tgtEl>
                                          <p:spTgt spid="16">
                                            <p:txEl>
                                              <p:pRg st="7" end="7"/>
                                            </p:txEl>
                                          </p:spTgt>
                                        </p:tgtEl>
                                        <p:attrNameLst>
                                          <p:attrName>style.visibility</p:attrName>
                                        </p:attrNameLst>
                                      </p:cBhvr>
                                      <p:to>
                                        <p:strVal val="visible"/>
                                      </p:to>
                                    </p:set>
                                    <p:animEffect transition="in" filter="wipe(up)">
                                      <p:cBhvr>
                                        <p:cTn id="32" dur="500"/>
                                        <p:tgtEl>
                                          <p:spTgt spid="16">
                                            <p:txEl>
                                              <p:pRg st="7" end="7"/>
                                            </p:txEl>
                                          </p:spTgt>
                                        </p:tgtEl>
                                      </p:cBhvr>
                                    </p:animEffect>
                                  </p:childTnLst>
                                </p:cTn>
                              </p:par>
                              <p:par>
                                <p:cTn id="33" presetID="22" presetClass="entr" presetSubtype="1" fill="hold" nodeType="withEffect">
                                  <p:stCondLst>
                                    <p:cond delay="0"/>
                                  </p:stCondLst>
                                  <p:childTnLst>
                                    <p:set>
                                      <p:cBhvr>
                                        <p:cTn id="34" dur="1" fill="hold">
                                          <p:stCondLst>
                                            <p:cond delay="0"/>
                                          </p:stCondLst>
                                        </p:cTn>
                                        <p:tgtEl>
                                          <p:spTgt spid="16">
                                            <p:txEl>
                                              <p:pRg st="8" end="8"/>
                                            </p:txEl>
                                          </p:spTgt>
                                        </p:tgtEl>
                                        <p:attrNameLst>
                                          <p:attrName>style.visibility</p:attrName>
                                        </p:attrNameLst>
                                      </p:cBhvr>
                                      <p:to>
                                        <p:strVal val="visible"/>
                                      </p:to>
                                    </p:set>
                                    <p:animEffect transition="in" filter="wipe(up)">
                                      <p:cBhvr>
                                        <p:cTn id="35" dur="500"/>
                                        <p:tgtEl>
                                          <p:spTgt spid="16">
                                            <p:txEl>
                                              <p:pRg st="8" end="8"/>
                                            </p:txEl>
                                          </p:spTgt>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16">
                                            <p:txEl>
                                              <p:pRg st="10" end="10"/>
                                            </p:txEl>
                                          </p:spTgt>
                                        </p:tgtEl>
                                        <p:attrNameLst>
                                          <p:attrName>style.visibility</p:attrName>
                                        </p:attrNameLst>
                                      </p:cBhvr>
                                      <p:to>
                                        <p:strVal val="visible"/>
                                      </p:to>
                                    </p:set>
                                    <p:animEffect transition="in" filter="wipe(left)">
                                      <p:cBhvr>
                                        <p:cTn id="39" dur="500"/>
                                        <p:tgtEl>
                                          <p:spTgt spid="16">
                                            <p:txEl>
                                              <p:pRg st="10" end="10"/>
                                            </p:txEl>
                                          </p:spTgt>
                                        </p:tgtEl>
                                      </p:cBhvr>
                                    </p:animEffect>
                                  </p:childTnLst>
                                </p:cTn>
                              </p:par>
                            </p:childTnLst>
                          </p:cTn>
                        </p:par>
                        <p:par>
                          <p:cTn id="40" fill="hold">
                            <p:stCondLst>
                              <p:cond delay="3000"/>
                            </p:stCondLst>
                            <p:childTnLst>
                              <p:par>
                                <p:cTn id="41" presetID="10" presetClass="entr" presetSubtype="0" fill="hold" grpId="1" nodeType="afterEffect">
                                  <p:stCondLst>
                                    <p:cond delay="0"/>
                                  </p:stCondLst>
                                  <p:childTnLst>
                                    <p:set>
                                      <p:cBhvr>
                                        <p:cTn id="42" dur="1" fill="hold">
                                          <p:stCondLst>
                                            <p:cond delay="0"/>
                                          </p:stCondLst>
                                        </p:cTn>
                                        <p:tgtEl>
                                          <p:spTgt spid="757"/>
                                        </p:tgtEl>
                                        <p:attrNameLst>
                                          <p:attrName>style.visibility</p:attrName>
                                        </p:attrNameLst>
                                      </p:cBhvr>
                                      <p:to>
                                        <p:strVal val="visible"/>
                                      </p:to>
                                    </p:set>
                                    <p:animEffect transition="in" filter="fade">
                                      <p:cBhvr>
                                        <p:cTn id="43" dur="500"/>
                                        <p:tgtEl>
                                          <p:spTgt spid="757"/>
                                        </p:tgtEl>
                                      </p:cBhvr>
                                    </p:animEffect>
                                  </p:childTnLst>
                                </p:cTn>
                              </p:par>
                              <p:par>
                                <p:cTn id="44" presetID="42" presetClass="path" presetSubtype="0" accel="50000" decel="50000" fill="hold" grpId="0" nodeType="withEffect">
                                  <p:stCondLst>
                                    <p:cond delay="0"/>
                                  </p:stCondLst>
                                  <p:childTnLst>
                                    <p:animMotion origin="layout" path="M 2.08333E-7 2.22222E-6 L 0.32253 -0.16528 " pathEditMode="relative" rAng="0" ptsTypes="AA">
                                      <p:cBhvr>
                                        <p:cTn id="45" dur="2000" fill="hold"/>
                                        <p:tgtEl>
                                          <p:spTgt spid="757"/>
                                        </p:tgtEl>
                                        <p:attrNameLst>
                                          <p:attrName>ppt_x</p:attrName>
                                          <p:attrName>ppt_y</p:attrName>
                                        </p:attrNameLst>
                                      </p:cBhvr>
                                      <p:rCtr x="16120" y="-8264"/>
                                    </p:animMotion>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16">
                                            <p:txEl>
                                              <p:pRg st="11" end="11"/>
                                            </p:txEl>
                                          </p:spTgt>
                                        </p:tgtEl>
                                        <p:attrNameLst>
                                          <p:attrName>style.visibility</p:attrName>
                                        </p:attrNameLst>
                                      </p:cBhvr>
                                      <p:to>
                                        <p:strVal val="visible"/>
                                      </p:to>
                                    </p:set>
                                    <p:animEffect transition="in" filter="wipe(left)">
                                      <p:cBhvr>
                                        <p:cTn id="49" dur="500"/>
                                        <p:tgtEl>
                                          <p:spTgt spid="16">
                                            <p:txEl>
                                              <p:pRg st="11" end="11"/>
                                            </p:txEl>
                                          </p:spTgt>
                                        </p:tgtEl>
                                      </p:cBhvr>
                                    </p:animEffect>
                                  </p:childTnLst>
                                </p:cTn>
                              </p:par>
                            </p:childTnLst>
                          </p:cTn>
                        </p:par>
                        <p:par>
                          <p:cTn id="50" fill="hold">
                            <p:stCondLst>
                              <p:cond delay="5500"/>
                            </p:stCondLst>
                            <p:childTnLst>
                              <p:par>
                                <p:cTn id="51" presetID="10" presetClass="entr" presetSubtype="0" fill="hold" grpId="1" nodeType="afterEffect">
                                  <p:stCondLst>
                                    <p:cond delay="0"/>
                                  </p:stCondLst>
                                  <p:childTnLst>
                                    <p:set>
                                      <p:cBhvr>
                                        <p:cTn id="52" dur="1" fill="hold">
                                          <p:stCondLst>
                                            <p:cond delay="0"/>
                                          </p:stCondLst>
                                        </p:cTn>
                                        <p:tgtEl>
                                          <p:spTgt spid="756"/>
                                        </p:tgtEl>
                                        <p:attrNameLst>
                                          <p:attrName>style.visibility</p:attrName>
                                        </p:attrNameLst>
                                      </p:cBhvr>
                                      <p:to>
                                        <p:strVal val="visible"/>
                                      </p:to>
                                    </p:set>
                                    <p:animEffect transition="in" filter="fade">
                                      <p:cBhvr>
                                        <p:cTn id="53" dur="500"/>
                                        <p:tgtEl>
                                          <p:spTgt spid="756"/>
                                        </p:tgtEl>
                                      </p:cBhvr>
                                    </p:animEffect>
                                  </p:childTnLst>
                                </p:cTn>
                              </p:par>
                              <p:par>
                                <p:cTn id="54" presetID="42" presetClass="path" presetSubtype="0" accel="50000" decel="50000" fill="hold" grpId="0" nodeType="withEffect">
                                  <p:stCondLst>
                                    <p:cond delay="0"/>
                                  </p:stCondLst>
                                  <p:childTnLst>
                                    <p:animMotion origin="layout" path="M -2.29167E-6 -1.85185E-6 L 0.3211 -0.1831 " pathEditMode="relative" rAng="0" ptsTypes="AA">
                                      <p:cBhvr>
                                        <p:cTn id="55" dur="2000" fill="hold"/>
                                        <p:tgtEl>
                                          <p:spTgt spid="756"/>
                                        </p:tgtEl>
                                        <p:attrNameLst>
                                          <p:attrName>ppt_x</p:attrName>
                                          <p:attrName>ppt_y</p:attrName>
                                        </p:attrNameLst>
                                      </p:cBhvr>
                                      <p:rCtr x="16055" y="-9167"/>
                                    </p:animMotion>
                                  </p:childTnLst>
                                </p:cTn>
                              </p:par>
                            </p:childTnLst>
                          </p:cTn>
                        </p:par>
                        <p:par>
                          <p:cTn id="56" fill="hold">
                            <p:stCondLst>
                              <p:cond delay="7500"/>
                            </p:stCondLst>
                            <p:childTnLst>
                              <p:par>
                                <p:cTn id="57" presetID="22" presetClass="entr" presetSubtype="8" fill="hold" nodeType="afterEffect">
                                  <p:stCondLst>
                                    <p:cond delay="0"/>
                                  </p:stCondLst>
                                  <p:childTnLst>
                                    <p:set>
                                      <p:cBhvr>
                                        <p:cTn id="58" dur="1" fill="hold">
                                          <p:stCondLst>
                                            <p:cond delay="0"/>
                                          </p:stCondLst>
                                        </p:cTn>
                                        <p:tgtEl>
                                          <p:spTgt spid="16">
                                            <p:txEl>
                                              <p:pRg st="12" end="12"/>
                                            </p:txEl>
                                          </p:spTgt>
                                        </p:tgtEl>
                                        <p:attrNameLst>
                                          <p:attrName>style.visibility</p:attrName>
                                        </p:attrNameLst>
                                      </p:cBhvr>
                                      <p:to>
                                        <p:strVal val="visible"/>
                                      </p:to>
                                    </p:set>
                                    <p:animEffect transition="in" filter="wipe(left)">
                                      <p:cBhvr>
                                        <p:cTn id="59" dur="500"/>
                                        <p:tgtEl>
                                          <p:spTgt spid="16">
                                            <p:txEl>
                                              <p:pRg st="12" end="12"/>
                                            </p:txEl>
                                          </p:spTgt>
                                        </p:tgtEl>
                                      </p:cBhvr>
                                    </p:animEffect>
                                  </p:childTnLst>
                                </p:cTn>
                              </p:par>
                            </p:childTnLst>
                          </p:cTn>
                        </p:par>
                        <p:par>
                          <p:cTn id="60" fill="hold">
                            <p:stCondLst>
                              <p:cond delay="8000"/>
                            </p:stCondLst>
                            <p:childTnLst>
                              <p:par>
                                <p:cTn id="61" presetID="10" presetClass="entr" presetSubtype="0" fill="hold" grpId="1" nodeType="afterEffect">
                                  <p:stCondLst>
                                    <p:cond delay="0"/>
                                  </p:stCondLst>
                                  <p:childTnLst>
                                    <p:set>
                                      <p:cBhvr>
                                        <p:cTn id="62" dur="1" fill="hold">
                                          <p:stCondLst>
                                            <p:cond delay="0"/>
                                          </p:stCondLst>
                                        </p:cTn>
                                        <p:tgtEl>
                                          <p:spTgt spid="754"/>
                                        </p:tgtEl>
                                        <p:attrNameLst>
                                          <p:attrName>style.visibility</p:attrName>
                                        </p:attrNameLst>
                                      </p:cBhvr>
                                      <p:to>
                                        <p:strVal val="visible"/>
                                      </p:to>
                                    </p:set>
                                    <p:animEffect transition="in" filter="fade">
                                      <p:cBhvr>
                                        <p:cTn id="63" dur="500"/>
                                        <p:tgtEl>
                                          <p:spTgt spid="754"/>
                                        </p:tgtEl>
                                      </p:cBhvr>
                                    </p:animEffect>
                                  </p:childTnLst>
                                </p:cTn>
                              </p:par>
                              <p:par>
                                <p:cTn id="64" presetID="42" presetClass="path" presetSubtype="0" accel="50000" decel="50000" fill="hold" grpId="0" nodeType="withEffect">
                                  <p:stCondLst>
                                    <p:cond delay="0"/>
                                  </p:stCondLst>
                                  <p:childTnLst>
                                    <p:animMotion origin="layout" path="M -2.29167E-6 1.11111E-6 L 0.3211 -0.20764 " pathEditMode="relative" rAng="0" ptsTypes="AA">
                                      <p:cBhvr>
                                        <p:cTn id="65" dur="2000" fill="hold"/>
                                        <p:tgtEl>
                                          <p:spTgt spid="754"/>
                                        </p:tgtEl>
                                        <p:attrNameLst>
                                          <p:attrName>ppt_x</p:attrName>
                                          <p:attrName>ppt_y</p:attrName>
                                        </p:attrNameLst>
                                      </p:cBhvr>
                                      <p:rCtr x="16055" y="-10394"/>
                                    </p:animMotion>
                                  </p:childTnLst>
                                </p:cTn>
                              </p:par>
                            </p:childTnLst>
                          </p:cTn>
                        </p:par>
                        <p:par>
                          <p:cTn id="66" fill="hold">
                            <p:stCondLst>
                              <p:cond delay="10000"/>
                            </p:stCondLst>
                            <p:childTnLst>
                              <p:par>
                                <p:cTn id="67" presetID="22" presetClass="entr" presetSubtype="1" fill="hold" grpId="0"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up)">
                                      <p:cBhvr>
                                        <p:cTn id="69" dur="500"/>
                                        <p:tgtEl>
                                          <p:spTgt spid="27"/>
                                        </p:tgtEl>
                                      </p:cBhvr>
                                    </p:animEffect>
                                  </p:childTnLst>
                                </p:cTn>
                              </p:par>
                            </p:childTnLst>
                          </p:cTn>
                        </p:par>
                        <p:par>
                          <p:cTn id="70" fill="hold">
                            <p:stCondLst>
                              <p:cond delay="10500"/>
                            </p:stCondLst>
                            <p:childTnLst>
                              <p:par>
                                <p:cTn id="71" presetID="22" presetClass="entr" presetSubtype="1"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wipe(up)">
                                      <p:cBhvr>
                                        <p:cTn id="73" dur="500"/>
                                        <p:tgtEl>
                                          <p:spTgt spid="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7"/>
                                        </p:tgtEl>
                                        <p:attrNameLst>
                                          <p:attrName>style.visibility</p:attrName>
                                        </p:attrNameLst>
                                      </p:cBhvr>
                                      <p:to>
                                        <p:strVal val="visible"/>
                                      </p:to>
                                    </p:set>
                                    <p:animEffect transition="in" filter="fade">
                                      <p:cBhvr>
                                        <p:cTn id="76" dur="500"/>
                                        <p:tgtEl>
                                          <p:spTgt spid="317"/>
                                        </p:tgtEl>
                                      </p:cBhvr>
                                    </p:animEffect>
                                  </p:childTnLst>
                                </p:cTn>
                              </p:par>
                              <p:par>
                                <p:cTn id="77" presetID="22" presetClass="entr" presetSubtype="1" fill="hold" nodeType="withEffect">
                                  <p:stCondLst>
                                    <p:cond delay="0"/>
                                  </p:stCondLst>
                                  <p:childTnLst>
                                    <p:set>
                                      <p:cBhvr>
                                        <p:cTn id="78" dur="1" fill="hold">
                                          <p:stCondLst>
                                            <p:cond delay="0"/>
                                          </p:stCondLst>
                                        </p:cTn>
                                        <p:tgtEl>
                                          <p:spTgt spid="298"/>
                                        </p:tgtEl>
                                        <p:attrNameLst>
                                          <p:attrName>style.visibility</p:attrName>
                                        </p:attrNameLst>
                                      </p:cBhvr>
                                      <p:to>
                                        <p:strVal val="visible"/>
                                      </p:to>
                                    </p:set>
                                    <p:animEffect transition="in" filter="wipe(up)">
                                      <p:cBhvr>
                                        <p:cTn id="79" dur="500"/>
                                        <p:tgtEl>
                                          <p:spTgt spid="298"/>
                                        </p:tgtEl>
                                      </p:cBhvr>
                                    </p:animEffect>
                                  </p:childTnLst>
                                </p:cTn>
                              </p:par>
                              <p:par>
                                <p:cTn id="80" presetID="22" presetClass="entr" presetSubtype="8" fill="hold" nodeType="withEffect">
                                  <p:stCondLst>
                                    <p:cond delay="0"/>
                                  </p:stCondLst>
                                  <p:childTnLst>
                                    <p:set>
                                      <p:cBhvr>
                                        <p:cTn id="81" dur="1" fill="hold">
                                          <p:stCondLst>
                                            <p:cond delay="0"/>
                                          </p:stCondLst>
                                        </p:cTn>
                                        <p:tgtEl>
                                          <p:spTgt spid="299"/>
                                        </p:tgtEl>
                                        <p:attrNameLst>
                                          <p:attrName>style.visibility</p:attrName>
                                        </p:attrNameLst>
                                      </p:cBhvr>
                                      <p:to>
                                        <p:strVal val="visible"/>
                                      </p:to>
                                    </p:set>
                                    <p:animEffect transition="in" filter="wipe(left)">
                                      <p:cBhvr>
                                        <p:cTn id="82" dur="500"/>
                                        <p:tgtEl>
                                          <p:spTgt spid="299"/>
                                        </p:tgtEl>
                                      </p:cBhvr>
                                    </p:animEffect>
                                  </p:childTnLst>
                                </p:cTn>
                              </p:par>
                              <p:par>
                                <p:cTn id="83" presetID="22" presetClass="entr" presetSubtype="8" fill="hold" nodeType="withEffect">
                                  <p:stCondLst>
                                    <p:cond delay="0"/>
                                  </p:stCondLst>
                                  <p:childTnLst>
                                    <p:set>
                                      <p:cBhvr>
                                        <p:cTn id="84" dur="1" fill="hold">
                                          <p:stCondLst>
                                            <p:cond delay="0"/>
                                          </p:stCondLst>
                                        </p:cTn>
                                        <p:tgtEl>
                                          <p:spTgt spid="303"/>
                                        </p:tgtEl>
                                        <p:attrNameLst>
                                          <p:attrName>style.visibility</p:attrName>
                                        </p:attrNameLst>
                                      </p:cBhvr>
                                      <p:to>
                                        <p:strVal val="visible"/>
                                      </p:to>
                                    </p:set>
                                    <p:animEffect transition="in" filter="wipe(left)">
                                      <p:cBhvr>
                                        <p:cTn id="85" dur="500"/>
                                        <p:tgtEl>
                                          <p:spTgt spid="303"/>
                                        </p:tgtEl>
                                      </p:cBhvr>
                                    </p:animEffect>
                                  </p:childTnLst>
                                </p:cTn>
                              </p:par>
                              <p:par>
                                <p:cTn id="86" presetID="22" presetClass="entr" presetSubtype="8" fill="hold" nodeType="withEffect">
                                  <p:stCondLst>
                                    <p:cond delay="0"/>
                                  </p:stCondLst>
                                  <p:childTnLst>
                                    <p:set>
                                      <p:cBhvr>
                                        <p:cTn id="87" dur="1" fill="hold">
                                          <p:stCondLst>
                                            <p:cond delay="0"/>
                                          </p:stCondLst>
                                        </p:cTn>
                                        <p:tgtEl>
                                          <p:spTgt spid="304"/>
                                        </p:tgtEl>
                                        <p:attrNameLst>
                                          <p:attrName>style.visibility</p:attrName>
                                        </p:attrNameLst>
                                      </p:cBhvr>
                                      <p:to>
                                        <p:strVal val="visible"/>
                                      </p:to>
                                    </p:set>
                                    <p:animEffect transition="in" filter="wipe(left)">
                                      <p:cBhvr>
                                        <p:cTn id="88" dur="500"/>
                                        <p:tgtEl>
                                          <p:spTgt spid="304"/>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1" nodeType="click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fade">
                                      <p:cBhvr>
                                        <p:cTn id="93" dur="500"/>
                                        <p:tgtEl>
                                          <p:spTgt spid="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19"/>
                                        </p:tgtEl>
                                        <p:attrNameLst>
                                          <p:attrName>style.visibility</p:attrName>
                                        </p:attrNameLst>
                                      </p:cBhvr>
                                      <p:to>
                                        <p:strVal val="visible"/>
                                      </p:to>
                                    </p:set>
                                    <p:animEffect transition="in" filter="fade">
                                      <p:cBhvr>
                                        <p:cTn id="96" dur="500"/>
                                        <p:tgtEl>
                                          <p:spTgt spid="319"/>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left)">
                                      <p:cBhvr>
                                        <p:cTn id="100" dur="500"/>
                                        <p:tgtEl>
                                          <p:spTgt spid="7"/>
                                        </p:tgtEl>
                                      </p:cBhvr>
                                    </p:animEffect>
                                  </p:childTnLst>
                                </p:cTn>
                              </p:par>
                            </p:childTnLst>
                          </p:cTn>
                        </p:par>
                        <p:par>
                          <p:cTn id="101" fill="hold">
                            <p:stCondLst>
                              <p:cond delay="1000"/>
                            </p:stCondLst>
                            <p:childTnLst>
                              <p:par>
                                <p:cTn id="102" presetID="10" presetClass="entr" presetSubtype="0" fill="hold" grpId="0" nodeType="afterEffect">
                                  <p:stCondLst>
                                    <p:cond delay="0"/>
                                  </p:stCondLst>
                                  <p:childTnLst>
                                    <p:set>
                                      <p:cBhvr>
                                        <p:cTn id="103" dur="1" fill="hold">
                                          <p:stCondLst>
                                            <p:cond delay="0"/>
                                          </p:stCondLst>
                                        </p:cTn>
                                        <p:tgtEl>
                                          <p:spTgt spid="730"/>
                                        </p:tgtEl>
                                        <p:attrNameLst>
                                          <p:attrName>style.visibility</p:attrName>
                                        </p:attrNameLst>
                                      </p:cBhvr>
                                      <p:to>
                                        <p:strVal val="visible"/>
                                      </p:to>
                                    </p:set>
                                    <p:animEffect transition="in" filter="fade">
                                      <p:cBhvr>
                                        <p:cTn id="104" dur="500"/>
                                        <p:tgtEl>
                                          <p:spTgt spid="730"/>
                                        </p:tgtEl>
                                      </p:cBhvr>
                                    </p:animEffect>
                                  </p:childTnLst>
                                </p:cTn>
                              </p:par>
                            </p:childTnLst>
                          </p:cTn>
                        </p:par>
                        <p:par>
                          <p:cTn id="105" fill="hold">
                            <p:stCondLst>
                              <p:cond delay="1500"/>
                            </p:stCondLst>
                            <p:childTnLst>
                              <p:par>
                                <p:cTn id="106" presetID="42" presetClass="path" presetSubtype="0" accel="50000" decel="50000" fill="hold" grpId="1" nodeType="afterEffect">
                                  <p:stCondLst>
                                    <p:cond delay="0"/>
                                  </p:stCondLst>
                                  <p:childTnLst>
                                    <p:animMotion origin="layout" path="M -4.58333E-6 1.48148E-6 L -4.58333E-6 0.47292 " pathEditMode="relative" rAng="0" ptsTypes="AA">
                                      <p:cBhvr>
                                        <p:cTn id="107" dur="2000" fill="hold"/>
                                        <p:tgtEl>
                                          <p:spTgt spid="730"/>
                                        </p:tgtEl>
                                        <p:attrNameLst>
                                          <p:attrName>ppt_x</p:attrName>
                                          <p:attrName>ppt_y</p:attrName>
                                        </p:attrNameLst>
                                      </p:cBhvr>
                                      <p:rCtr x="0" y="23634"/>
                                    </p:animMotion>
                                  </p:childTnLst>
                                </p:cTn>
                              </p:par>
                              <p:par>
                                <p:cTn id="108" presetID="10" presetClass="entr" presetSubtype="0" fill="hold" grpId="0" nodeType="withEffect">
                                  <p:stCondLst>
                                    <p:cond delay="0"/>
                                  </p:stCondLst>
                                  <p:childTnLst>
                                    <p:set>
                                      <p:cBhvr>
                                        <p:cTn id="109" dur="1" fill="hold">
                                          <p:stCondLst>
                                            <p:cond delay="0"/>
                                          </p:stCondLst>
                                        </p:cTn>
                                        <p:tgtEl>
                                          <p:spTgt spid="322"/>
                                        </p:tgtEl>
                                        <p:attrNameLst>
                                          <p:attrName>style.visibility</p:attrName>
                                        </p:attrNameLst>
                                      </p:cBhvr>
                                      <p:to>
                                        <p:strVal val="visible"/>
                                      </p:to>
                                    </p:set>
                                    <p:animEffect transition="in" filter="fade">
                                      <p:cBhvr>
                                        <p:cTn id="110" dur="500"/>
                                        <p:tgtEl>
                                          <p:spTgt spid="32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734"/>
                                        </p:tgtEl>
                                        <p:attrNameLst>
                                          <p:attrName>style.visibility</p:attrName>
                                        </p:attrNameLst>
                                      </p:cBhvr>
                                      <p:to>
                                        <p:strVal val="visible"/>
                                      </p:to>
                                    </p:set>
                                    <p:animEffect transition="in" filter="wipe(down)">
                                      <p:cBhvr>
                                        <p:cTn id="115" dur="500"/>
                                        <p:tgtEl>
                                          <p:spTgt spid="73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24"/>
                                        </p:tgtEl>
                                        <p:attrNameLst>
                                          <p:attrName>style.visibility</p:attrName>
                                        </p:attrNameLst>
                                      </p:cBhvr>
                                      <p:to>
                                        <p:strVal val="visible"/>
                                      </p:to>
                                    </p:set>
                                    <p:animEffect transition="in" filter="fade">
                                      <p:cBhvr>
                                        <p:cTn id="118" dur="500"/>
                                        <p:tgtEl>
                                          <p:spTgt spid="324"/>
                                        </p:tgtEl>
                                      </p:cBhvr>
                                    </p:animEffect>
                                  </p:childTnLst>
                                </p:cTn>
                              </p:par>
                              <p:par>
                                <p:cTn id="119" presetID="22" presetClass="entr" presetSubtype="4" fill="hold" nodeType="withEffect">
                                  <p:stCondLst>
                                    <p:cond delay="0"/>
                                  </p:stCondLst>
                                  <p:childTnLst>
                                    <p:set>
                                      <p:cBhvr>
                                        <p:cTn id="120" dur="1" fill="hold">
                                          <p:stCondLst>
                                            <p:cond delay="0"/>
                                          </p:stCondLst>
                                        </p:cTn>
                                        <p:tgtEl>
                                          <p:spTgt spid="737"/>
                                        </p:tgtEl>
                                        <p:attrNameLst>
                                          <p:attrName>style.visibility</p:attrName>
                                        </p:attrNameLst>
                                      </p:cBhvr>
                                      <p:to>
                                        <p:strVal val="visible"/>
                                      </p:to>
                                    </p:set>
                                    <p:animEffect transition="in" filter="wipe(down)">
                                      <p:cBhvr>
                                        <p:cTn id="121" dur="500"/>
                                        <p:tgtEl>
                                          <p:spTgt spid="737"/>
                                        </p:tgtEl>
                                      </p:cBhvr>
                                    </p:animEffect>
                                  </p:childTnLst>
                                </p:cTn>
                              </p:par>
                              <p:par>
                                <p:cTn id="122" presetID="42" presetClass="path" presetSubtype="0" accel="50000" decel="50000" fill="hold" grpId="0" nodeType="withEffect">
                                  <p:stCondLst>
                                    <p:cond delay="0"/>
                                  </p:stCondLst>
                                  <p:childTnLst>
                                    <p:animMotion origin="layout" path="M 4.16667E-6 0 L 0.26718 -0.24954 " pathEditMode="relative" rAng="0" ptsTypes="AA">
                                      <p:cBhvr>
                                        <p:cTn id="123" dur="2000" fill="hold"/>
                                        <p:tgtEl>
                                          <p:spTgt spid="731"/>
                                        </p:tgtEl>
                                        <p:attrNameLst>
                                          <p:attrName>ppt_x</p:attrName>
                                          <p:attrName>ppt_y</p:attrName>
                                        </p:attrNameLst>
                                      </p:cBhvr>
                                      <p:rCtr x="13359" y="-12477"/>
                                    </p:animMotion>
                                  </p:childTnLst>
                                </p:cTn>
                              </p:par>
                              <p:par>
                                <p:cTn id="124" presetID="10" presetClass="entr" presetSubtype="0" fill="hold" nodeType="withEffect">
                                  <p:stCondLst>
                                    <p:cond delay="2000"/>
                                  </p:stCondLst>
                                  <p:childTnLst>
                                    <p:set>
                                      <p:cBhvr>
                                        <p:cTn id="125" dur="1" fill="hold">
                                          <p:stCondLst>
                                            <p:cond delay="0"/>
                                          </p:stCondLst>
                                        </p:cTn>
                                        <p:tgtEl>
                                          <p:spTgt spid="1599"/>
                                        </p:tgtEl>
                                        <p:attrNameLst>
                                          <p:attrName>style.visibility</p:attrName>
                                        </p:attrNameLst>
                                      </p:cBhvr>
                                      <p:to>
                                        <p:strVal val="visible"/>
                                      </p:to>
                                    </p:set>
                                    <p:animEffect transition="in" filter="fade">
                                      <p:cBhvr>
                                        <p:cTn id="126" dur="500"/>
                                        <p:tgtEl>
                                          <p:spTgt spid="1599"/>
                                        </p:tgtEl>
                                      </p:cBhvr>
                                    </p:animEffect>
                                  </p:childTnLst>
                                </p:cTn>
                              </p:par>
                              <p:par>
                                <p:cTn id="127" presetID="10" presetClass="entr" presetSubtype="0" fill="hold" nodeType="withEffect">
                                  <p:stCondLst>
                                    <p:cond delay="2300"/>
                                  </p:stCondLst>
                                  <p:childTnLst>
                                    <p:set>
                                      <p:cBhvr>
                                        <p:cTn id="128" dur="1" fill="hold">
                                          <p:stCondLst>
                                            <p:cond delay="0"/>
                                          </p:stCondLst>
                                        </p:cTn>
                                        <p:tgtEl>
                                          <p:spTgt spid="1653"/>
                                        </p:tgtEl>
                                        <p:attrNameLst>
                                          <p:attrName>style.visibility</p:attrName>
                                        </p:attrNameLst>
                                      </p:cBhvr>
                                      <p:to>
                                        <p:strVal val="visible"/>
                                      </p:to>
                                    </p:set>
                                    <p:animEffect transition="in" filter="fade">
                                      <p:cBhvr>
                                        <p:cTn id="129" dur="500"/>
                                        <p:tgtEl>
                                          <p:spTgt spid="1653"/>
                                        </p:tgtEl>
                                      </p:cBhvr>
                                    </p:animEffect>
                                  </p:childTnLst>
                                </p:cTn>
                              </p:par>
                              <p:par>
                                <p:cTn id="130" presetID="10" presetClass="entr" presetSubtype="0" fill="hold" nodeType="withEffect">
                                  <p:stCondLst>
                                    <p:cond delay="2600"/>
                                  </p:stCondLst>
                                  <p:childTnLst>
                                    <p:set>
                                      <p:cBhvr>
                                        <p:cTn id="131" dur="1" fill="hold">
                                          <p:stCondLst>
                                            <p:cond delay="0"/>
                                          </p:stCondLst>
                                        </p:cTn>
                                        <p:tgtEl>
                                          <p:spTgt spid="1509"/>
                                        </p:tgtEl>
                                        <p:attrNameLst>
                                          <p:attrName>style.visibility</p:attrName>
                                        </p:attrNameLst>
                                      </p:cBhvr>
                                      <p:to>
                                        <p:strVal val="visible"/>
                                      </p:to>
                                    </p:set>
                                    <p:animEffect transition="in" filter="fade">
                                      <p:cBhvr>
                                        <p:cTn id="132" dur="500"/>
                                        <p:tgtEl>
                                          <p:spTgt spid="1509"/>
                                        </p:tgtEl>
                                      </p:cBhvr>
                                    </p:animEffect>
                                  </p:childTnLst>
                                </p:cTn>
                              </p:par>
                              <p:par>
                                <p:cTn id="133" presetID="42" presetClass="path" presetSubtype="0" accel="50000" decel="50000" fill="hold" grpId="0" nodeType="withEffect">
                                  <p:stCondLst>
                                    <p:cond delay="400"/>
                                  </p:stCondLst>
                                  <p:childTnLst>
                                    <p:animMotion origin="layout" path="M 4.16667E-6 0 L 0.30403 -0.24907 " pathEditMode="relative" rAng="0" ptsTypes="AA">
                                      <p:cBhvr>
                                        <p:cTn id="134" dur="2000" fill="hold"/>
                                        <p:tgtEl>
                                          <p:spTgt spid="732"/>
                                        </p:tgtEl>
                                        <p:attrNameLst>
                                          <p:attrName>ppt_x</p:attrName>
                                          <p:attrName>ppt_y</p:attrName>
                                        </p:attrNameLst>
                                      </p:cBhvr>
                                      <p:rCtr x="15195" y="-12454"/>
                                    </p:animMotion>
                                  </p:childTnLst>
                                </p:cTn>
                              </p:par>
                              <p:par>
                                <p:cTn id="135" presetID="10" presetClass="entr" presetSubtype="0" fill="hold" nodeType="withEffect">
                                  <p:stCondLst>
                                    <p:cond delay="2400"/>
                                  </p:stCondLst>
                                  <p:childTnLst>
                                    <p:set>
                                      <p:cBhvr>
                                        <p:cTn id="136" dur="1" fill="hold">
                                          <p:stCondLst>
                                            <p:cond delay="0"/>
                                          </p:stCondLst>
                                        </p:cTn>
                                        <p:tgtEl>
                                          <p:spTgt spid="1527"/>
                                        </p:tgtEl>
                                        <p:attrNameLst>
                                          <p:attrName>style.visibility</p:attrName>
                                        </p:attrNameLst>
                                      </p:cBhvr>
                                      <p:to>
                                        <p:strVal val="visible"/>
                                      </p:to>
                                    </p:set>
                                    <p:animEffect transition="in" filter="fade">
                                      <p:cBhvr>
                                        <p:cTn id="137" dur="500"/>
                                        <p:tgtEl>
                                          <p:spTgt spid="1527"/>
                                        </p:tgtEl>
                                      </p:cBhvr>
                                    </p:animEffect>
                                  </p:childTnLst>
                                </p:cTn>
                              </p:par>
                              <p:par>
                                <p:cTn id="138" presetID="42" presetClass="path" presetSubtype="0" accel="50000" decel="50000" fill="hold" grpId="0" nodeType="withEffect">
                                  <p:stCondLst>
                                    <p:cond delay="1000"/>
                                  </p:stCondLst>
                                  <p:childTnLst>
                                    <p:animMotion origin="layout" path="M 4.16667E-6 0 L 0.26601 -0.21528 " pathEditMode="relative" rAng="0" ptsTypes="AA">
                                      <p:cBhvr>
                                        <p:cTn id="139" dur="2000" fill="hold"/>
                                        <p:tgtEl>
                                          <p:spTgt spid="733"/>
                                        </p:tgtEl>
                                        <p:attrNameLst>
                                          <p:attrName>ppt_x</p:attrName>
                                          <p:attrName>ppt_y</p:attrName>
                                        </p:attrNameLst>
                                      </p:cBhvr>
                                      <p:rCtr x="13294" y="-10764"/>
                                    </p:animMotion>
                                  </p:childTnLst>
                                </p:cTn>
                              </p:par>
                              <p:par>
                                <p:cTn id="140" presetID="10" presetClass="entr" presetSubtype="0" fill="hold" nodeType="withEffect">
                                  <p:stCondLst>
                                    <p:cond delay="3000"/>
                                  </p:stCondLst>
                                  <p:childTnLst>
                                    <p:set>
                                      <p:cBhvr>
                                        <p:cTn id="141" dur="1" fill="hold">
                                          <p:stCondLst>
                                            <p:cond delay="0"/>
                                          </p:stCondLst>
                                        </p:cTn>
                                        <p:tgtEl>
                                          <p:spTgt spid="1563"/>
                                        </p:tgtEl>
                                        <p:attrNameLst>
                                          <p:attrName>style.visibility</p:attrName>
                                        </p:attrNameLst>
                                      </p:cBhvr>
                                      <p:to>
                                        <p:strVal val="visible"/>
                                      </p:to>
                                    </p:set>
                                    <p:animEffect transition="in" filter="fade">
                                      <p:cBhvr>
                                        <p:cTn id="142" dur="500"/>
                                        <p:tgtEl>
                                          <p:spTgt spid="1563"/>
                                        </p:tgtEl>
                                      </p:cBhvr>
                                    </p:animEffect>
                                  </p:childTnLst>
                                </p:cTn>
                              </p:par>
                              <p:par>
                                <p:cTn id="143" presetID="10" presetClass="entr" presetSubtype="0" fill="hold" nodeType="withEffect">
                                  <p:stCondLst>
                                    <p:cond delay="3200"/>
                                  </p:stCondLst>
                                  <p:childTnLst>
                                    <p:set>
                                      <p:cBhvr>
                                        <p:cTn id="144" dur="1" fill="hold">
                                          <p:stCondLst>
                                            <p:cond delay="0"/>
                                          </p:stCondLst>
                                        </p:cTn>
                                        <p:tgtEl>
                                          <p:spTgt spid="465"/>
                                        </p:tgtEl>
                                        <p:attrNameLst>
                                          <p:attrName>style.visibility</p:attrName>
                                        </p:attrNameLst>
                                      </p:cBhvr>
                                      <p:to>
                                        <p:strVal val="visible"/>
                                      </p:to>
                                    </p:set>
                                    <p:animEffect transition="in" filter="fade">
                                      <p:cBhvr>
                                        <p:cTn id="145" dur="500"/>
                                        <p:tgtEl>
                                          <p:spTgt spid="465"/>
                                        </p:tgtEl>
                                      </p:cBhvr>
                                    </p:animEffect>
                                  </p:childTnLst>
                                </p:cTn>
                              </p:par>
                              <p:par>
                                <p:cTn id="146" presetID="42" presetClass="path" presetSubtype="0" accel="50000" decel="50000" fill="hold" grpId="0" nodeType="withEffect">
                                  <p:stCondLst>
                                    <p:cond delay="400"/>
                                  </p:stCondLst>
                                  <p:childTnLst>
                                    <p:animMotion origin="layout" path="M 4.16667E-6 0 L 0.2664 -0.00139 " pathEditMode="relative" rAng="0" ptsTypes="AA">
                                      <p:cBhvr>
                                        <p:cTn id="147" dur="2000" fill="hold"/>
                                        <p:tgtEl>
                                          <p:spTgt spid="740"/>
                                        </p:tgtEl>
                                        <p:attrNameLst>
                                          <p:attrName>ppt_x</p:attrName>
                                          <p:attrName>ppt_y</p:attrName>
                                        </p:attrNameLst>
                                      </p:cBhvr>
                                      <p:rCtr x="13320" y="-69"/>
                                    </p:animMotion>
                                  </p:childTnLst>
                                </p:cTn>
                              </p:par>
                              <p:par>
                                <p:cTn id="148" presetID="10" presetClass="entr" presetSubtype="0" fill="hold" nodeType="withEffect">
                                  <p:stCondLst>
                                    <p:cond delay="2200"/>
                                  </p:stCondLst>
                                  <p:childTnLst>
                                    <p:set>
                                      <p:cBhvr>
                                        <p:cTn id="149" dur="1" fill="hold">
                                          <p:stCondLst>
                                            <p:cond delay="0"/>
                                          </p:stCondLst>
                                        </p:cTn>
                                        <p:tgtEl>
                                          <p:spTgt spid="488"/>
                                        </p:tgtEl>
                                        <p:attrNameLst>
                                          <p:attrName>style.visibility</p:attrName>
                                        </p:attrNameLst>
                                      </p:cBhvr>
                                      <p:to>
                                        <p:strVal val="visible"/>
                                      </p:to>
                                    </p:set>
                                    <p:animEffect transition="in" filter="fade">
                                      <p:cBhvr>
                                        <p:cTn id="150" dur="500"/>
                                        <p:tgtEl>
                                          <p:spTgt spid="488"/>
                                        </p:tgtEl>
                                      </p:cBhvr>
                                    </p:animEffect>
                                  </p:childTnLst>
                                </p:cTn>
                              </p:par>
                              <p:par>
                                <p:cTn id="151" presetID="10" presetClass="entr" presetSubtype="0" fill="hold" nodeType="withEffect">
                                  <p:stCondLst>
                                    <p:cond delay="2500"/>
                                  </p:stCondLst>
                                  <p:childTnLst>
                                    <p:set>
                                      <p:cBhvr>
                                        <p:cTn id="152" dur="1" fill="hold">
                                          <p:stCondLst>
                                            <p:cond delay="0"/>
                                          </p:stCondLst>
                                        </p:cTn>
                                        <p:tgtEl>
                                          <p:spTgt spid="542"/>
                                        </p:tgtEl>
                                        <p:attrNameLst>
                                          <p:attrName>style.visibility</p:attrName>
                                        </p:attrNameLst>
                                      </p:cBhvr>
                                      <p:to>
                                        <p:strVal val="visible"/>
                                      </p:to>
                                    </p:set>
                                    <p:animEffect transition="in" filter="fade">
                                      <p:cBhvr>
                                        <p:cTn id="153" dur="500"/>
                                        <p:tgtEl>
                                          <p:spTgt spid="542"/>
                                        </p:tgtEl>
                                      </p:cBhvr>
                                    </p:animEffect>
                                  </p:childTnLst>
                                </p:cTn>
                              </p:par>
                              <p:par>
                                <p:cTn id="154" presetID="42" presetClass="path" presetSubtype="0" accel="50000" decel="50000" fill="hold" grpId="0" nodeType="withEffect">
                                  <p:stCondLst>
                                    <p:cond delay="1000"/>
                                  </p:stCondLst>
                                  <p:childTnLst>
                                    <p:animMotion origin="layout" path="M 4.16667E-6 0 L 0.26601 0.03194 " pathEditMode="relative" rAng="0" ptsTypes="AA">
                                      <p:cBhvr>
                                        <p:cTn id="155" dur="2000" fill="hold"/>
                                        <p:tgtEl>
                                          <p:spTgt spid="741"/>
                                        </p:tgtEl>
                                        <p:attrNameLst>
                                          <p:attrName>ppt_x</p:attrName>
                                          <p:attrName>ppt_y</p:attrName>
                                        </p:attrNameLst>
                                      </p:cBhvr>
                                      <p:rCtr x="13294" y="1597"/>
                                    </p:animMotion>
                                  </p:childTnLst>
                                </p:cTn>
                              </p:par>
                              <p:par>
                                <p:cTn id="156" presetID="10" presetClass="entr" presetSubtype="0" fill="hold" nodeType="withEffect">
                                  <p:stCondLst>
                                    <p:cond delay="3000"/>
                                  </p:stCondLst>
                                  <p:childTnLst>
                                    <p:set>
                                      <p:cBhvr>
                                        <p:cTn id="157" dur="1" fill="hold">
                                          <p:stCondLst>
                                            <p:cond delay="0"/>
                                          </p:stCondLst>
                                        </p:cTn>
                                        <p:tgtEl>
                                          <p:spTgt spid="506"/>
                                        </p:tgtEl>
                                        <p:attrNameLst>
                                          <p:attrName>style.visibility</p:attrName>
                                        </p:attrNameLst>
                                      </p:cBhvr>
                                      <p:to>
                                        <p:strVal val="visible"/>
                                      </p:to>
                                    </p:set>
                                    <p:animEffect transition="in" filter="fade">
                                      <p:cBhvr>
                                        <p:cTn id="158" dur="500"/>
                                        <p:tgtEl>
                                          <p:spTgt spid="506"/>
                                        </p:tgtEl>
                                      </p:cBhvr>
                                    </p:animEffect>
                                  </p:childTnLst>
                                </p:cTn>
                              </p:par>
                              <p:par>
                                <p:cTn id="159" presetID="10" presetClass="entr" presetSubtype="0" fill="hold" nodeType="withEffect">
                                  <p:stCondLst>
                                    <p:cond delay="3100"/>
                                  </p:stCondLst>
                                  <p:childTnLst>
                                    <p:set>
                                      <p:cBhvr>
                                        <p:cTn id="160" dur="1" fill="hold">
                                          <p:stCondLst>
                                            <p:cond delay="0"/>
                                          </p:stCondLst>
                                        </p:cTn>
                                        <p:tgtEl>
                                          <p:spTgt spid="578"/>
                                        </p:tgtEl>
                                        <p:attrNameLst>
                                          <p:attrName>style.visibility</p:attrName>
                                        </p:attrNameLst>
                                      </p:cBhvr>
                                      <p:to>
                                        <p:strVal val="visible"/>
                                      </p:to>
                                    </p:set>
                                    <p:animEffect transition="in" filter="fade">
                                      <p:cBhvr>
                                        <p:cTn id="161" dur="500"/>
                                        <p:tgtEl>
                                          <p:spTgt spid="578"/>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xit" presetSubtype="8" fill="hold" nodeType="clickEffect">
                                  <p:stCondLst>
                                    <p:cond delay="0"/>
                                  </p:stCondLst>
                                  <p:childTnLst>
                                    <p:animEffect transition="out" filter="wipe(left)">
                                      <p:cBhvr>
                                        <p:cTn id="165" dur="500"/>
                                        <p:tgtEl>
                                          <p:spTgt spid="7"/>
                                        </p:tgtEl>
                                      </p:cBhvr>
                                    </p:animEffect>
                                    <p:set>
                                      <p:cBhvr>
                                        <p:cTn id="166" dur="1" fill="hold">
                                          <p:stCondLst>
                                            <p:cond delay="499"/>
                                          </p:stCondLst>
                                        </p:cTn>
                                        <p:tgtEl>
                                          <p:spTgt spid="7"/>
                                        </p:tgtEl>
                                        <p:attrNameLst>
                                          <p:attrName>style.visibility</p:attrName>
                                        </p:attrNameLst>
                                      </p:cBhvr>
                                      <p:to>
                                        <p:strVal val="hidden"/>
                                      </p:to>
                                    </p:set>
                                  </p:childTnLst>
                                </p:cTn>
                              </p:par>
                              <p:par>
                                <p:cTn id="167" presetID="22" presetClass="exit" presetSubtype="4" fill="hold" nodeType="withEffect">
                                  <p:stCondLst>
                                    <p:cond delay="0"/>
                                  </p:stCondLst>
                                  <p:childTnLst>
                                    <p:animEffect transition="out" filter="wipe(down)">
                                      <p:cBhvr>
                                        <p:cTn id="168" dur="500"/>
                                        <p:tgtEl>
                                          <p:spTgt spid="734"/>
                                        </p:tgtEl>
                                      </p:cBhvr>
                                    </p:animEffect>
                                    <p:set>
                                      <p:cBhvr>
                                        <p:cTn id="169" dur="1" fill="hold">
                                          <p:stCondLst>
                                            <p:cond delay="499"/>
                                          </p:stCondLst>
                                        </p:cTn>
                                        <p:tgtEl>
                                          <p:spTgt spid="734"/>
                                        </p:tgtEl>
                                        <p:attrNameLst>
                                          <p:attrName>style.visibility</p:attrName>
                                        </p:attrNameLst>
                                      </p:cBhvr>
                                      <p:to>
                                        <p:strVal val="hidden"/>
                                      </p:to>
                                    </p:set>
                                  </p:childTnLst>
                                </p:cTn>
                              </p:par>
                              <p:par>
                                <p:cTn id="170" presetID="22" presetClass="exit" presetSubtype="4" fill="hold" nodeType="withEffect">
                                  <p:stCondLst>
                                    <p:cond delay="0"/>
                                  </p:stCondLst>
                                  <p:childTnLst>
                                    <p:animEffect transition="out" filter="wipe(down)">
                                      <p:cBhvr>
                                        <p:cTn id="171" dur="500"/>
                                        <p:tgtEl>
                                          <p:spTgt spid="737"/>
                                        </p:tgtEl>
                                      </p:cBhvr>
                                    </p:animEffect>
                                    <p:set>
                                      <p:cBhvr>
                                        <p:cTn id="172" dur="1" fill="hold">
                                          <p:stCondLst>
                                            <p:cond delay="499"/>
                                          </p:stCondLst>
                                        </p:cTn>
                                        <p:tgtEl>
                                          <p:spTgt spid="737"/>
                                        </p:tgtEl>
                                        <p:attrNameLst>
                                          <p:attrName>style.visibility</p:attrName>
                                        </p:attrNameLst>
                                      </p:cBhvr>
                                      <p:to>
                                        <p:strVal val="hidden"/>
                                      </p:to>
                                    </p:set>
                                  </p:childTnLst>
                                </p:cTn>
                              </p:par>
                              <p:par>
                                <p:cTn id="173" presetID="10" presetClass="exit" presetSubtype="0" fill="hold" grpId="0" nodeType="withEffect">
                                  <p:stCondLst>
                                    <p:cond delay="0"/>
                                  </p:stCondLst>
                                  <p:childTnLst>
                                    <p:animEffect transition="out" filter="fade">
                                      <p:cBhvr>
                                        <p:cTn id="174" dur="500"/>
                                        <p:tgtEl>
                                          <p:spTgt spid="5"/>
                                        </p:tgtEl>
                                      </p:cBhvr>
                                    </p:animEffect>
                                    <p:set>
                                      <p:cBhvr>
                                        <p:cTn id="175" dur="1" fill="hold">
                                          <p:stCondLst>
                                            <p:cond delay="499"/>
                                          </p:stCondLst>
                                        </p:cTn>
                                        <p:tgtEl>
                                          <p:spTgt spid="5"/>
                                        </p:tgtEl>
                                        <p:attrNameLst>
                                          <p:attrName>style.visibility</p:attrName>
                                        </p:attrNameLst>
                                      </p:cBhvr>
                                      <p:to>
                                        <p:strVal val="hidden"/>
                                      </p:to>
                                    </p:set>
                                  </p:childTnLst>
                                </p:cTn>
                              </p:par>
                              <p:par>
                                <p:cTn id="176" presetID="10" presetClass="exit" presetSubtype="0" fill="hold" grpId="1" nodeType="withEffect">
                                  <p:stCondLst>
                                    <p:cond delay="0"/>
                                  </p:stCondLst>
                                  <p:childTnLst>
                                    <p:animEffect transition="out" filter="fade">
                                      <p:cBhvr>
                                        <p:cTn id="177" dur="500"/>
                                        <p:tgtEl>
                                          <p:spTgt spid="317"/>
                                        </p:tgtEl>
                                      </p:cBhvr>
                                    </p:animEffect>
                                    <p:set>
                                      <p:cBhvr>
                                        <p:cTn id="178" dur="1" fill="hold">
                                          <p:stCondLst>
                                            <p:cond delay="499"/>
                                          </p:stCondLst>
                                        </p:cTn>
                                        <p:tgtEl>
                                          <p:spTgt spid="317"/>
                                        </p:tgtEl>
                                        <p:attrNameLst>
                                          <p:attrName>style.visibility</p:attrName>
                                        </p:attrNameLst>
                                      </p:cBhvr>
                                      <p:to>
                                        <p:strVal val="hidden"/>
                                      </p:to>
                                    </p:set>
                                  </p:childTnLst>
                                </p:cTn>
                              </p:par>
                              <p:par>
                                <p:cTn id="179" presetID="10" presetClass="exit" presetSubtype="0" fill="hold" grpId="1" nodeType="withEffect">
                                  <p:stCondLst>
                                    <p:cond delay="0"/>
                                  </p:stCondLst>
                                  <p:childTnLst>
                                    <p:animEffect transition="out" filter="fade">
                                      <p:cBhvr>
                                        <p:cTn id="180" dur="500"/>
                                        <p:tgtEl>
                                          <p:spTgt spid="319"/>
                                        </p:tgtEl>
                                      </p:cBhvr>
                                    </p:animEffect>
                                    <p:set>
                                      <p:cBhvr>
                                        <p:cTn id="181" dur="1" fill="hold">
                                          <p:stCondLst>
                                            <p:cond delay="499"/>
                                          </p:stCondLst>
                                        </p:cTn>
                                        <p:tgtEl>
                                          <p:spTgt spid="319"/>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758">
                                            <p:bg/>
                                          </p:spTgt>
                                        </p:tgtEl>
                                        <p:attrNameLst>
                                          <p:attrName>style.visibility</p:attrName>
                                        </p:attrNameLst>
                                      </p:cBhvr>
                                      <p:to>
                                        <p:strVal val="visible"/>
                                      </p:to>
                                    </p:set>
                                    <p:animEffect transition="in" filter="fade">
                                      <p:cBhvr>
                                        <p:cTn id="186" dur="500"/>
                                        <p:tgtEl>
                                          <p:spTgt spid="758">
                                            <p:bg/>
                                          </p:spTgt>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325"/>
                                        </p:tgtEl>
                                        <p:attrNameLst>
                                          <p:attrName>style.visibility</p:attrName>
                                        </p:attrNameLst>
                                      </p:cBhvr>
                                      <p:to>
                                        <p:strVal val="visible"/>
                                      </p:to>
                                    </p:set>
                                    <p:animEffect transition="in" filter="fade">
                                      <p:cBhvr>
                                        <p:cTn id="189" dur="500"/>
                                        <p:tgtEl>
                                          <p:spTgt spid="325"/>
                                        </p:tgtEl>
                                      </p:cBhvr>
                                    </p:animEffect>
                                  </p:childTnLst>
                                </p:cTn>
                              </p:par>
                            </p:childTnLst>
                          </p:cTn>
                        </p:par>
                        <p:par>
                          <p:cTn id="190" fill="hold">
                            <p:stCondLst>
                              <p:cond delay="500"/>
                            </p:stCondLst>
                            <p:childTnLst>
                              <p:par>
                                <p:cTn id="191" presetID="22" presetClass="entr" presetSubtype="8" fill="hold" grpId="0" nodeType="afterEffect">
                                  <p:stCondLst>
                                    <p:cond delay="0"/>
                                  </p:stCondLst>
                                  <p:childTnLst>
                                    <p:set>
                                      <p:cBhvr>
                                        <p:cTn id="192" dur="1" fill="hold">
                                          <p:stCondLst>
                                            <p:cond delay="0"/>
                                          </p:stCondLst>
                                        </p:cTn>
                                        <p:tgtEl>
                                          <p:spTgt spid="758">
                                            <p:txEl>
                                              <p:pRg st="0" end="0"/>
                                            </p:txEl>
                                          </p:spTgt>
                                        </p:tgtEl>
                                        <p:attrNameLst>
                                          <p:attrName>style.visibility</p:attrName>
                                        </p:attrNameLst>
                                      </p:cBhvr>
                                      <p:to>
                                        <p:strVal val="visible"/>
                                      </p:to>
                                    </p:set>
                                    <p:animEffect transition="in" filter="wipe(left)">
                                      <p:cBhvr>
                                        <p:cTn id="193" dur="500"/>
                                        <p:tgtEl>
                                          <p:spTgt spid="758">
                                            <p:txEl>
                                              <p:pRg st="0" end="0"/>
                                            </p:txEl>
                                          </p:spTgt>
                                        </p:tgtEl>
                                      </p:cBhvr>
                                    </p:animEffect>
                                  </p:childTnLst>
                                </p:cTn>
                              </p:par>
                            </p:childTnLst>
                          </p:cTn>
                        </p:par>
                        <p:par>
                          <p:cTn id="194" fill="hold">
                            <p:stCondLst>
                              <p:cond delay="1000"/>
                            </p:stCondLst>
                            <p:childTnLst>
                              <p:par>
                                <p:cTn id="195" presetID="22" presetClass="entr" presetSubtype="8" fill="hold" grpId="0" nodeType="afterEffect">
                                  <p:stCondLst>
                                    <p:cond delay="0"/>
                                  </p:stCondLst>
                                  <p:childTnLst>
                                    <p:set>
                                      <p:cBhvr>
                                        <p:cTn id="196" dur="1" fill="hold">
                                          <p:stCondLst>
                                            <p:cond delay="0"/>
                                          </p:stCondLst>
                                        </p:cTn>
                                        <p:tgtEl>
                                          <p:spTgt spid="758">
                                            <p:txEl>
                                              <p:pRg st="1" end="1"/>
                                            </p:txEl>
                                          </p:spTgt>
                                        </p:tgtEl>
                                        <p:attrNameLst>
                                          <p:attrName>style.visibility</p:attrName>
                                        </p:attrNameLst>
                                      </p:cBhvr>
                                      <p:to>
                                        <p:strVal val="visible"/>
                                      </p:to>
                                    </p:set>
                                    <p:animEffect transition="in" filter="wipe(left)">
                                      <p:cBhvr>
                                        <p:cTn id="197" dur="500"/>
                                        <p:tgtEl>
                                          <p:spTgt spid="758">
                                            <p:txEl>
                                              <p:pRg st="1" end="1"/>
                                            </p:txEl>
                                          </p:spTgt>
                                        </p:tgtEl>
                                      </p:cBhvr>
                                    </p:animEffect>
                                  </p:childTnLst>
                                </p:cTn>
                              </p:par>
                            </p:childTnLst>
                          </p:cTn>
                        </p:par>
                        <p:par>
                          <p:cTn id="198" fill="hold">
                            <p:stCondLst>
                              <p:cond delay="1500"/>
                            </p:stCondLst>
                            <p:childTnLst>
                              <p:par>
                                <p:cTn id="199" presetID="22" presetClass="entr" presetSubtype="8" fill="hold" grpId="0" nodeType="afterEffect">
                                  <p:stCondLst>
                                    <p:cond delay="0"/>
                                  </p:stCondLst>
                                  <p:childTnLst>
                                    <p:set>
                                      <p:cBhvr>
                                        <p:cTn id="200" dur="1" fill="hold">
                                          <p:stCondLst>
                                            <p:cond delay="0"/>
                                          </p:stCondLst>
                                        </p:cTn>
                                        <p:tgtEl>
                                          <p:spTgt spid="758">
                                            <p:txEl>
                                              <p:pRg st="3" end="3"/>
                                            </p:txEl>
                                          </p:spTgt>
                                        </p:tgtEl>
                                        <p:attrNameLst>
                                          <p:attrName>style.visibility</p:attrName>
                                        </p:attrNameLst>
                                      </p:cBhvr>
                                      <p:to>
                                        <p:strVal val="visible"/>
                                      </p:to>
                                    </p:set>
                                    <p:animEffect transition="in" filter="wipe(left)">
                                      <p:cBhvr>
                                        <p:cTn id="201" dur="500"/>
                                        <p:tgtEl>
                                          <p:spTgt spid="758">
                                            <p:txEl>
                                              <p:pRg st="3" end="3"/>
                                            </p:txEl>
                                          </p:spTgt>
                                        </p:tgtEl>
                                      </p:cBhvr>
                                    </p:animEffect>
                                  </p:childTnLst>
                                </p:cTn>
                              </p:par>
                            </p:childTnLst>
                          </p:cTn>
                        </p:par>
                        <p:par>
                          <p:cTn id="202" fill="hold">
                            <p:stCondLst>
                              <p:cond delay="2000"/>
                            </p:stCondLst>
                            <p:childTnLst>
                              <p:par>
                                <p:cTn id="203" presetID="22" presetClass="entr" presetSubtype="1" fill="hold" grpId="0" nodeType="afterEffect">
                                  <p:stCondLst>
                                    <p:cond delay="0"/>
                                  </p:stCondLst>
                                  <p:childTnLst>
                                    <p:set>
                                      <p:cBhvr>
                                        <p:cTn id="204" dur="1" fill="hold">
                                          <p:stCondLst>
                                            <p:cond delay="0"/>
                                          </p:stCondLst>
                                        </p:cTn>
                                        <p:tgtEl>
                                          <p:spTgt spid="758">
                                            <p:txEl>
                                              <p:pRg st="4" end="4"/>
                                            </p:txEl>
                                          </p:spTgt>
                                        </p:tgtEl>
                                        <p:attrNameLst>
                                          <p:attrName>style.visibility</p:attrName>
                                        </p:attrNameLst>
                                      </p:cBhvr>
                                      <p:to>
                                        <p:strVal val="visible"/>
                                      </p:to>
                                    </p:set>
                                    <p:animEffect transition="in" filter="wipe(up)">
                                      <p:cBhvr>
                                        <p:cTn id="205" dur="500"/>
                                        <p:tgtEl>
                                          <p:spTgt spid="758">
                                            <p:txEl>
                                              <p:pRg st="4" end="4"/>
                                            </p:txEl>
                                          </p:spTgt>
                                        </p:tgtEl>
                                      </p:cBhvr>
                                    </p:animEffect>
                                  </p:childTnLst>
                                </p:cTn>
                              </p:par>
                              <p:par>
                                <p:cTn id="206" presetID="22" presetClass="entr" presetSubtype="1" fill="hold" grpId="0" nodeType="withEffect">
                                  <p:stCondLst>
                                    <p:cond delay="0"/>
                                  </p:stCondLst>
                                  <p:childTnLst>
                                    <p:set>
                                      <p:cBhvr>
                                        <p:cTn id="207" dur="1" fill="hold">
                                          <p:stCondLst>
                                            <p:cond delay="0"/>
                                          </p:stCondLst>
                                        </p:cTn>
                                        <p:tgtEl>
                                          <p:spTgt spid="758">
                                            <p:txEl>
                                              <p:pRg st="5" end="5"/>
                                            </p:txEl>
                                          </p:spTgt>
                                        </p:tgtEl>
                                        <p:attrNameLst>
                                          <p:attrName>style.visibility</p:attrName>
                                        </p:attrNameLst>
                                      </p:cBhvr>
                                      <p:to>
                                        <p:strVal val="visible"/>
                                      </p:to>
                                    </p:set>
                                    <p:animEffect transition="in" filter="wipe(up)">
                                      <p:cBhvr>
                                        <p:cTn id="208" dur="500"/>
                                        <p:tgtEl>
                                          <p:spTgt spid="758">
                                            <p:txEl>
                                              <p:pRg st="5" end="5"/>
                                            </p:txEl>
                                          </p:spTgt>
                                        </p:tgtEl>
                                      </p:cBhvr>
                                    </p:animEffect>
                                  </p:childTnLst>
                                </p:cTn>
                              </p:par>
                              <p:par>
                                <p:cTn id="209" presetID="22" presetClass="entr" presetSubtype="1" fill="hold" grpId="0" nodeType="withEffect">
                                  <p:stCondLst>
                                    <p:cond delay="0"/>
                                  </p:stCondLst>
                                  <p:childTnLst>
                                    <p:set>
                                      <p:cBhvr>
                                        <p:cTn id="210" dur="1" fill="hold">
                                          <p:stCondLst>
                                            <p:cond delay="0"/>
                                          </p:stCondLst>
                                        </p:cTn>
                                        <p:tgtEl>
                                          <p:spTgt spid="758">
                                            <p:txEl>
                                              <p:pRg st="6" end="6"/>
                                            </p:txEl>
                                          </p:spTgt>
                                        </p:tgtEl>
                                        <p:attrNameLst>
                                          <p:attrName>style.visibility</p:attrName>
                                        </p:attrNameLst>
                                      </p:cBhvr>
                                      <p:to>
                                        <p:strVal val="visible"/>
                                      </p:to>
                                    </p:set>
                                    <p:animEffect transition="in" filter="wipe(up)">
                                      <p:cBhvr>
                                        <p:cTn id="211" dur="500"/>
                                        <p:tgtEl>
                                          <p:spTgt spid="758">
                                            <p:txEl>
                                              <p:pRg st="6" end="6"/>
                                            </p:txEl>
                                          </p:spTgt>
                                        </p:tgtEl>
                                      </p:cBhvr>
                                    </p:animEffect>
                                  </p:childTnLst>
                                </p:cTn>
                              </p:par>
                              <p:par>
                                <p:cTn id="212" presetID="22" presetClass="entr" presetSubtype="8" fill="hold" grpId="0" nodeType="withEffect">
                                  <p:stCondLst>
                                    <p:cond delay="0"/>
                                  </p:stCondLst>
                                  <p:childTnLst>
                                    <p:set>
                                      <p:cBhvr>
                                        <p:cTn id="213" dur="1" fill="hold">
                                          <p:stCondLst>
                                            <p:cond delay="0"/>
                                          </p:stCondLst>
                                        </p:cTn>
                                        <p:tgtEl>
                                          <p:spTgt spid="758">
                                            <p:txEl>
                                              <p:pRg st="8" end="8"/>
                                            </p:txEl>
                                          </p:spTgt>
                                        </p:tgtEl>
                                        <p:attrNameLst>
                                          <p:attrName>style.visibility</p:attrName>
                                        </p:attrNameLst>
                                      </p:cBhvr>
                                      <p:to>
                                        <p:strVal val="visible"/>
                                      </p:to>
                                    </p:set>
                                    <p:animEffect transition="in" filter="wipe(left)">
                                      <p:cBhvr>
                                        <p:cTn id="214" dur="500"/>
                                        <p:tgtEl>
                                          <p:spTgt spid="758">
                                            <p:txEl>
                                              <p:pRg st="8" end="8"/>
                                            </p:txEl>
                                          </p:spTgt>
                                        </p:tgtEl>
                                      </p:cBhvr>
                                    </p:animEffect>
                                  </p:childTnLst>
                                </p:cTn>
                              </p:par>
                            </p:childTnLst>
                          </p:cTn>
                        </p:par>
                        <p:par>
                          <p:cTn id="215" fill="hold">
                            <p:stCondLst>
                              <p:cond delay="2500"/>
                            </p:stCondLst>
                            <p:childTnLst>
                              <p:par>
                                <p:cTn id="216" presetID="10" presetClass="entr" presetSubtype="0" fill="hold" grpId="1" nodeType="afterEffect">
                                  <p:stCondLst>
                                    <p:cond delay="0"/>
                                  </p:stCondLst>
                                  <p:childTnLst>
                                    <p:set>
                                      <p:cBhvr>
                                        <p:cTn id="217" dur="1" fill="hold">
                                          <p:stCondLst>
                                            <p:cond delay="0"/>
                                          </p:stCondLst>
                                        </p:cTn>
                                        <p:tgtEl>
                                          <p:spTgt spid="752"/>
                                        </p:tgtEl>
                                        <p:attrNameLst>
                                          <p:attrName>style.visibility</p:attrName>
                                        </p:attrNameLst>
                                      </p:cBhvr>
                                      <p:to>
                                        <p:strVal val="visible"/>
                                      </p:to>
                                    </p:set>
                                    <p:animEffect transition="in" filter="fade">
                                      <p:cBhvr>
                                        <p:cTn id="218" dur="500"/>
                                        <p:tgtEl>
                                          <p:spTgt spid="752"/>
                                        </p:tgtEl>
                                      </p:cBhvr>
                                    </p:animEffect>
                                  </p:childTnLst>
                                </p:cTn>
                              </p:par>
                              <p:par>
                                <p:cTn id="219" presetID="42" presetClass="path" presetSubtype="0" accel="50000" decel="50000" fill="hold" grpId="0" nodeType="withEffect">
                                  <p:stCondLst>
                                    <p:cond delay="0"/>
                                  </p:stCondLst>
                                  <p:childTnLst>
                                    <p:animMotion origin="layout" path="M -3.125E-6 -3.33333E-6 L 0.32058 -0.48333 " pathEditMode="relative" rAng="0" ptsTypes="AA">
                                      <p:cBhvr>
                                        <p:cTn id="220" dur="2000" fill="hold"/>
                                        <p:tgtEl>
                                          <p:spTgt spid="752"/>
                                        </p:tgtEl>
                                        <p:attrNameLst>
                                          <p:attrName>ppt_x</p:attrName>
                                          <p:attrName>ppt_y</p:attrName>
                                        </p:attrNameLst>
                                      </p:cBhvr>
                                      <p:rCtr x="16029" y="-24167"/>
                                    </p:animMotion>
                                  </p:childTnLst>
                                </p:cTn>
                              </p:par>
                            </p:childTnLst>
                          </p:cTn>
                        </p:par>
                        <p:par>
                          <p:cTn id="221" fill="hold">
                            <p:stCondLst>
                              <p:cond delay="4500"/>
                            </p:stCondLst>
                            <p:childTnLst>
                              <p:par>
                                <p:cTn id="222" presetID="22" presetClass="entr" presetSubtype="8" fill="hold" grpId="0" nodeType="afterEffect">
                                  <p:stCondLst>
                                    <p:cond delay="0"/>
                                  </p:stCondLst>
                                  <p:childTnLst>
                                    <p:set>
                                      <p:cBhvr>
                                        <p:cTn id="223" dur="1" fill="hold">
                                          <p:stCondLst>
                                            <p:cond delay="0"/>
                                          </p:stCondLst>
                                        </p:cTn>
                                        <p:tgtEl>
                                          <p:spTgt spid="758">
                                            <p:txEl>
                                              <p:pRg st="9" end="9"/>
                                            </p:txEl>
                                          </p:spTgt>
                                        </p:tgtEl>
                                        <p:attrNameLst>
                                          <p:attrName>style.visibility</p:attrName>
                                        </p:attrNameLst>
                                      </p:cBhvr>
                                      <p:to>
                                        <p:strVal val="visible"/>
                                      </p:to>
                                    </p:set>
                                    <p:animEffect transition="in" filter="wipe(left)">
                                      <p:cBhvr>
                                        <p:cTn id="224" dur="500"/>
                                        <p:tgtEl>
                                          <p:spTgt spid="758">
                                            <p:txEl>
                                              <p:pRg st="9" end="9"/>
                                            </p:txEl>
                                          </p:spTgt>
                                        </p:tgtEl>
                                      </p:cBhvr>
                                    </p:animEffect>
                                  </p:childTnLst>
                                </p:cTn>
                              </p:par>
                            </p:childTnLst>
                          </p:cTn>
                        </p:par>
                        <p:par>
                          <p:cTn id="225" fill="hold">
                            <p:stCondLst>
                              <p:cond delay="5000"/>
                            </p:stCondLst>
                            <p:childTnLst>
                              <p:par>
                                <p:cTn id="226" presetID="10" presetClass="entr" presetSubtype="0" fill="hold" grpId="1" nodeType="afterEffect">
                                  <p:stCondLst>
                                    <p:cond delay="0"/>
                                  </p:stCondLst>
                                  <p:childTnLst>
                                    <p:set>
                                      <p:cBhvr>
                                        <p:cTn id="227" dur="1" fill="hold">
                                          <p:stCondLst>
                                            <p:cond delay="0"/>
                                          </p:stCondLst>
                                        </p:cTn>
                                        <p:tgtEl>
                                          <p:spTgt spid="753"/>
                                        </p:tgtEl>
                                        <p:attrNameLst>
                                          <p:attrName>style.visibility</p:attrName>
                                        </p:attrNameLst>
                                      </p:cBhvr>
                                      <p:to>
                                        <p:strVal val="visible"/>
                                      </p:to>
                                    </p:set>
                                    <p:animEffect transition="in" filter="fade">
                                      <p:cBhvr>
                                        <p:cTn id="228" dur="500"/>
                                        <p:tgtEl>
                                          <p:spTgt spid="753"/>
                                        </p:tgtEl>
                                      </p:cBhvr>
                                    </p:animEffect>
                                  </p:childTnLst>
                                </p:cTn>
                              </p:par>
                              <p:par>
                                <p:cTn id="229" presetID="42" presetClass="path" presetSubtype="0" accel="50000" decel="50000" fill="hold" grpId="0" nodeType="withEffect">
                                  <p:stCondLst>
                                    <p:cond delay="0"/>
                                  </p:stCondLst>
                                  <p:childTnLst>
                                    <p:animMotion origin="layout" path="M -2.91667E-6 4.44444E-6 L 0.32058 -0.50556 " pathEditMode="relative" rAng="0" ptsTypes="AA">
                                      <p:cBhvr>
                                        <p:cTn id="230" dur="2000" fill="hold"/>
                                        <p:tgtEl>
                                          <p:spTgt spid="753"/>
                                        </p:tgtEl>
                                        <p:attrNameLst>
                                          <p:attrName>ppt_x</p:attrName>
                                          <p:attrName>ppt_y</p:attrName>
                                        </p:attrNameLst>
                                      </p:cBhvr>
                                      <p:rCtr x="16029" y="-25278"/>
                                    </p:animMotion>
                                  </p:childTnLst>
                                </p:cTn>
                              </p:par>
                            </p:childTnLst>
                          </p:cTn>
                        </p:par>
                        <p:par>
                          <p:cTn id="231" fill="hold">
                            <p:stCondLst>
                              <p:cond delay="7000"/>
                            </p:stCondLst>
                            <p:childTnLst>
                              <p:par>
                                <p:cTn id="232" presetID="22" presetClass="entr" presetSubtype="1" fill="hold" nodeType="afterEffect">
                                  <p:stCondLst>
                                    <p:cond delay="0"/>
                                  </p:stCondLst>
                                  <p:childTnLst>
                                    <p:set>
                                      <p:cBhvr>
                                        <p:cTn id="233" dur="1" fill="hold">
                                          <p:stCondLst>
                                            <p:cond delay="0"/>
                                          </p:stCondLst>
                                        </p:cTn>
                                        <p:tgtEl>
                                          <p:spTgt spid="305"/>
                                        </p:tgtEl>
                                        <p:attrNameLst>
                                          <p:attrName>style.visibility</p:attrName>
                                        </p:attrNameLst>
                                      </p:cBhvr>
                                      <p:to>
                                        <p:strVal val="visible"/>
                                      </p:to>
                                    </p:set>
                                    <p:animEffect transition="in" filter="wipe(up)">
                                      <p:cBhvr>
                                        <p:cTn id="234" dur="500"/>
                                        <p:tgtEl>
                                          <p:spTgt spid="305"/>
                                        </p:tgtEl>
                                      </p:cBhvr>
                                    </p:animEffect>
                                  </p:childTnLst>
                                </p:cTn>
                              </p:par>
                              <p:par>
                                <p:cTn id="235" presetID="10" presetClass="exit" presetSubtype="0" fill="hold" nodeType="withEffect">
                                  <p:stCondLst>
                                    <p:cond delay="0"/>
                                  </p:stCondLst>
                                  <p:childTnLst>
                                    <p:animEffect transition="out" filter="fade">
                                      <p:cBhvr>
                                        <p:cTn id="236" dur="500"/>
                                        <p:tgtEl>
                                          <p:spTgt spid="303"/>
                                        </p:tgtEl>
                                      </p:cBhvr>
                                    </p:animEffect>
                                    <p:set>
                                      <p:cBhvr>
                                        <p:cTn id="237" dur="1" fill="hold">
                                          <p:stCondLst>
                                            <p:cond delay="499"/>
                                          </p:stCondLst>
                                        </p:cTn>
                                        <p:tgtEl>
                                          <p:spTgt spid="303"/>
                                        </p:tgtEl>
                                        <p:attrNameLst>
                                          <p:attrName>style.visibility</p:attrName>
                                        </p:attrNameLst>
                                      </p:cBhvr>
                                      <p:to>
                                        <p:strVal val="hidden"/>
                                      </p:to>
                                    </p:set>
                                  </p:childTnLst>
                                </p:cTn>
                              </p:par>
                              <p:par>
                                <p:cTn id="238" presetID="10" presetClass="exit" presetSubtype="0" fill="hold" nodeType="withEffect">
                                  <p:stCondLst>
                                    <p:cond delay="0"/>
                                  </p:stCondLst>
                                  <p:childTnLst>
                                    <p:animEffect transition="out" filter="fade">
                                      <p:cBhvr>
                                        <p:cTn id="239" dur="500"/>
                                        <p:tgtEl>
                                          <p:spTgt spid="304"/>
                                        </p:tgtEl>
                                      </p:cBhvr>
                                    </p:animEffect>
                                    <p:set>
                                      <p:cBhvr>
                                        <p:cTn id="240" dur="1" fill="hold">
                                          <p:stCondLst>
                                            <p:cond delay="499"/>
                                          </p:stCondLst>
                                        </p:cTn>
                                        <p:tgtEl>
                                          <p:spTgt spid="304"/>
                                        </p:tgtEl>
                                        <p:attrNameLst>
                                          <p:attrName>style.visibility</p:attrName>
                                        </p:attrNameLst>
                                      </p:cBhvr>
                                      <p:to>
                                        <p:strVal val="hidden"/>
                                      </p:to>
                                    </p:set>
                                  </p:childTnLst>
                                </p:cTn>
                              </p:par>
                              <p:par>
                                <p:cTn id="241" presetID="22" presetClass="entr" presetSubtype="8" fill="hold" nodeType="withEffect">
                                  <p:stCondLst>
                                    <p:cond delay="0"/>
                                  </p:stCondLst>
                                  <p:childTnLst>
                                    <p:set>
                                      <p:cBhvr>
                                        <p:cTn id="242" dur="1" fill="hold">
                                          <p:stCondLst>
                                            <p:cond delay="0"/>
                                          </p:stCondLst>
                                        </p:cTn>
                                        <p:tgtEl>
                                          <p:spTgt spid="306"/>
                                        </p:tgtEl>
                                        <p:attrNameLst>
                                          <p:attrName>style.visibility</p:attrName>
                                        </p:attrNameLst>
                                      </p:cBhvr>
                                      <p:to>
                                        <p:strVal val="visible"/>
                                      </p:to>
                                    </p:set>
                                    <p:animEffect transition="in" filter="wipe(left)">
                                      <p:cBhvr>
                                        <p:cTn id="243" dur="500"/>
                                        <p:tgtEl>
                                          <p:spTgt spid="306"/>
                                        </p:tgtEl>
                                      </p:cBhvr>
                                    </p:animEffect>
                                  </p:childTnLst>
                                </p:cTn>
                              </p:par>
                              <p:par>
                                <p:cTn id="244" presetID="22" presetClass="entr" presetSubtype="8" fill="hold" nodeType="withEffect">
                                  <p:stCondLst>
                                    <p:cond delay="0"/>
                                  </p:stCondLst>
                                  <p:childTnLst>
                                    <p:set>
                                      <p:cBhvr>
                                        <p:cTn id="245" dur="1" fill="hold">
                                          <p:stCondLst>
                                            <p:cond delay="0"/>
                                          </p:stCondLst>
                                        </p:cTn>
                                        <p:tgtEl>
                                          <p:spTgt spid="308"/>
                                        </p:tgtEl>
                                        <p:attrNameLst>
                                          <p:attrName>style.visibility</p:attrName>
                                        </p:attrNameLst>
                                      </p:cBhvr>
                                      <p:to>
                                        <p:strVal val="visible"/>
                                      </p:to>
                                    </p:set>
                                    <p:animEffect transition="in" filter="wipe(left)">
                                      <p:cBhvr>
                                        <p:cTn id="246" dur="500"/>
                                        <p:tgtEl>
                                          <p:spTgt spid="308"/>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327"/>
                                        </p:tgtEl>
                                        <p:attrNameLst>
                                          <p:attrName>style.visibility</p:attrName>
                                        </p:attrNameLst>
                                      </p:cBhvr>
                                      <p:to>
                                        <p:strVal val="visible"/>
                                      </p:to>
                                    </p:set>
                                    <p:animEffect transition="in" filter="fade">
                                      <p:cBhvr>
                                        <p:cTn id="249" dur="500"/>
                                        <p:tgtEl>
                                          <p:spTgt spid="327"/>
                                        </p:tgtEl>
                                      </p:cBhvr>
                                    </p:animEffect>
                                  </p:childTnLst>
                                </p:cTn>
                              </p:par>
                            </p:childTnLst>
                          </p:cTn>
                        </p:par>
                      </p:childTnLst>
                    </p:cTn>
                  </p:par>
                  <p:par>
                    <p:cTn id="250" fill="hold">
                      <p:stCondLst>
                        <p:cond delay="indefinite"/>
                      </p:stCondLst>
                      <p:childTnLst>
                        <p:par>
                          <p:cTn id="251" fill="hold">
                            <p:stCondLst>
                              <p:cond delay="0"/>
                            </p:stCondLst>
                            <p:childTnLst>
                              <p:par>
                                <p:cTn id="252" presetID="10" presetClass="exit" presetSubtype="0" fill="hold" grpId="2" nodeType="clickEffect">
                                  <p:stCondLst>
                                    <p:cond delay="0"/>
                                  </p:stCondLst>
                                  <p:childTnLst>
                                    <p:animEffect transition="out" filter="fade">
                                      <p:cBhvr>
                                        <p:cTn id="253" dur="500"/>
                                        <p:tgtEl>
                                          <p:spTgt spid="317"/>
                                        </p:tgtEl>
                                      </p:cBhvr>
                                    </p:animEffect>
                                    <p:set>
                                      <p:cBhvr>
                                        <p:cTn id="254" dur="1" fill="hold">
                                          <p:stCondLst>
                                            <p:cond delay="499"/>
                                          </p:stCondLst>
                                        </p:cTn>
                                        <p:tgtEl>
                                          <p:spTgt spid="317"/>
                                        </p:tgtEl>
                                        <p:attrNameLst>
                                          <p:attrName>style.visibility</p:attrName>
                                        </p:attrNameLst>
                                      </p:cBhvr>
                                      <p:to>
                                        <p:strVal val="hidden"/>
                                      </p:to>
                                    </p:set>
                                  </p:childTnLst>
                                </p:cTn>
                              </p:par>
                              <p:par>
                                <p:cTn id="255" presetID="10" presetClass="exit" presetSubtype="0" fill="hold" grpId="1" nodeType="withEffect">
                                  <p:stCondLst>
                                    <p:cond delay="0"/>
                                  </p:stCondLst>
                                  <p:childTnLst>
                                    <p:animEffect transition="out" filter="fade">
                                      <p:cBhvr>
                                        <p:cTn id="256" dur="500"/>
                                        <p:tgtEl>
                                          <p:spTgt spid="322"/>
                                        </p:tgtEl>
                                      </p:cBhvr>
                                    </p:animEffect>
                                    <p:set>
                                      <p:cBhvr>
                                        <p:cTn id="257" dur="1" fill="hold">
                                          <p:stCondLst>
                                            <p:cond delay="499"/>
                                          </p:stCondLst>
                                        </p:cTn>
                                        <p:tgtEl>
                                          <p:spTgt spid="322"/>
                                        </p:tgtEl>
                                        <p:attrNameLst>
                                          <p:attrName>style.visibility</p:attrName>
                                        </p:attrNameLst>
                                      </p:cBhvr>
                                      <p:to>
                                        <p:strVal val="hidden"/>
                                      </p:to>
                                    </p:set>
                                  </p:childTnLst>
                                </p:cTn>
                              </p:par>
                              <p:par>
                                <p:cTn id="258" presetID="10" presetClass="exit" presetSubtype="0" fill="hold" grpId="1" nodeType="withEffect">
                                  <p:stCondLst>
                                    <p:cond delay="0"/>
                                  </p:stCondLst>
                                  <p:childTnLst>
                                    <p:animEffect transition="out" filter="fade">
                                      <p:cBhvr>
                                        <p:cTn id="259" dur="500"/>
                                        <p:tgtEl>
                                          <p:spTgt spid="324"/>
                                        </p:tgtEl>
                                      </p:cBhvr>
                                    </p:animEffect>
                                    <p:set>
                                      <p:cBhvr>
                                        <p:cTn id="260" dur="1" fill="hold">
                                          <p:stCondLst>
                                            <p:cond delay="499"/>
                                          </p:stCondLst>
                                        </p:cTn>
                                        <p:tgtEl>
                                          <p:spTgt spid="324"/>
                                        </p:tgtEl>
                                        <p:attrNameLst>
                                          <p:attrName>style.visibility</p:attrName>
                                        </p:attrNameLst>
                                      </p:cBhvr>
                                      <p:to>
                                        <p:strVal val="hidden"/>
                                      </p:to>
                                    </p:set>
                                  </p:childTnLst>
                                </p:cTn>
                              </p:par>
                              <p:par>
                                <p:cTn id="261" presetID="10" presetClass="exit" presetSubtype="0" fill="hold" grpId="1" nodeType="withEffect">
                                  <p:stCondLst>
                                    <p:cond delay="0"/>
                                  </p:stCondLst>
                                  <p:childTnLst>
                                    <p:animEffect transition="out" filter="fade">
                                      <p:cBhvr>
                                        <p:cTn id="262" dur="500"/>
                                        <p:tgtEl>
                                          <p:spTgt spid="327"/>
                                        </p:tgtEl>
                                      </p:cBhvr>
                                    </p:animEffect>
                                    <p:set>
                                      <p:cBhvr>
                                        <p:cTn id="263" dur="1" fill="hold">
                                          <p:stCondLst>
                                            <p:cond delay="499"/>
                                          </p:stCondLst>
                                        </p:cTn>
                                        <p:tgtEl>
                                          <p:spTgt spid="327"/>
                                        </p:tgtEl>
                                        <p:attrNameLst>
                                          <p:attrName>style.visibility</p:attrName>
                                        </p:attrNameLst>
                                      </p:cBhvr>
                                      <p:to>
                                        <p:strVal val="hidden"/>
                                      </p:to>
                                    </p:set>
                                  </p:childTnLst>
                                </p:cTn>
                              </p:par>
                            </p:childTnLst>
                          </p:cTn>
                        </p:par>
                      </p:childTnLst>
                    </p:cTn>
                  </p:par>
                  <p:par>
                    <p:cTn id="264" fill="hold">
                      <p:stCondLst>
                        <p:cond delay="indefinite"/>
                      </p:stCondLst>
                      <p:childTnLst>
                        <p:par>
                          <p:cTn id="265" fill="hold">
                            <p:stCondLst>
                              <p:cond delay="0"/>
                            </p:stCondLst>
                            <p:childTnLst>
                              <p:par>
                                <p:cTn id="266" presetID="10" presetClass="entr" presetSubtype="0" fill="hold" grpId="0" nodeType="clickEffect">
                                  <p:stCondLst>
                                    <p:cond delay="0"/>
                                  </p:stCondLst>
                                  <p:childTnLst>
                                    <p:set>
                                      <p:cBhvr>
                                        <p:cTn id="267" dur="1" fill="hold">
                                          <p:stCondLst>
                                            <p:cond delay="0"/>
                                          </p:stCondLst>
                                        </p:cTn>
                                        <p:tgtEl>
                                          <p:spTgt spid="13"/>
                                        </p:tgtEl>
                                        <p:attrNameLst>
                                          <p:attrName>style.visibility</p:attrName>
                                        </p:attrNameLst>
                                      </p:cBhvr>
                                      <p:to>
                                        <p:strVal val="visible"/>
                                      </p:to>
                                    </p:set>
                                    <p:animEffect transition="in" filter="fade">
                                      <p:cBhvr>
                                        <p:cTn id="268" dur="500"/>
                                        <p:tgtEl>
                                          <p:spTgt spid="13"/>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328"/>
                                        </p:tgtEl>
                                        <p:attrNameLst>
                                          <p:attrName>style.visibility</p:attrName>
                                        </p:attrNameLst>
                                      </p:cBhvr>
                                      <p:to>
                                        <p:strVal val="visible"/>
                                      </p:to>
                                    </p:set>
                                    <p:animEffect transition="in" filter="fade">
                                      <p:cBhvr>
                                        <p:cTn id="271" dur="500"/>
                                        <p:tgtEl>
                                          <p:spTgt spid="328"/>
                                        </p:tgtEl>
                                      </p:cBhvr>
                                    </p:animEffect>
                                  </p:childTnLst>
                                </p:cTn>
                              </p:par>
                            </p:childTnLst>
                          </p:cTn>
                        </p:par>
                        <p:par>
                          <p:cTn id="272" fill="hold">
                            <p:stCondLst>
                              <p:cond delay="500"/>
                            </p:stCondLst>
                            <p:childTnLst>
                              <p:par>
                                <p:cTn id="273" presetID="9" presetClass="emph" presetSubtype="0" nodeType="afterEffect">
                                  <p:stCondLst>
                                    <p:cond delay="0"/>
                                  </p:stCondLst>
                                  <p:childTnLst>
                                    <p:set>
                                      <p:cBhvr>
                                        <p:cTn id="274" dur="indefinite"/>
                                        <p:tgtEl>
                                          <p:spTgt spid="488"/>
                                        </p:tgtEl>
                                        <p:attrNameLst>
                                          <p:attrName>style.opacity</p:attrName>
                                        </p:attrNameLst>
                                      </p:cBhvr>
                                      <p:to>
                                        <p:strVal val="0.25"/>
                                      </p:to>
                                    </p:set>
                                    <p:animEffect filter="image" prLst="opacity: 0.25">
                                      <p:cBhvr rctx="IE">
                                        <p:cTn id="275" dur="indefinite"/>
                                        <p:tgtEl>
                                          <p:spTgt spid="488"/>
                                        </p:tgtEl>
                                      </p:cBhvr>
                                    </p:animEffect>
                                  </p:childTnLst>
                                </p:cTn>
                              </p:par>
                              <p:par>
                                <p:cTn id="276" presetID="9" presetClass="emph" presetSubtype="0" nodeType="withEffect">
                                  <p:stCondLst>
                                    <p:cond delay="0"/>
                                  </p:stCondLst>
                                  <p:childTnLst>
                                    <p:set>
                                      <p:cBhvr>
                                        <p:cTn id="277" dur="indefinite"/>
                                        <p:tgtEl>
                                          <p:spTgt spid="542"/>
                                        </p:tgtEl>
                                        <p:attrNameLst>
                                          <p:attrName>style.opacity</p:attrName>
                                        </p:attrNameLst>
                                      </p:cBhvr>
                                      <p:to>
                                        <p:strVal val="0.25"/>
                                      </p:to>
                                    </p:set>
                                    <p:animEffect filter="image" prLst="opacity: 0.25">
                                      <p:cBhvr rctx="IE">
                                        <p:cTn id="278" dur="indefinite"/>
                                        <p:tgtEl>
                                          <p:spTgt spid="542"/>
                                        </p:tgtEl>
                                      </p:cBhvr>
                                    </p:animEffect>
                                  </p:childTnLst>
                                </p:cTn>
                              </p:par>
                              <p:par>
                                <p:cTn id="279" presetID="9" presetClass="emph" presetSubtype="0" nodeType="withEffect">
                                  <p:stCondLst>
                                    <p:cond delay="0"/>
                                  </p:stCondLst>
                                  <p:childTnLst>
                                    <p:set>
                                      <p:cBhvr>
                                        <p:cTn id="280" dur="indefinite"/>
                                        <p:tgtEl>
                                          <p:spTgt spid="506"/>
                                        </p:tgtEl>
                                        <p:attrNameLst>
                                          <p:attrName>style.opacity</p:attrName>
                                        </p:attrNameLst>
                                      </p:cBhvr>
                                      <p:to>
                                        <p:strVal val="0.25"/>
                                      </p:to>
                                    </p:set>
                                    <p:animEffect filter="image" prLst="opacity: 0.25">
                                      <p:cBhvr rctx="IE">
                                        <p:cTn id="281" dur="indefinite"/>
                                        <p:tgtEl>
                                          <p:spTgt spid="506"/>
                                        </p:tgtEl>
                                      </p:cBhvr>
                                    </p:animEffect>
                                  </p:childTnLst>
                                </p:cTn>
                              </p:par>
                              <p:par>
                                <p:cTn id="282" presetID="9" presetClass="emph" presetSubtype="0" nodeType="withEffect">
                                  <p:stCondLst>
                                    <p:cond delay="0"/>
                                  </p:stCondLst>
                                  <p:childTnLst>
                                    <p:set>
                                      <p:cBhvr>
                                        <p:cTn id="283" dur="indefinite"/>
                                        <p:tgtEl>
                                          <p:spTgt spid="578"/>
                                        </p:tgtEl>
                                        <p:attrNameLst>
                                          <p:attrName>style.opacity</p:attrName>
                                        </p:attrNameLst>
                                      </p:cBhvr>
                                      <p:to>
                                        <p:strVal val="0.25"/>
                                      </p:to>
                                    </p:set>
                                    <p:animEffect filter="image" prLst="opacity: 0.25">
                                      <p:cBhvr rctx="IE">
                                        <p:cTn id="284" dur="indefinite"/>
                                        <p:tgtEl>
                                          <p:spTgt spid="578"/>
                                        </p:tgtEl>
                                      </p:cBhvr>
                                    </p:animEffect>
                                  </p:childTnLst>
                                </p:cTn>
                              </p:par>
                              <p:par>
                                <p:cTn id="285" presetID="9" presetClass="emph" presetSubtype="0" nodeType="withEffect">
                                  <p:stCondLst>
                                    <p:cond delay="0"/>
                                  </p:stCondLst>
                                  <p:childTnLst>
                                    <p:set>
                                      <p:cBhvr>
                                        <p:cTn id="286" dur="indefinite"/>
                                        <p:tgtEl>
                                          <p:spTgt spid="485"/>
                                        </p:tgtEl>
                                        <p:attrNameLst>
                                          <p:attrName>style.opacity</p:attrName>
                                        </p:attrNameLst>
                                      </p:cBhvr>
                                      <p:to>
                                        <p:strVal val="0.25"/>
                                      </p:to>
                                    </p:set>
                                    <p:animEffect filter="image" prLst="opacity: 0.25">
                                      <p:cBhvr rctx="IE">
                                        <p:cTn id="287" dur="indefinite"/>
                                        <p:tgtEl>
                                          <p:spTgt spid="485"/>
                                        </p:tgtEl>
                                      </p:cBhvr>
                                    </p:animEffect>
                                  </p:childTnLst>
                                </p:cTn>
                              </p:par>
                              <p:par>
                                <p:cTn id="288" presetID="9" presetClass="emph" presetSubtype="0" grpId="0" nodeType="withEffect">
                                  <p:stCondLst>
                                    <p:cond delay="0"/>
                                  </p:stCondLst>
                                  <p:childTnLst>
                                    <p:set>
                                      <p:cBhvr>
                                        <p:cTn id="289" dur="indefinite"/>
                                        <p:tgtEl>
                                          <p:spTgt spid="712"/>
                                        </p:tgtEl>
                                        <p:attrNameLst>
                                          <p:attrName>style.opacity</p:attrName>
                                        </p:attrNameLst>
                                      </p:cBhvr>
                                      <p:to>
                                        <p:strVal val="0.25"/>
                                      </p:to>
                                    </p:set>
                                    <p:animEffect filter="image" prLst="opacity: 0.25">
                                      <p:cBhvr rctx="IE">
                                        <p:cTn id="290" dur="indefinite"/>
                                        <p:tgtEl>
                                          <p:spTgt spid="712"/>
                                        </p:tgtEl>
                                      </p:cBhvr>
                                    </p:animEffect>
                                  </p:childTnLst>
                                </p:cTn>
                              </p:par>
                              <p:par>
                                <p:cTn id="291" presetID="9" presetClass="emph" presetSubtype="0" grpId="0" nodeType="withEffect">
                                  <p:stCondLst>
                                    <p:cond delay="0"/>
                                  </p:stCondLst>
                                  <p:childTnLst>
                                    <p:set>
                                      <p:cBhvr>
                                        <p:cTn id="292" dur="indefinite"/>
                                        <p:tgtEl>
                                          <p:spTgt spid="713"/>
                                        </p:tgtEl>
                                        <p:attrNameLst>
                                          <p:attrName>style.opacity</p:attrName>
                                        </p:attrNameLst>
                                      </p:cBhvr>
                                      <p:to>
                                        <p:strVal val="0.25"/>
                                      </p:to>
                                    </p:set>
                                    <p:animEffect filter="image" prLst="opacity: 0.25">
                                      <p:cBhvr rctx="IE">
                                        <p:cTn id="293" dur="indefinite"/>
                                        <p:tgtEl>
                                          <p:spTgt spid="713"/>
                                        </p:tgtEl>
                                      </p:cBhvr>
                                    </p:animEffect>
                                  </p:childTnLst>
                                </p:cTn>
                              </p:par>
                              <p:par>
                                <p:cTn id="294" presetID="9" presetClass="emph" presetSubtype="0" grpId="1" nodeType="withEffect">
                                  <p:stCondLst>
                                    <p:cond delay="0"/>
                                  </p:stCondLst>
                                  <p:childTnLst>
                                    <p:set>
                                      <p:cBhvr>
                                        <p:cTn id="295" dur="indefinite"/>
                                        <p:tgtEl>
                                          <p:spTgt spid="740"/>
                                        </p:tgtEl>
                                        <p:attrNameLst>
                                          <p:attrName>style.opacity</p:attrName>
                                        </p:attrNameLst>
                                      </p:cBhvr>
                                      <p:to>
                                        <p:strVal val="0.25"/>
                                      </p:to>
                                    </p:set>
                                    <p:animEffect filter="image" prLst="opacity: 0.25">
                                      <p:cBhvr rctx="IE">
                                        <p:cTn id="296" dur="indefinite"/>
                                        <p:tgtEl>
                                          <p:spTgt spid="740"/>
                                        </p:tgtEl>
                                      </p:cBhvr>
                                    </p:animEffect>
                                  </p:childTnLst>
                                </p:cTn>
                              </p:par>
                              <p:par>
                                <p:cTn id="297" presetID="9" presetClass="emph" presetSubtype="0" grpId="1" nodeType="withEffect">
                                  <p:stCondLst>
                                    <p:cond delay="0"/>
                                  </p:stCondLst>
                                  <p:childTnLst>
                                    <p:set>
                                      <p:cBhvr>
                                        <p:cTn id="298" dur="indefinite"/>
                                        <p:tgtEl>
                                          <p:spTgt spid="741"/>
                                        </p:tgtEl>
                                        <p:attrNameLst>
                                          <p:attrName>style.opacity</p:attrName>
                                        </p:attrNameLst>
                                      </p:cBhvr>
                                      <p:to>
                                        <p:strVal val="0.25"/>
                                      </p:to>
                                    </p:set>
                                    <p:animEffect filter="image" prLst="opacity: 0.25">
                                      <p:cBhvr rctx="IE">
                                        <p:cTn id="299" dur="indefinite"/>
                                        <p:tgtEl>
                                          <p:spTgt spid="741"/>
                                        </p:tgtEl>
                                      </p:cBhvr>
                                    </p:animEffect>
                                  </p:childTnLst>
                                </p:cTn>
                              </p:par>
                            </p:childTnLst>
                          </p:cTn>
                        </p:par>
                      </p:childTnLst>
                    </p:cTn>
                  </p:par>
                  <p:par>
                    <p:cTn id="300" fill="hold">
                      <p:stCondLst>
                        <p:cond delay="indefinite"/>
                      </p:stCondLst>
                      <p:childTnLst>
                        <p:par>
                          <p:cTn id="301" fill="hold">
                            <p:stCondLst>
                              <p:cond delay="0"/>
                            </p:stCondLst>
                            <p:childTnLst>
                              <p:par>
                                <p:cTn id="302" presetID="22" presetClass="entr" presetSubtype="1" fill="hold" nodeType="clickEffect">
                                  <p:stCondLst>
                                    <p:cond delay="0"/>
                                  </p:stCondLst>
                                  <p:childTnLst>
                                    <p:set>
                                      <p:cBhvr>
                                        <p:cTn id="303" dur="1" fill="hold">
                                          <p:stCondLst>
                                            <p:cond delay="0"/>
                                          </p:stCondLst>
                                        </p:cTn>
                                        <p:tgtEl>
                                          <p:spTgt spid="744"/>
                                        </p:tgtEl>
                                        <p:attrNameLst>
                                          <p:attrName>style.visibility</p:attrName>
                                        </p:attrNameLst>
                                      </p:cBhvr>
                                      <p:to>
                                        <p:strVal val="visible"/>
                                      </p:to>
                                    </p:set>
                                    <p:animEffect transition="in" filter="wipe(up)">
                                      <p:cBhvr>
                                        <p:cTn id="304" dur="500"/>
                                        <p:tgtEl>
                                          <p:spTgt spid="744"/>
                                        </p:tgtEl>
                                      </p:cBhvr>
                                    </p:animEffect>
                                  </p:childTnLst>
                                </p:cTn>
                              </p:par>
                              <p:par>
                                <p:cTn id="305" presetID="10" presetClass="entr" presetSubtype="0" fill="hold" grpId="0" nodeType="withEffect">
                                  <p:stCondLst>
                                    <p:cond delay="0"/>
                                  </p:stCondLst>
                                  <p:childTnLst>
                                    <p:set>
                                      <p:cBhvr>
                                        <p:cTn id="306" dur="1" fill="hold">
                                          <p:stCondLst>
                                            <p:cond delay="0"/>
                                          </p:stCondLst>
                                        </p:cTn>
                                        <p:tgtEl>
                                          <p:spTgt spid="329"/>
                                        </p:tgtEl>
                                        <p:attrNameLst>
                                          <p:attrName>style.visibility</p:attrName>
                                        </p:attrNameLst>
                                      </p:cBhvr>
                                      <p:to>
                                        <p:strVal val="visible"/>
                                      </p:to>
                                    </p:set>
                                    <p:animEffect transition="in" filter="fade">
                                      <p:cBhvr>
                                        <p:cTn id="307" dur="500"/>
                                        <p:tgtEl>
                                          <p:spTgt spid="329"/>
                                        </p:tgtEl>
                                      </p:cBhvr>
                                    </p:animEffect>
                                  </p:childTnLst>
                                </p:cTn>
                              </p:par>
                            </p:childTnLst>
                          </p:cTn>
                        </p:par>
                        <p:par>
                          <p:cTn id="308" fill="hold">
                            <p:stCondLst>
                              <p:cond delay="500"/>
                            </p:stCondLst>
                            <p:childTnLst>
                              <p:par>
                                <p:cTn id="309" presetID="10" presetClass="entr" presetSubtype="0" fill="hold" nodeType="afterEffect">
                                  <p:stCondLst>
                                    <p:cond delay="0"/>
                                  </p:stCondLst>
                                  <p:childTnLst>
                                    <p:set>
                                      <p:cBhvr>
                                        <p:cTn id="310" dur="1" fill="hold">
                                          <p:stCondLst>
                                            <p:cond delay="0"/>
                                          </p:stCondLst>
                                        </p:cTn>
                                        <p:tgtEl>
                                          <p:spTgt spid="596"/>
                                        </p:tgtEl>
                                        <p:attrNameLst>
                                          <p:attrName>style.visibility</p:attrName>
                                        </p:attrNameLst>
                                      </p:cBhvr>
                                      <p:to>
                                        <p:strVal val="visible"/>
                                      </p:to>
                                    </p:set>
                                    <p:animEffect transition="in" filter="fade">
                                      <p:cBhvr>
                                        <p:cTn id="311" dur="500"/>
                                        <p:tgtEl>
                                          <p:spTgt spid="596"/>
                                        </p:tgtEl>
                                      </p:cBhvr>
                                    </p:animEffect>
                                  </p:childTnLst>
                                </p:cTn>
                              </p:par>
                              <p:par>
                                <p:cTn id="312" presetID="10" presetClass="entr" presetSubtype="0" fill="hold" grpId="0" nodeType="withEffect">
                                  <p:stCondLst>
                                    <p:cond delay="0"/>
                                  </p:stCondLst>
                                  <p:childTnLst>
                                    <p:set>
                                      <p:cBhvr>
                                        <p:cTn id="313" dur="1" fill="hold">
                                          <p:stCondLst>
                                            <p:cond delay="0"/>
                                          </p:stCondLst>
                                        </p:cTn>
                                        <p:tgtEl>
                                          <p:spTgt spid="717"/>
                                        </p:tgtEl>
                                        <p:attrNameLst>
                                          <p:attrName>style.visibility</p:attrName>
                                        </p:attrNameLst>
                                      </p:cBhvr>
                                      <p:to>
                                        <p:strVal val="visible"/>
                                      </p:to>
                                    </p:set>
                                    <p:animEffect transition="in" filter="fade">
                                      <p:cBhvr>
                                        <p:cTn id="314" dur="500"/>
                                        <p:tgtEl>
                                          <p:spTgt spid="717"/>
                                        </p:tgtEl>
                                      </p:cBhvr>
                                    </p:animEffect>
                                  </p:childTnLst>
                                </p:cTn>
                              </p:par>
                              <p:par>
                                <p:cTn id="315" presetID="10" presetClass="entr" presetSubtype="0" fill="hold" grpId="0" nodeType="withEffect">
                                  <p:stCondLst>
                                    <p:cond delay="0"/>
                                  </p:stCondLst>
                                  <p:childTnLst>
                                    <p:set>
                                      <p:cBhvr>
                                        <p:cTn id="316" dur="1" fill="hold">
                                          <p:stCondLst>
                                            <p:cond delay="0"/>
                                          </p:stCondLst>
                                        </p:cTn>
                                        <p:tgtEl>
                                          <p:spTgt spid="718"/>
                                        </p:tgtEl>
                                        <p:attrNameLst>
                                          <p:attrName>style.visibility</p:attrName>
                                        </p:attrNameLst>
                                      </p:cBhvr>
                                      <p:to>
                                        <p:strVal val="visible"/>
                                      </p:to>
                                    </p:set>
                                    <p:animEffect transition="in" filter="fade">
                                      <p:cBhvr>
                                        <p:cTn id="317" dur="500"/>
                                        <p:tgtEl>
                                          <p:spTgt spid="718"/>
                                        </p:tgtEl>
                                      </p:cBhvr>
                                    </p:animEffect>
                                  </p:childTnLst>
                                </p:cTn>
                              </p:par>
                              <p:par>
                                <p:cTn id="318" presetID="42" presetClass="path" presetSubtype="0" accel="50000" decel="50000" fill="hold" grpId="0" nodeType="withEffect">
                                  <p:stCondLst>
                                    <p:cond delay="0"/>
                                  </p:stCondLst>
                                  <p:childTnLst>
                                    <p:animMotion origin="layout" path="M 4.375E-6 0 L 0.26757 0.2463 " pathEditMode="relative" rAng="0" ptsTypes="AA">
                                      <p:cBhvr>
                                        <p:cTn id="319" dur="2000" fill="hold"/>
                                        <p:tgtEl>
                                          <p:spTgt spid="747"/>
                                        </p:tgtEl>
                                        <p:attrNameLst>
                                          <p:attrName>ppt_x</p:attrName>
                                          <p:attrName>ppt_y</p:attrName>
                                        </p:attrNameLst>
                                      </p:cBhvr>
                                      <p:rCtr x="13372" y="12315"/>
                                    </p:animMotion>
                                  </p:childTnLst>
                                </p:cTn>
                              </p:par>
                              <p:par>
                                <p:cTn id="320" presetID="10" presetClass="entr" presetSubtype="0" fill="hold" nodeType="withEffect">
                                  <p:stCondLst>
                                    <p:cond delay="2000"/>
                                  </p:stCondLst>
                                  <p:childTnLst>
                                    <p:set>
                                      <p:cBhvr>
                                        <p:cTn id="321" dur="1" fill="hold">
                                          <p:stCondLst>
                                            <p:cond delay="0"/>
                                          </p:stCondLst>
                                        </p:cTn>
                                        <p:tgtEl>
                                          <p:spTgt spid="635"/>
                                        </p:tgtEl>
                                        <p:attrNameLst>
                                          <p:attrName>style.visibility</p:attrName>
                                        </p:attrNameLst>
                                      </p:cBhvr>
                                      <p:to>
                                        <p:strVal val="visible"/>
                                      </p:to>
                                    </p:set>
                                    <p:animEffect transition="in" filter="fade">
                                      <p:cBhvr>
                                        <p:cTn id="322" dur="500"/>
                                        <p:tgtEl>
                                          <p:spTgt spid="635"/>
                                        </p:tgtEl>
                                      </p:cBhvr>
                                    </p:animEffect>
                                  </p:childTnLst>
                                </p:cTn>
                              </p:par>
                              <p:par>
                                <p:cTn id="323" presetID="10" presetClass="entr" presetSubtype="0" fill="hold" nodeType="withEffect">
                                  <p:stCondLst>
                                    <p:cond delay="2300"/>
                                  </p:stCondLst>
                                  <p:childTnLst>
                                    <p:set>
                                      <p:cBhvr>
                                        <p:cTn id="324" dur="1" fill="hold">
                                          <p:stCondLst>
                                            <p:cond delay="0"/>
                                          </p:stCondLst>
                                        </p:cTn>
                                        <p:tgtEl>
                                          <p:spTgt spid="671"/>
                                        </p:tgtEl>
                                        <p:attrNameLst>
                                          <p:attrName>style.visibility</p:attrName>
                                        </p:attrNameLst>
                                      </p:cBhvr>
                                      <p:to>
                                        <p:strVal val="visible"/>
                                      </p:to>
                                    </p:set>
                                    <p:animEffect transition="in" filter="fade">
                                      <p:cBhvr>
                                        <p:cTn id="325" dur="500"/>
                                        <p:tgtEl>
                                          <p:spTgt spid="671"/>
                                        </p:tgtEl>
                                      </p:cBhvr>
                                    </p:animEffect>
                                  </p:childTnLst>
                                </p:cTn>
                              </p:par>
                              <p:par>
                                <p:cTn id="326" presetID="42" presetClass="path" presetSubtype="0" accel="50000" decel="50000" fill="hold" grpId="0" nodeType="withEffect">
                                  <p:stCondLst>
                                    <p:cond delay="300"/>
                                  </p:stCondLst>
                                  <p:childTnLst>
                                    <p:animMotion origin="layout" path="M 3.95833E-6 0 L 0.30781 0.2463 " pathEditMode="relative" rAng="0" ptsTypes="AA">
                                      <p:cBhvr>
                                        <p:cTn id="327" dur="2000" fill="hold"/>
                                        <p:tgtEl>
                                          <p:spTgt spid="748"/>
                                        </p:tgtEl>
                                        <p:attrNameLst>
                                          <p:attrName>ppt_x</p:attrName>
                                          <p:attrName>ppt_y</p:attrName>
                                        </p:attrNameLst>
                                      </p:cBhvr>
                                      <p:rCtr x="15391" y="12315"/>
                                    </p:animMotion>
                                  </p:childTnLst>
                                </p:cTn>
                              </p:par>
                              <p:par>
                                <p:cTn id="328" presetID="10" presetClass="entr" presetSubtype="0" fill="hold" nodeType="withEffect">
                                  <p:stCondLst>
                                    <p:cond delay="2000"/>
                                  </p:stCondLst>
                                  <p:childTnLst>
                                    <p:set>
                                      <p:cBhvr>
                                        <p:cTn id="329" dur="1" fill="hold">
                                          <p:stCondLst>
                                            <p:cond delay="0"/>
                                          </p:stCondLst>
                                        </p:cTn>
                                        <p:tgtEl>
                                          <p:spTgt spid="599"/>
                                        </p:tgtEl>
                                        <p:attrNameLst>
                                          <p:attrName>style.visibility</p:attrName>
                                        </p:attrNameLst>
                                      </p:cBhvr>
                                      <p:to>
                                        <p:strVal val="visible"/>
                                      </p:to>
                                    </p:set>
                                    <p:animEffect transition="in" filter="fade">
                                      <p:cBhvr>
                                        <p:cTn id="330" dur="500"/>
                                        <p:tgtEl>
                                          <p:spTgt spid="599"/>
                                        </p:tgtEl>
                                      </p:cBhvr>
                                    </p:animEffect>
                                  </p:childTnLst>
                                </p:cTn>
                              </p:par>
                              <p:par>
                                <p:cTn id="331" presetID="10" presetClass="entr" presetSubtype="0" fill="hold" nodeType="withEffect">
                                  <p:stCondLst>
                                    <p:cond delay="2400"/>
                                  </p:stCondLst>
                                  <p:childTnLst>
                                    <p:set>
                                      <p:cBhvr>
                                        <p:cTn id="332" dur="1" fill="hold">
                                          <p:stCondLst>
                                            <p:cond delay="0"/>
                                          </p:stCondLst>
                                        </p:cTn>
                                        <p:tgtEl>
                                          <p:spTgt spid="653"/>
                                        </p:tgtEl>
                                        <p:attrNameLst>
                                          <p:attrName>style.visibility</p:attrName>
                                        </p:attrNameLst>
                                      </p:cBhvr>
                                      <p:to>
                                        <p:strVal val="visible"/>
                                      </p:to>
                                    </p:set>
                                    <p:animEffect transition="in" filter="fade">
                                      <p:cBhvr>
                                        <p:cTn id="333" dur="500"/>
                                        <p:tgtEl>
                                          <p:spTgt spid="653"/>
                                        </p:tgtEl>
                                      </p:cBhvr>
                                    </p:animEffect>
                                  </p:childTnLst>
                                </p:cTn>
                              </p:par>
                            </p:childTnLst>
                          </p:cTn>
                        </p:par>
                      </p:childTnLst>
                    </p:cTn>
                  </p:par>
                  <p:par>
                    <p:cTn id="334" fill="hold">
                      <p:stCondLst>
                        <p:cond delay="indefinite"/>
                      </p:stCondLst>
                      <p:childTnLst>
                        <p:par>
                          <p:cTn id="335" fill="hold">
                            <p:stCondLst>
                              <p:cond delay="0"/>
                            </p:stCondLst>
                            <p:childTnLst>
                              <p:par>
                                <p:cTn id="336" presetID="22" presetClass="exit" presetSubtype="8" fill="hold" nodeType="clickEffect">
                                  <p:stCondLst>
                                    <p:cond delay="0"/>
                                  </p:stCondLst>
                                  <p:childTnLst>
                                    <p:animEffect transition="out" filter="wipe(left)">
                                      <p:cBhvr>
                                        <p:cTn id="337" dur="500"/>
                                        <p:tgtEl>
                                          <p:spTgt spid="744"/>
                                        </p:tgtEl>
                                      </p:cBhvr>
                                    </p:animEffect>
                                    <p:set>
                                      <p:cBhvr>
                                        <p:cTn id="338" dur="1" fill="hold">
                                          <p:stCondLst>
                                            <p:cond delay="499"/>
                                          </p:stCondLst>
                                        </p:cTn>
                                        <p:tgtEl>
                                          <p:spTgt spid="744"/>
                                        </p:tgtEl>
                                        <p:attrNameLst>
                                          <p:attrName>style.visibility</p:attrName>
                                        </p:attrNameLst>
                                      </p:cBhvr>
                                      <p:to>
                                        <p:strVal val="hidden"/>
                                      </p:to>
                                    </p:set>
                                  </p:childTnLst>
                                </p:cTn>
                              </p:par>
                              <p:par>
                                <p:cTn id="339" presetID="10" presetClass="entr" presetSubtype="0" fill="hold" nodeType="withEffect">
                                  <p:stCondLst>
                                    <p:cond delay="0"/>
                                  </p:stCondLst>
                                  <p:childTnLst>
                                    <p:set>
                                      <p:cBhvr>
                                        <p:cTn id="340" dur="1" fill="hold">
                                          <p:stCondLst>
                                            <p:cond delay="0"/>
                                          </p:stCondLst>
                                        </p:cTn>
                                        <p:tgtEl>
                                          <p:spTgt spid="21"/>
                                        </p:tgtEl>
                                        <p:attrNameLst>
                                          <p:attrName>style.visibility</p:attrName>
                                        </p:attrNameLst>
                                      </p:cBhvr>
                                      <p:to>
                                        <p:strVal val="visible"/>
                                      </p:to>
                                    </p:set>
                                    <p:animEffect transition="in" filter="fade">
                                      <p:cBhvr>
                                        <p:cTn id="341" dur="500"/>
                                        <p:tgtEl>
                                          <p:spTgt spid="21"/>
                                        </p:tgtEl>
                                      </p:cBhvr>
                                    </p:animEffect>
                                  </p:childTnLst>
                                </p:cTn>
                              </p:par>
                            </p:childTnLst>
                          </p:cTn>
                        </p:par>
                        <p:par>
                          <p:cTn id="342" fill="hold">
                            <p:stCondLst>
                              <p:cond delay="500"/>
                            </p:stCondLst>
                            <p:childTnLst>
                              <p:par>
                                <p:cTn id="343" presetID="22" presetClass="entr" presetSubtype="8" fill="hold" nodeType="afterEffect">
                                  <p:stCondLst>
                                    <p:cond delay="0"/>
                                  </p:stCondLst>
                                  <p:childTnLst>
                                    <p:set>
                                      <p:cBhvr>
                                        <p:cTn id="344" dur="1" fill="hold">
                                          <p:stCondLst>
                                            <p:cond delay="0"/>
                                          </p:stCondLst>
                                        </p:cTn>
                                        <p:tgtEl>
                                          <p:spTgt spid="315"/>
                                        </p:tgtEl>
                                        <p:attrNameLst>
                                          <p:attrName>style.visibility</p:attrName>
                                        </p:attrNameLst>
                                      </p:cBhvr>
                                      <p:to>
                                        <p:strVal val="visible"/>
                                      </p:to>
                                    </p:set>
                                    <p:animEffect transition="in" filter="wipe(left)">
                                      <p:cBhvr>
                                        <p:cTn id="345" dur="500"/>
                                        <p:tgtEl>
                                          <p:spTgt spid="315"/>
                                        </p:tgtEl>
                                      </p:cBhvr>
                                    </p:animEffect>
                                  </p:childTnLst>
                                </p:cTn>
                              </p:par>
                              <p:par>
                                <p:cTn id="346" presetID="22" presetClass="entr" presetSubtype="8" fill="hold" nodeType="withEffect">
                                  <p:stCondLst>
                                    <p:cond delay="0"/>
                                  </p:stCondLst>
                                  <p:childTnLst>
                                    <p:set>
                                      <p:cBhvr>
                                        <p:cTn id="347" dur="1" fill="hold">
                                          <p:stCondLst>
                                            <p:cond delay="0"/>
                                          </p:stCondLst>
                                        </p:cTn>
                                        <p:tgtEl>
                                          <p:spTgt spid="318"/>
                                        </p:tgtEl>
                                        <p:attrNameLst>
                                          <p:attrName>style.visibility</p:attrName>
                                        </p:attrNameLst>
                                      </p:cBhvr>
                                      <p:to>
                                        <p:strVal val="visible"/>
                                      </p:to>
                                    </p:set>
                                    <p:animEffect transition="in" filter="wipe(left)">
                                      <p:cBhvr>
                                        <p:cTn id="348" dur="500"/>
                                        <p:tgtEl>
                                          <p:spTgt spid="318"/>
                                        </p:tgtEl>
                                      </p:cBhvr>
                                    </p:animEffect>
                                  </p:childTnLst>
                                </p:cTn>
                              </p:par>
                              <p:par>
                                <p:cTn id="349" presetID="22" presetClass="entr" presetSubtype="1" fill="hold" nodeType="withEffect">
                                  <p:stCondLst>
                                    <p:cond delay="0"/>
                                  </p:stCondLst>
                                  <p:childTnLst>
                                    <p:set>
                                      <p:cBhvr>
                                        <p:cTn id="350" dur="1" fill="hold">
                                          <p:stCondLst>
                                            <p:cond delay="0"/>
                                          </p:stCondLst>
                                        </p:cTn>
                                        <p:tgtEl>
                                          <p:spTgt spid="321"/>
                                        </p:tgtEl>
                                        <p:attrNameLst>
                                          <p:attrName>style.visibility</p:attrName>
                                        </p:attrNameLst>
                                      </p:cBhvr>
                                      <p:to>
                                        <p:strVal val="visible"/>
                                      </p:to>
                                    </p:set>
                                    <p:animEffect transition="in" filter="wipe(up)">
                                      <p:cBhvr>
                                        <p:cTn id="351" dur="500"/>
                                        <p:tgtEl>
                                          <p:spTgt spid="321"/>
                                        </p:tgtEl>
                                      </p:cBhvr>
                                    </p:animEffect>
                                  </p:childTnLst>
                                </p:cTn>
                              </p:par>
                              <p:par>
                                <p:cTn id="352" presetID="22" presetClass="entr" presetSubtype="1" fill="hold" nodeType="withEffect">
                                  <p:stCondLst>
                                    <p:cond delay="0"/>
                                  </p:stCondLst>
                                  <p:childTnLst>
                                    <p:set>
                                      <p:cBhvr>
                                        <p:cTn id="353" dur="1" fill="hold">
                                          <p:stCondLst>
                                            <p:cond delay="0"/>
                                          </p:stCondLst>
                                        </p:cTn>
                                        <p:tgtEl>
                                          <p:spTgt spid="326"/>
                                        </p:tgtEl>
                                        <p:attrNameLst>
                                          <p:attrName>style.visibility</p:attrName>
                                        </p:attrNameLst>
                                      </p:cBhvr>
                                      <p:to>
                                        <p:strVal val="visible"/>
                                      </p:to>
                                    </p:set>
                                    <p:animEffect transition="in" filter="wipe(up)">
                                      <p:cBhvr>
                                        <p:cTn id="354" dur="5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758" grpId="0" uiExpand="1" build="allAtOnce" animBg="1"/>
      <p:bldP spid="712" grpId="0" animBg="1"/>
      <p:bldP spid="713" grpId="0" animBg="1"/>
      <p:bldP spid="717" grpId="0" animBg="1"/>
      <p:bldP spid="718" grpId="0" animBg="1"/>
      <p:bldP spid="5" grpId="0" animBg="1"/>
      <p:bldP spid="5" grpId="1" animBg="1"/>
      <p:bldP spid="730" grpId="0" animBg="1"/>
      <p:bldP spid="730" grpId="1" animBg="1"/>
      <p:bldP spid="13" grpId="0" animBg="1"/>
      <p:bldP spid="754" grpId="0" animBg="1"/>
      <p:bldP spid="754" grpId="1" animBg="1"/>
      <p:bldP spid="756" grpId="0" animBg="1"/>
      <p:bldP spid="756" grpId="1" animBg="1"/>
      <p:bldP spid="757" grpId="0" animBg="1"/>
      <p:bldP spid="757" grpId="1" animBg="1"/>
      <p:bldP spid="752" grpId="0" animBg="1"/>
      <p:bldP spid="752" grpId="1" animBg="1"/>
      <p:bldP spid="753" grpId="0" animBg="1"/>
      <p:bldP spid="753" grpId="1" animBg="1"/>
      <p:bldP spid="316" grpId="0" animBg="1"/>
      <p:bldP spid="317" grpId="0" animBg="1"/>
      <p:bldP spid="317" grpId="1" animBg="1"/>
      <p:bldP spid="317" grpId="2" animBg="1"/>
      <p:bldP spid="319" grpId="0" animBg="1"/>
      <p:bldP spid="319" grpId="1" animBg="1"/>
      <p:bldP spid="322" grpId="0" animBg="1"/>
      <p:bldP spid="322" grpId="1" animBg="1"/>
      <p:bldP spid="324" grpId="0" animBg="1"/>
      <p:bldP spid="324" grpId="1" animBg="1"/>
      <p:bldP spid="732" grpId="0" animBg="1"/>
      <p:bldP spid="733" grpId="0" animBg="1"/>
      <p:bldP spid="740" grpId="0" animBg="1"/>
      <p:bldP spid="740" grpId="1" animBg="1"/>
      <p:bldP spid="741" grpId="0" animBg="1"/>
      <p:bldP spid="741" grpId="1" animBg="1"/>
      <p:bldP spid="747" grpId="0" animBg="1"/>
      <p:bldP spid="748" grpId="0" animBg="1"/>
      <p:bldP spid="731" grpId="0" animBg="1"/>
      <p:bldP spid="325" grpId="0" animBg="1"/>
      <p:bldP spid="327" grpId="0" animBg="1"/>
      <p:bldP spid="327" grpId="1" animBg="1"/>
      <p:bldP spid="328" grpId="0" animBg="1"/>
      <p:bldP spid="3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E9ECA4C-6CAF-45AD-8A17-12DC81E9F71C}"/>
              </a:ext>
            </a:extLst>
          </p:cNvPr>
          <p:cNvGrpSpPr/>
          <p:nvPr/>
        </p:nvGrpSpPr>
        <p:grpSpPr>
          <a:xfrm>
            <a:off x="5459515" y="3307596"/>
            <a:ext cx="5557756" cy="1250813"/>
            <a:chOff x="1763047" y="2900499"/>
            <a:chExt cx="5557756" cy="1250813"/>
          </a:xfrm>
        </p:grpSpPr>
        <p:sp>
          <p:nvSpPr>
            <p:cNvPr id="52" name="Rectangle 51">
              <a:extLst>
                <a:ext uri="{FF2B5EF4-FFF2-40B4-BE49-F238E27FC236}">
                  <a16:creationId xmlns:a16="http://schemas.microsoft.com/office/drawing/2014/main" id="{111D543B-1510-41FE-B13A-B87941F8DB31}"/>
                </a:ext>
              </a:extLst>
            </p:cNvPr>
            <p:cNvSpPr/>
            <p:nvPr/>
          </p:nvSpPr>
          <p:spPr bwMode="auto">
            <a:xfrm>
              <a:off x="1763047" y="2900499"/>
              <a:ext cx="5557756" cy="1250813"/>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5C72F38C-0163-4DE2-A360-B93833BCE29B}"/>
                </a:ext>
              </a:extLst>
            </p:cNvPr>
            <p:cNvSpPr/>
            <p:nvPr/>
          </p:nvSpPr>
          <p:spPr bwMode="auto">
            <a:xfrm>
              <a:off x="1837982" y="2931370"/>
              <a:ext cx="787963" cy="8549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ctr"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Tag</a:t>
              </a:r>
            </a:p>
          </p:txBody>
        </p:sp>
        <p:sp>
          <p:nvSpPr>
            <p:cNvPr id="60" name="Rectangle 59">
              <a:extLst>
                <a:ext uri="{FF2B5EF4-FFF2-40B4-BE49-F238E27FC236}">
                  <a16:creationId xmlns:a16="http://schemas.microsoft.com/office/drawing/2014/main" id="{7548015C-D230-4E78-80FE-E09337C930AB}"/>
                </a:ext>
              </a:extLst>
            </p:cNvPr>
            <p:cNvSpPr/>
            <p:nvPr/>
          </p:nvSpPr>
          <p:spPr bwMode="auto">
            <a:xfrm>
              <a:off x="1842652" y="3838464"/>
              <a:ext cx="787963"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Digest</a:t>
              </a:r>
            </a:p>
          </p:txBody>
        </p:sp>
      </p:grpSp>
      <p:grpSp>
        <p:nvGrpSpPr>
          <p:cNvPr id="24" name="Group 23">
            <a:extLst>
              <a:ext uri="{FF2B5EF4-FFF2-40B4-BE49-F238E27FC236}">
                <a16:creationId xmlns:a16="http://schemas.microsoft.com/office/drawing/2014/main" id="{99ECE306-FE73-4B38-8A04-558BEA1EDCF4}"/>
              </a:ext>
            </a:extLst>
          </p:cNvPr>
          <p:cNvGrpSpPr/>
          <p:nvPr/>
        </p:nvGrpSpPr>
        <p:grpSpPr>
          <a:xfrm>
            <a:off x="5459515" y="1862972"/>
            <a:ext cx="4930571" cy="1250813"/>
            <a:chOff x="1763047" y="1455876"/>
            <a:chExt cx="4930570" cy="1250813"/>
          </a:xfrm>
        </p:grpSpPr>
        <p:sp>
          <p:nvSpPr>
            <p:cNvPr id="4" name="Rectangle 3">
              <a:extLst>
                <a:ext uri="{FF2B5EF4-FFF2-40B4-BE49-F238E27FC236}">
                  <a16:creationId xmlns:a16="http://schemas.microsoft.com/office/drawing/2014/main" id="{F8936A4C-17C4-4519-83CC-9911377581AB}"/>
                </a:ext>
              </a:extLst>
            </p:cNvPr>
            <p:cNvSpPr/>
            <p:nvPr/>
          </p:nvSpPr>
          <p:spPr bwMode="auto">
            <a:xfrm>
              <a:off x="1763047" y="1455876"/>
              <a:ext cx="4930570" cy="1250813"/>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4DC49A7-AE75-4ED0-98E8-6C8F4854E813}"/>
                </a:ext>
              </a:extLst>
            </p:cNvPr>
            <p:cNvSpPr/>
            <p:nvPr/>
          </p:nvSpPr>
          <p:spPr bwMode="auto">
            <a:xfrm>
              <a:off x="1837982" y="1486746"/>
              <a:ext cx="787963" cy="8549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ctr"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Tag</a:t>
              </a:r>
            </a:p>
          </p:txBody>
        </p:sp>
        <p:sp>
          <p:nvSpPr>
            <p:cNvPr id="9" name="Rectangle 8">
              <a:extLst>
                <a:ext uri="{FF2B5EF4-FFF2-40B4-BE49-F238E27FC236}">
                  <a16:creationId xmlns:a16="http://schemas.microsoft.com/office/drawing/2014/main" id="{589CA2CA-6999-425E-942F-25CA33583D7E}"/>
                </a:ext>
              </a:extLst>
            </p:cNvPr>
            <p:cNvSpPr/>
            <p:nvPr/>
          </p:nvSpPr>
          <p:spPr bwMode="auto">
            <a:xfrm>
              <a:off x="1842652" y="2393841"/>
              <a:ext cx="787963"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Digest</a:t>
              </a:r>
            </a:p>
          </p:txBody>
        </p:sp>
      </p:grpSp>
      <p:sp>
        <p:nvSpPr>
          <p:cNvPr id="2" name="Title 1">
            <a:extLst>
              <a:ext uri="{FF2B5EF4-FFF2-40B4-BE49-F238E27FC236}">
                <a16:creationId xmlns:a16="http://schemas.microsoft.com/office/drawing/2014/main" id="{184F1A66-EAD9-49D9-A014-4B0F68750870}"/>
              </a:ext>
            </a:extLst>
          </p:cNvPr>
          <p:cNvSpPr>
            <a:spLocks noGrp="1"/>
          </p:cNvSpPr>
          <p:nvPr>
            <p:ph type="title"/>
          </p:nvPr>
        </p:nvSpPr>
        <p:spPr/>
        <p:txBody>
          <a:bodyPr/>
          <a:lstStyle/>
          <a:p>
            <a:r>
              <a:rPr lang="en-US"/>
              <a:t>Tagging Techniques</a:t>
            </a:r>
          </a:p>
        </p:txBody>
      </p:sp>
      <p:sp>
        <p:nvSpPr>
          <p:cNvPr id="5" name="Rectangle 4">
            <a:extLst>
              <a:ext uri="{FF2B5EF4-FFF2-40B4-BE49-F238E27FC236}">
                <a16:creationId xmlns:a16="http://schemas.microsoft.com/office/drawing/2014/main" id="{ED47414D-2557-400D-B8AB-A4FFFD5F970B}"/>
              </a:ext>
            </a:extLst>
          </p:cNvPr>
          <p:cNvSpPr/>
          <p:nvPr/>
        </p:nvSpPr>
        <p:spPr bwMode="auto">
          <a:xfrm>
            <a:off x="7754774"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a:t>
            </a:r>
          </a:p>
        </p:txBody>
      </p:sp>
      <p:sp>
        <p:nvSpPr>
          <p:cNvPr id="7" name="Rectangle 6">
            <a:extLst>
              <a:ext uri="{FF2B5EF4-FFF2-40B4-BE49-F238E27FC236}">
                <a16:creationId xmlns:a16="http://schemas.microsoft.com/office/drawing/2014/main" id="{88D65B15-B0E0-4EC0-9821-18495583AF8F}"/>
              </a:ext>
            </a:extLst>
          </p:cNvPr>
          <p:cNvSpPr/>
          <p:nvPr/>
        </p:nvSpPr>
        <p:spPr bwMode="auto">
          <a:xfrm>
            <a:off x="6440975" y="2196207"/>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:1</a:t>
            </a:r>
          </a:p>
        </p:txBody>
      </p:sp>
      <p:sp>
        <p:nvSpPr>
          <p:cNvPr id="8" name="Rectangle 7">
            <a:extLst>
              <a:ext uri="{FF2B5EF4-FFF2-40B4-BE49-F238E27FC236}">
                <a16:creationId xmlns:a16="http://schemas.microsoft.com/office/drawing/2014/main" id="{684C4910-EEFC-4723-801B-AA7CAD4F68D8}"/>
              </a:ext>
            </a:extLst>
          </p:cNvPr>
          <p:cNvSpPr/>
          <p:nvPr/>
        </p:nvSpPr>
        <p:spPr bwMode="auto">
          <a:xfrm>
            <a:off x="6442633" y="2498573"/>
            <a:ext cx="597619"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:1.0</a:t>
            </a:r>
          </a:p>
        </p:txBody>
      </p:sp>
      <p:sp>
        <p:nvSpPr>
          <p:cNvPr id="10" name="Rectangle 9">
            <a:extLst>
              <a:ext uri="{FF2B5EF4-FFF2-40B4-BE49-F238E27FC236}">
                <a16:creationId xmlns:a16="http://schemas.microsoft.com/office/drawing/2014/main" id="{495B4D30-0EC8-4937-8CA7-3B25B2F829FB}"/>
              </a:ext>
            </a:extLst>
          </p:cNvPr>
          <p:cNvSpPr/>
          <p:nvPr/>
        </p:nvSpPr>
        <p:spPr bwMode="auto">
          <a:xfrm>
            <a:off x="6448270"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91efj6</a:t>
            </a:r>
          </a:p>
        </p:txBody>
      </p:sp>
      <p:sp>
        <p:nvSpPr>
          <p:cNvPr id="11" name="Rectangle 10">
            <a:extLst>
              <a:ext uri="{FF2B5EF4-FFF2-40B4-BE49-F238E27FC236}">
                <a16:creationId xmlns:a16="http://schemas.microsoft.com/office/drawing/2014/main" id="{F9895457-E276-4D1C-99B7-EE756373011F}"/>
              </a:ext>
            </a:extLst>
          </p:cNvPr>
          <p:cNvSpPr/>
          <p:nvPr/>
        </p:nvSpPr>
        <p:spPr bwMode="auto">
          <a:xfrm>
            <a:off x="7101522"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u82lq</a:t>
            </a:r>
          </a:p>
        </p:txBody>
      </p:sp>
      <p:sp>
        <p:nvSpPr>
          <p:cNvPr id="12" name="Rectangle 11">
            <a:extLst>
              <a:ext uri="{FF2B5EF4-FFF2-40B4-BE49-F238E27FC236}">
                <a16:creationId xmlns:a16="http://schemas.microsoft.com/office/drawing/2014/main" id="{9F886CAE-4968-48E0-AB89-F6707339C53E}"/>
              </a:ext>
            </a:extLst>
          </p:cNvPr>
          <p:cNvSpPr/>
          <p:nvPr/>
        </p:nvSpPr>
        <p:spPr bwMode="auto">
          <a:xfrm>
            <a:off x="7754774"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2re7f</a:t>
            </a:r>
          </a:p>
        </p:txBody>
      </p:sp>
      <p:sp>
        <p:nvSpPr>
          <p:cNvPr id="13" name="Rectangle 12">
            <a:extLst>
              <a:ext uri="{FF2B5EF4-FFF2-40B4-BE49-F238E27FC236}">
                <a16:creationId xmlns:a16="http://schemas.microsoft.com/office/drawing/2014/main" id="{AC500449-42AA-46F8-A263-7A5782BA6A79}"/>
              </a:ext>
            </a:extLst>
          </p:cNvPr>
          <p:cNvSpPr/>
          <p:nvPr/>
        </p:nvSpPr>
        <p:spPr bwMode="auto">
          <a:xfrm>
            <a:off x="9061278"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1n4ef</a:t>
            </a:r>
          </a:p>
        </p:txBody>
      </p:sp>
      <p:sp>
        <p:nvSpPr>
          <p:cNvPr id="14" name="Rectangle 13">
            <a:extLst>
              <a:ext uri="{FF2B5EF4-FFF2-40B4-BE49-F238E27FC236}">
                <a16:creationId xmlns:a16="http://schemas.microsoft.com/office/drawing/2014/main" id="{4920307E-5C83-45DD-B520-C83A8304CD72}"/>
              </a:ext>
            </a:extLst>
          </p:cNvPr>
          <p:cNvSpPr/>
          <p:nvPr/>
        </p:nvSpPr>
        <p:spPr bwMode="auto">
          <a:xfrm>
            <a:off x="8408026"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3rpn1</a:t>
            </a:r>
          </a:p>
        </p:txBody>
      </p:sp>
      <p:sp>
        <p:nvSpPr>
          <p:cNvPr id="15" name="Rectangle 14">
            <a:extLst>
              <a:ext uri="{FF2B5EF4-FFF2-40B4-BE49-F238E27FC236}">
                <a16:creationId xmlns:a16="http://schemas.microsoft.com/office/drawing/2014/main" id="{710121FC-6693-4A0C-92FB-DA3863460D70}"/>
              </a:ext>
            </a:extLst>
          </p:cNvPr>
          <p:cNvSpPr/>
          <p:nvPr/>
        </p:nvSpPr>
        <p:spPr bwMode="auto">
          <a:xfrm>
            <a:off x="7096853"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:1.1</a:t>
            </a:r>
          </a:p>
        </p:txBody>
      </p:sp>
      <p:sp>
        <p:nvSpPr>
          <p:cNvPr id="16" name="Rectangle 15">
            <a:extLst>
              <a:ext uri="{FF2B5EF4-FFF2-40B4-BE49-F238E27FC236}">
                <a16:creationId xmlns:a16="http://schemas.microsoft.com/office/drawing/2014/main" id="{3BA38A66-A238-4D8C-9A34-397BAF86A9F8}"/>
              </a:ext>
            </a:extLst>
          </p:cNvPr>
          <p:cNvSpPr/>
          <p:nvPr/>
        </p:nvSpPr>
        <p:spPr bwMode="auto">
          <a:xfrm>
            <a:off x="9714530"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5wd1k</a:t>
            </a:r>
          </a:p>
        </p:txBody>
      </p:sp>
      <p:sp>
        <p:nvSpPr>
          <p:cNvPr id="17" name="Rectangle 16">
            <a:extLst>
              <a:ext uri="{FF2B5EF4-FFF2-40B4-BE49-F238E27FC236}">
                <a16:creationId xmlns:a16="http://schemas.microsoft.com/office/drawing/2014/main" id="{A07BC9B9-FA58-432A-A722-39A84BFF2365}"/>
              </a:ext>
            </a:extLst>
          </p:cNvPr>
          <p:cNvSpPr/>
          <p:nvPr/>
        </p:nvSpPr>
        <p:spPr bwMode="auto">
          <a:xfrm>
            <a:off x="9056609"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:2.1</a:t>
            </a:r>
          </a:p>
        </p:txBody>
      </p:sp>
      <p:sp>
        <p:nvSpPr>
          <p:cNvPr id="18" name="Rectangle 17">
            <a:extLst>
              <a:ext uri="{FF2B5EF4-FFF2-40B4-BE49-F238E27FC236}">
                <a16:creationId xmlns:a16="http://schemas.microsoft.com/office/drawing/2014/main" id="{F54152B3-8CB1-4638-9748-398CB1B79876}"/>
              </a:ext>
            </a:extLst>
          </p:cNvPr>
          <p:cNvSpPr/>
          <p:nvPr/>
        </p:nvSpPr>
        <p:spPr bwMode="auto">
          <a:xfrm>
            <a:off x="8408026"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:2.0</a:t>
            </a:r>
          </a:p>
        </p:txBody>
      </p:sp>
      <p:sp>
        <p:nvSpPr>
          <p:cNvPr id="19" name="Rectangle 18">
            <a:extLst>
              <a:ext uri="{FF2B5EF4-FFF2-40B4-BE49-F238E27FC236}">
                <a16:creationId xmlns:a16="http://schemas.microsoft.com/office/drawing/2014/main" id="{E897A92B-2FCD-46EA-AA08-216863055FC2}"/>
              </a:ext>
            </a:extLst>
          </p:cNvPr>
          <p:cNvSpPr/>
          <p:nvPr/>
        </p:nvSpPr>
        <p:spPr bwMode="auto">
          <a:xfrm>
            <a:off x="8415530" y="2196207"/>
            <a:ext cx="597617"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:2</a:t>
            </a:r>
          </a:p>
        </p:txBody>
      </p:sp>
      <p:sp>
        <p:nvSpPr>
          <p:cNvPr id="20" name="Rectangle 19">
            <a:extLst>
              <a:ext uri="{FF2B5EF4-FFF2-40B4-BE49-F238E27FC236}">
                <a16:creationId xmlns:a16="http://schemas.microsoft.com/office/drawing/2014/main" id="{613E4091-718A-4405-B6FA-38EE7BD85ED2}"/>
              </a:ext>
            </a:extLst>
          </p:cNvPr>
          <p:cNvSpPr/>
          <p:nvPr/>
        </p:nvSpPr>
        <p:spPr bwMode="auto">
          <a:xfrm>
            <a:off x="9714530"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:3.0</a:t>
            </a:r>
          </a:p>
        </p:txBody>
      </p:sp>
      <p:sp>
        <p:nvSpPr>
          <p:cNvPr id="21" name="Rectangle 20">
            <a:extLst>
              <a:ext uri="{FF2B5EF4-FFF2-40B4-BE49-F238E27FC236}">
                <a16:creationId xmlns:a16="http://schemas.microsoft.com/office/drawing/2014/main" id="{0F6B5F85-D393-466C-9854-216FB6C57483}"/>
              </a:ext>
            </a:extLst>
          </p:cNvPr>
          <p:cNvSpPr/>
          <p:nvPr/>
        </p:nvSpPr>
        <p:spPr bwMode="auto">
          <a:xfrm>
            <a:off x="9714530" y="2196207"/>
            <a:ext cx="597617"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:3</a:t>
            </a:r>
          </a:p>
        </p:txBody>
      </p:sp>
      <p:sp>
        <p:nvSpPr>
          <p:cNvPr id="22" name="Rectangle 21">
            <a:extLst>
              <a:ext uri="{FF2B5EF4-FFF2-40B4-BE49-F238E27FC236}">
                <a16:creationId xmlns:a16="http://schemas.microsoft.com/office/drawing/2014/main" id="{A506E0BD-B958-4978-9ECC-318C568466E2}"/>
              </a:ext>
            </a:extLst>
          </p:cNvPr>
          <p:cNvSpPr/>
          <p:nvPr/>
        </p:nvSpPr>
        <p:spPr bwMode="auto">
          <a:xfrm>
            <a:off x="6440973" y="1892847"/>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:latest</a:t>
            </a:r>
          </a:p>
        </p:txBody>
      </p:sp>
      <p:sp>
        <p:nvSpPr>
          <p:cNvPr id="58" name="Rectangle 57">
            <a:extLst>
              <a:ext uri="{FF2B5EF4-FFF2-40B4-BE49-F238E27FC236}">
                <a16:creationId xmlns:a16="http://schemas.microsoft.com/office/drawing/2014/main" id="{741C5259-2B41-43B8-B525-062422056E21}"/>
              </a:ext>
            </a:extLst>
          </p:cNvPr>
          <p:cNvSpPr/>
          <p:nvPr/>
        </p:nvSpPr>
        <p:spPr bwMode="auto">
          <a:xfrm>
            <a:off x="6440975" y="3640831"/>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:1</a:t>
            </a:r>
          </a:p>
        </p:txBody>
      </p:sp>
      <p:sp>
        <p:nvSpPr>
          <p:cNvPr id="59" name="Rectangle 58">
            <a:extLst>
              <a:ext uri="{FF2B5EF4-FFF2-40B4-BE49-F238E27FC236}">
                <a16:creationId xmlns:a16="http://schemas.microsoft.com/office/drawing/2014/main" id="{7F94DBB4-51DC-408F-92D1-DCBF5FB0662B}"/>
              </a:ext>
            </a:extLst>
          </p:cNvPr>
          <p:cNvSpPr/>
          <p:nvPr/>
        </p:nvSpPr>
        <p:spPr bwMode="auto">
          <a:xfrm>
            <a:off x="6442633" y="3943195"/>
            <a:ext cx="597619"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:1.0</a:t>
            </a:r>
          </a:p>
        </p:txBody>
      </p:sp>
      <p:sp>
        <p:nvSpPr>
          <p:cNvPr id="61" name="Rectangle 60">
            <a:extLst>
              <a:ext uri="{FF2B5EF4-FFF2-40B4-BE49-F238E27FC236}">
                <a16:creationId xmlns:a16="http://schemas.microsoft.com/office/drawing/2014/main" id="{7CD98E6F-2727-44B4-AFA3-5B52E470F0B2}"/>
              </a:ext>
            </a:extLst>
          </p:cNvPr>
          <p:cNvSpPr/>
          <p:nvPr/>
        </p:nvSpPr>
        <p:spPr bwMode="auto">
          <a:xfrm>
            <a:off x="6448270"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91efj6</a:t>
            </a:r>
          </a:p>
        </p:txBody>
      </p:sp>
      <p:sp>
        <p:nvSpPr>
          <p:cNvPr id="62" name="Rectangle 61">
            <a:extLst>
              <a:ext uri="{FF2B5EF4-FFF2-40B4-BE49-F238E27FC236}">
                <a16:creationId xmlns:a16="http://schemas.microsoft.com/office/drawing/2014/main" id="{0A0C5F32-942D-4139-B34A-D7264DD2482A}"/>
              </a:ext>
            </a:extLst>
          </p:cNvPr>
          <p:cNvSpPr/>
          <p:nvPr/>
        </p:nvSpPr>
        <p:spPr bwMode="auto">
          <a:xfrm>
            <a:off x="7101522"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u82lq</a:t>
            </a:r>
          </a:p>
        </p:txBody>
      </p:sp>
      <p:sp>
        <p:nvSpPr>
          <p:cNvPr id="63" name="Rectangle 62">
            <a:extLst>
              <a:ext uri="{FF2B5EF4-FFF2-40B4-BE49-F238E27FC236}">
                <a16:creationId xmlns:a16="http://schemas.microsoft.com/office/drawing/2014/main" id="{4A83D435-EA27-4E52-A37A-6C2F6744D2B6}"/>
              </a:ext>
            </a:extLst>
          </p:cNvPr>
          <p:cNvSpPr/>
          <p:nvPr/>
        </p:nvSpPr>
        <p:spPr bwMode="auto">
          <a:xfrm>
            <a:off x="7754774"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e8s1f</a:t>
            </a:r>
          </a:p>
        </p:txBody>
      </p:sp>
      <p:sp>
        <p:nvSpPr>
          <p:cNvPr id="64" name="Rectangle 63">
            <a:extLst>
              <a:ext uri="{FF2B5EF4-FFF2-40B4-BE49-F238E27FC236}">
                <a16:creationId xmlns:a16="http://schemas.microsoft.com/office/drawing/2014/main" id="{BC8E12EB-2070-428E-86DE-D0D88A6E0B5A}"/>
              </a:ext>
            </a:extLst>
          </p:cNvPr>
          <p:cNvSpPr/>
          <p:nvPr/>
        </p:nvSpPr>
        <p:spPr bwMode="auto">
          <a:xfrm>
            <a:off x="9061278"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2re7f</a:t>
            </a:r>
          </a:p>
        </p:txBody>
      </p:sp>
      <p:sp>
        <p:nvSpPr>
          <p:cNvPr id="65" name="Rectangle 64">
            <a:extLst>
              <a:ext uri="{FF2B5EF4-FFF2-40B4-BE49-F238E27FC236}">
                <a16:creationId xmlns:a16="http://schemas.microsoft.com/office/drawing/2014/main" id="{80988497-130B-48C9-AF57-59CC49B03110}"/>
              </a:ext>
            </a:extLst>
          </p:cNvPr>
          <p:cNvSpPr/>
          <p:nvPr/>
        </p:nvSpPr>
        <p:spPr bwMode="auto">
          <a:xfrm>
            <a:off x="8408026"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1n4ef</a:t>
            </a:r>
          </a:p>
        </p:txBody>
      </p:sp>
      <p:sp>
        <p:nvSpPr>
          <p:cNvPr id="66" name="Rectangle 65">
            <a:extLst>
              <a:ext uri="{FF2B5EF4-FFF2-40B4-BE49-F238E27FC236}">
                <a16:creationId xmlns:a16="http://schemas.microsoft.com/office/drawing/2014/main" id="{518EC467-BB28-4BE5-80E6-69EAE31E283B}"/>
              </a:ext>
            </a:extLst>
          </p:cNvPr>
          <p:cNvSpPr/>
          <p:nvPr/>
        </p:nvSpPr>
        <p:spPr bwMode="auto">
          <a:xfrm>
            <a:off x="7096853" y="394319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:1.1</a:t>
            </a:r>
          </a:p>
        </p:txBody>
      </p:sp>
      <p:sp>
        <p:nvSpPr>
          <p:cNvPr id="67" name="Rectangle 66">
            <a:extLst>
              <a:ext uri="{FF2B5EF4-FFF2-40B4-BE49-F238E27FC236}">
                <a16:creationId xmlns:a16="http://schemas.microsoft.com/office/drawing/2014/main" id="{9FB2EE9B-6578-478A-8CD7-88BCBAC22E54}"/>
              </a:ext>
            </a:extLst>
          </p:cNvPr>
          <p:cNvSpPr/>
          <p:nvPr/>
        </p:nvSpPr>
        <p:spPr bwMode="auto">
          <a:xfrm>
            <a:off x="9714530"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3rpn1</a:t>
            </a:r>
          </a:p>
        </p:txBody>
      </p:sp>
      <p:sp>
        <p:nvSpPr>
          <p:cNvPr id="68" name="Rectangle 67">
            <a:extLst>
              <a:ext uri="{FF2B5EF4-FFF2-40B4-BE49-F238E27FC236}">
                <a16:creationId xmlns:a16="http://schemas.microsoft.com/office/drawing/2014/main" id="{7F91FB6B-A802-4CFE-8D3D-2941EFAB7FAE}"/>
              </a:ext>
            </a:extLst>
          </p:cNvPr>
          <p:cNvSpPr/>
          <p:nvPr/>
        </p:nvSpPr>
        <p:spPr bwMode="auto">
          <a:xfrm>
            <a:off x="9056609" y="394319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a:t>
            </a:r>
          </a:p>
        </p:txBody>
      </p:sp>
      <p:sp>
        <p:nvSpPr>
          <p:cNvPr id="69" name="Rectangle 68">
            <a:extLst>
              <a:ext uri="{FF2B5EF4-FFF2-40B4-BE49-F238E27FC236}">
                <a16:creationId xmlns:a16="http://schemas.microsoft.com/office/drawing/2014/main" id="{9159FB53-9EBB-4C94-825D-8BE9BA24F06B}"/>
              </a:ext>
            </a:extLst>
          </p:cNvPr>
          <p:cNvSpPr/>
          <p:nvPr/>
        </p:nvSpPr>
        <p:spPr bwMode="auto">
          <a:xfrm>
            <a:off x="9714530" y="3640831"/>
            <a:ext cx="597617"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:2</a:t>
            </a:r>
          </a:p>
        </p:txBody>
      </p:sp>
      <p:sp>
        <p:nvSpPr>
          <p:cNvPr id="70" name="Rectangle 69">
            <a:extLst>
              <a:ext uri="{FF2B5EF4-FFF2-40B4-BE49-F238E27FC236}">
                <a16:creationId xmlns:a16="http://schemas.microsoft.com/office/drawing/2014/main" id="{21A7B8EA-3D15-4957-ABAA-071BF4ABA5C2}"/>
              </a:ext>
            </a:extLst>
          </p:cNvPr>
          <p:cNvSpPr/>
          <p:nvPr/>
        </p:nvSpPr>
        <p:spPr bwMode="auto">
          <a:xfrm>
            <a:off x="6440973" y="3337471"/>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:latest</a:t>
            </a:r>
          </a:p>
        </p:txBody>
      </p:sp>
      <p:sp>
        <p:nvSpPr>
          <p:cNvPr id="71" name="Rectangle 70">
            <a:extLst>
              <a:ext uri="{FF2B5EF4-FFF2-40B4-BE49-F238E27FC236}">
                <a16:creationId xmlns:a16="http://schemas.microsoft.com/office/drawing/2014/main" id="{484DC5FF-8B26-4080-BE17-F9F3B3633E42}"/>
              </a:ext>
            </a:extLst>
          </p:cNvPr>
          <p:cNvSpPr/>
          <p:nvPr/>
        </p:nvSpPr>
        <p:spPr bwMode="auto">
          <a:xfrm>
            <a:off x="10367782"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28efq</a:t>
            </a:r>
          </a:p>
        </p:txBody>
      </p:sp>
      <p:sp>
        <p:nvSpPr>
          <p:cNvPr id="72" name="Rectangle 71">
            <a:extLst>
              <a:ext uri="{FF2B5EF4-FFF2-40B4-BE49-F238E27FC236}">
                <a16:creationId xmlns:a16="http://schemas.microsoft.com/office/drawing/2014/main" id="{F257170B-1CC3-4D2E-B000-0C561093FDE9}"/>
              </a:ext>
            </a:extLst>
          </p:cNvPr>
          <p:cNvSpPr/>
          <p:nvPr/>
        </p:nvSpPr>
        <p:spPr bwMode="auto">
          <a:xfrm>
            <a:off x="9714530" y="3940526"/>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:2.0</a:t>
            </a:r>
          </a:p>
        </p:txBody>
      </p:sp>
      <p:grpSp>
        <p:nvGrpSpPr>
          <p:cNvPr id="75" name="Group 74">
            <a:extLst>
              <a:ext uri="{FF2B5EF4-FFF2-40B4-BE49-F238E27FC236}">
                <a16:creationId xmlns:a16="http://schemas.microsoft.com/office/drawing/2014/main" id="{97131EBF-5974-409C-93B6-888E163C17F4}"/>
              </a:ext>
            </a:extLst>
          </p:cNvPr>
          <p:cNvGrpSpPr/>
          <p:nvPr/>
        </p:nvGrpSpPr>
        <p:grpSpPr>
          <a:xfrm>
            <a:off x="5470199" y="4980821"/>
            <a:ext cx="5557756" cy="663577"/>
            <a:chOff x="1773730" y="5026680"/>
            <a:chExt cx="5557756" cy="663577"/>
          </a:xfrm>
        </p:grpSpPr>
        <p:sp>
          <p:nvSpPr>
            <p:cNvPr id="76" name="Rectangle 75">
              <a:extLst>
                <a:ext uri="{FF2B5EF4-FFF2-40B4-BE49-F238E27FC236}">
                  <a16:creationId xmlns:a16="http://schemas.microsoft.com/office/drawing/2014/main" id="{07EA4689-4499-4D35-8D7D-41D366618CC2}"/>
                </a:ext>
              </a:extLst>
            </p:cNvPr>
            <p:cNvSpPr/>
            <p:nvPr/>
          </p:nvSpPr>
          <p:spPr bwMode="auto">
            <a:xfrm>
              <a:off x="1773730" y="5026680"/>
              <a:ext cx="5557756" cy="663577"/>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a:extLst>
                <a:ext uri="{FF2B5EF4-FFF2-40B4-BE49-F238E27FC236}">
                  <a16:creationId xmlns:a16="http://schemas.microsoft.com/office/drawing/2014/main" id="{A83ADC43-A356-43B1-AFA4-15E22A0F211E}"/>
                </a:ext>
              </a:extLst>
            </p:cNvPr>
            <p:cNvSpPr/>
            <p:nvPr/>
          </p:nvSpPr>
          <p:spPr bwMode="auto">
            <a:xfrm>
              <a:off x="1848665" y="5073710"/>
              <a:ext cx="787963" cy="25158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ctr"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Tag</a:t>
              </a:r>
            </a:p>
          </p:txBody>
        </p:sp>
        <p:sp>
          <p:nvSpPr>
            <p:cNvPr id="78" name="Rectangle 77">
              <a:extLst>
                <a:ext uri="{FF2B5EF4-FFF2-40B4-BE49-F238E27FC236}">
                  <a16:creationId xmlns:a16="http://schemas.microsoft.com/office/drawing/2014/main" id="{A342D21C-71B7-49C3-96C7-00AA3C375C88}"/>
                </a:ext>
              </a:extLst>
            </p:cNvPr>
            <p:cNvSpPr/>
            <p:nvPr/>
          </p:nvSpPr>
          <p:spPr bwMode="auto">
            <a:xfrm>
              <a:off x="1853335" y="5377410"/>
              <a:ext cx="787963"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Digest</a:t>
              </a:r>
            </a:p>
          </p:txBody>
        </p:sp>
      </p:grpSp>
      <p:sp>
        <p:nvSpPr>
          <p:cNvPr id="79" name="Rectangle 78">
            <a:extLst>
              <a:ext uri="{FF2B5EF4-FFF2-40B4-BE49-F238E27FC236}">
                <a16:creationId xmlns:a16="http://schemas.microsoft.com/office/drawing/2014/main" id="{78664EF9-B149-424C-A4D5-A6C5B1B1D843}"/>
              </a:ext>
            </a:extLst>
          </p:cNvPr>
          <p:cNvSpPr/>
          <p:nvPr/>
        </p:nvSpPr>
        <p:spPr bwMode="auto">
          <a:xfrm>
            <a:off x="6453316" y="5027851"/>
            <a:ext cx="597619"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:12204</a:t>
            </a:r>
          </a:p>
        </p:txBody>
      </p:sp>
      <p:sp>
        <p:nvSpPr>
          <p:cNvPr id="80" name="Rectangle 79">
            <a:extLst>
              <a:ext uri="{FF2B5EF4-FFF2-40B4-BE49-F238E27FC236}">
                <a16:creationId xmlns:a16="http://schemas.microsoft.com/office/drawing/2014/main" id="{94F99AE2-D9F6-4FC8-9B4F-3168E2412190}"/>
              </a:ext>
            </a:extLst>
          </p:cNvPr>
          <p:cNvSpPr/>
          <p:nvPr/>
        </p:nvSpPr>
        <p:spPr bwMode="auto">
          <a:xfrm>
            <a:off x="6458953" y="533155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91efj6</a:t>
            </a:r>
          </a:p>
        </p:txBody>
      </p:sp>
      <p:sp>
        <p:nvSpPr>
          <p:cNvPr id="81" name="Rectangle 80">
            <a:extLst>
              <a:ext uri="{FF2B5EF4-FFF2-40B4-BE49-F238E27FC236}">
                <a16:creationId xmlns:a16="http://schemas.microsoft.com/office/drawing/2014/main" id="{B9269FC5-7B65-421C-8518-E55C867F5667}"/>
              </a:ext>
            </a:extLst>
          </p:cNvPr>
          <p:cNvSpPr/>
          <p:nvPr/>
        </p:nvSpPr>
        <p:spPr bwMode="auto">
          <a:xfrm>
            <a:off x="7096853" y="533155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u82lq</a:t>
            </a:r>
          </a:p>
        </p:txBody>
      </p:sp>
      <p:sp>
        <p:nvSpPr>
          <p:cNvPr id="82" name="Rectangle 81">
            <a:extLst>
              <a:ext uri="{FF2B5EF4-FFF2-40B4-BE49-F238E27FC236}">
                <a16:creationId xmlns:a16="http://schemas.microsoft.com/office/drawing/2014/main" id="{65D21C8D-57E1-4F69-A922-30F48E9B05BE}"/>
              </a:ext>
            </a:extLst>
          </p:cNvPr>
          <p:cNvSpPr/>
          <p:nvPr/>
        </p:nvSpPr>
        <p:spPr bwMode="auto">
          <a:xfrm>
            <a:off x="7765457" y="533155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e8s1f</a:t>
            </a:r>
          </a:p>
        </p:txBody>
      </p:sp>
      <p:sp>
        <p:nvSpPr>
          <p:cNvPr id="83" name="Rectangle 82">
            <a:extLst>
              <a:ext uri="{FF2B5EF4-FFF2-40B4-BE49-F238E27FC236}">
                <a16:creationId xmlns:a16="http://schemas.microsoft.com/office/drawing/2014/main" id="{B3A1327C-1013-4A0F-B9C2-F51EDDC398FB}"/>
              </a:ext>
            </a:extLst>
          </p:cNvPr>
          <p:cNvSpPr/>
          <p:nvPr/>
        </p:nvSpPr>
        <p:spPr bwMode="auto">
          <a:xfrm>
            <a:off x="9071961" y="533155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2re7f</a:t>
            </a:r>
          </a:p>
        </p:txBody>
      </p:sp>
      <p:sp>
        <p:nvSpPr>
          <p:cNvPr id="84" name="Rectangle 83">
            <a:extLst>
              <a:ext uri="{FF2B5EF4-FFF2-40B4-BE49-F238E27FC236}">
                <a16:creationId xmlns:a16="http://schemas.microsoft.com/office/drawing/2014/main" id="{96134F77-0B31-4F15-9DC3-386379A9FC87}"/>
              </a:ext>
            </a:extLst>
          </p:cNvPr>
          <p:cNvSpPr/>
          <p:nvPr/>
        </p:nvSpPr>
        <p:spPr bwMode="auto">
          <a:xfrm>
            <a:off x="8418709" y="533155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1n4ef</a:t>
            </a:r>
          </a:p>
        </p:txBody>
      </p:sp>
      <p:sp>
        <p:nvSpPr>
          <p:cNvPr id="85" name="Rectangle 84">
            <a:extLst>
              <a:ext uri="{FF2B5EF4-FFF2-40B4-BE49-F238E27FC236}">
                <a16:creationId xmlns:a16="http://schemas.microsoft.com/office/drawing/2014/main" id="{C3CC654C-2DF0-49D2-B9F1-59B01DE39688}"/>
              </a:ext>
            </a:extLst>
          </p:cNvPr>
          <p:cNvSpPr/>
          <p:nvPr/>
        </p:nvSpPr>
        <p:spPr bwMode="auto">
          <a:xfrm>
            <a:off x="7092182" y="5027851"/>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:12328</a:t>
            </a:r>
          </a:p>
        </p:txBody>
      </p:sp>
      <p:sp>
        <p:nvSpPr>
          <p:cNvPr id="86" name="Rectangle 85">
            <a:extLst>
              <a:ext uri="{FF2B5EF4-FFF2-40B4-BE49-F238E27FC236}">
                <a16:creationId xmlns:a16="http://schemas.microsoft.com/office/drawing/2014/main" id="{B555F067-C328-4DE9-8A43-FFE13E33AB51}"/>
              </a:ext>
            </a:extLst>
          </p:cNvPr>
          <p:cNvSpPr/>
          <p:nvPr/>
        </p:nvSpPr>
        <p:spPr bwMode="auto">
          <a:xfrm>
            <a:off x="9725213" y="533155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3rpn1</a:t>
            </a:r>
          </a:p>
        </p:txBody>
      </p:sp>
      <p:sp>
        <p:nvSpPr>
          <p:cNvPr id="87" name="Rectangle 86">
            <a:extLst>
              <a:ext uri="{FF2B5EF4-FFF2-40B4-BE49-F238E27FC236}">
                <a16:creationId xmlns:a16="http://schemas.microsoft.com/office/drawing/2014/main" id="{73CA7A5C-7335-449F-AF45-876F9A39390D}"/>
              </a:ext>
            </a:extLst>
          </p:cNvPr>
          <p:cNvSpPr/>
          <p:nvPr/>
        </p:nvSpPr>
        <p:spPr bwMode="auto">
          <a:xfrm>
            <a:off x="9067292" y="5027851"/>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:35091</a:t>
            </a:r>
          </a:p>
        </p:txBody>
      </p:sp>
      <p:sp>
        <p:nvSpPr>
          <p:cNvPr id="89" name="Rectangle 88">
            <a:extLst>
              <a:ext uri="{FF2B5EF4-FFF2-40B4-BE49-F238E27FC236}">
                <a16:creationId xmlns:a16="http://schemas.microsoft.com/office/drawing/2014/main" id="{F96AC813-C676-4F7B-AD67-23148D01E3C1}"/>
              </a:ext>
            </a:extLst>
          </p:cNvPr>
          <p:cNvSpPr/>
          <p:nvPr/>
        </p:nvSpPr>
        <p:spPr bwMode="auto">
          <a:xfrm>
            <a:off x="10378465" y="533155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28efq</a:t>
            </a:r>
          </a:p>
        </p:txBody>
      </p:sp>
      <p:sp>
        <p:nvSpPr>
          <p:cNvPr id="90" name="Rectangle 89">
            <a:extLst>
              <a:ext uri="{FF2B5EF4-FFF2-40B4-BE49-F238E27FC236}">
                <a16:creationId xmlns:a16="http://schemas.microsoft.com/office/drawing/2014/main" id="{CFD73BE0-DBBD-402D-9114-4C956971655E}"/>
              </a:ext>
            </a:extLst>
          </p:cNvPr>
          <p:cNvSpPr/>
          <p:nvPr/>
        </p:nvSpPr>
        <p:spPr bwMode="auto">
          <a:xfrm>
            <a:off x="9725213" y="5027851"/>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:4201</a:t>
            </a:r>
          </a:p>
        </p:txBody>
      </p:sp>
      <p:sp>
        <p:nvSpPr>
          <p:cNvPr id="91" name="Rectangle 90">
            <a:extLst>
              <a:ext uri="{FF2B5EF4-FFF2-40B4-BE49-F238E27FC236}">
                <a16:creationId xmlns:a16="http://schemas.microsoft.com/office/drawing/2014/main" id="{908B06E6-0F7A-41E5-A265-FE0BBF783333}"/>
              </a:ext>
            </a:extLst>
          </p:cNvPr>
          <p:cNvSpPr/>
          <p:nvPr/>
        </p:nvSpPr>
        <p:spPr bwMode="auto">
          <a:xfrm>
            <a:off x="7764549" y="5027851"/>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:12401</a:t>
            </a:r>
          </a:p>
        </p:txBody>
      </p:sp>
      <p:sp>
        <p:nvSpPr>
          <p:cNvPr id="92" name="Rectangle 91">
            <a:extLst>
              <a:ext uri="{FF2B5EF4-FFF2-40B4-BE49-F238E27FC236}">
                <a16:creationId xmlns:a16="http://schemas.microsoft.com/office/drawing/2014/main" id="{05594183-60B0-4040-9D98-42F5D4B1DC45}"/>
              </a:ext>
            </a:extLst>
          </p:cNvPr>
          <p:cNvSpPr/>
          <p:nvPr/>
        </p:nvSpPr>
        <p:spPr bwMode="auto">
          <a:xfrm>
            <a:off x="8422472" y="5027851"/>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:33810</a:t>
            </a:r>
          </a:p>
        </p:txBody>
      </p:sp>
      <p:sp>
        <p:nvSpPr>
          <p:cNvPr id="93" name="Rectangle 92">
            <a:extLst>
              <a:ext uri="{FF2B5EF4-FFF2-40B4-BE49-F238E27FC236}">
                <a16:creationId xmlns:a16="http://schemas.microsoft.com/office/drawing/2014/main" id="{90AED842-FC89-41D4-A430-0FBEF6E0EA38}"/>
              </a:ext>
            </a:extLst>
          </p:cNvPr>
          <p:cNvSpPr/>
          <p:nvPr/>
        </p:nvSpPr>
        <p:spPr bwMode="auto">
          <a:xfrm>
            <a:off x="10383145" y="5027851"/>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:50201</a:t>
            </a:r>
          </a:p>
        </p:txBody>
      </p:sp>
      <p:sp>
        <p:nvSpPr>
          <p:cNvPr id="3" name="TextBox 2">
            <a:extLst>
              <a:ext uri="{FF2B5EF4-FFF2-40B4-BE49-F238E27FC236}">
                <a16:creationId xmlns:a16="http://schemas.microsoft.com/office/drawing/2014/main" id="{1FC63442-8403-4D04-82C8-CB4FE69876C8}"/>
              </a:ext>
            </a:extLst>
          </p:cNvPr>
          <p:cNvSpPr txBox="1"/>
          <p:nvPr/>
        </p:nvSpPr>
        <p:spPr>
          <a:xfrm>
            <a:off x="2058367" y="1864814"/>
            <a:ext cx="3377044" cy="738664"/>
          </a:xfrm>
          <a:prstGeom prst="rect">
            <a:avLst/>
          </a:prstGeom>
          <a:noFill/>
        </p:spPr>
        <p:txBody>
          <a:bodyPr wrap="square" lIns="182880" tIns="146304" rIns="182880" bIns="146304" rtlCol="0">
            <a:spAutoFit/>
          </a:bodyPr>
          <a:lstStyle/>
          <a:p>
            <a:pPr algn="r">
              <a:lnSpc>
                <a:spcPct val="90000"/>
              </a:lnSpc>
              <a:spcAft>
                <a:spcPts val="600"/>
              </a:spcAft>
            </a:pPr>
            <a:r>
              <a:rPr lang="en-US" sz="3200" b="1">
                <a:gradFill>
                  <a:gsLst>
                    <a:gs pos="2917">
                      <a:schemeClr val="tx1"/>
                    </a:gs>
                    <a:gs pos="30000">
                      <a:schemeClr val="tx1"/>
                    </a:gs>
                  </a:gsLst>
                  <a:lin ang="5400000" scaled="0"/>
                </a:gradFill>
              </a:rPr>
              <a:t>Stable Tags</a:t>
            </a:r>
          </a:p>
        </p:txBody>
      </p:sp>
      <p:sp>
        <p:nvSpPr>
          <p:cNvPr id="73" name="TextBox 72">
            <a:extLst>
              <a:ext uri="{FF2B5EF4-FFF2-40B4-BE49-F238E27FC236}">
                <a16:creationId xmlns:a16="http://schemas.microsoft.com/office/drawing/2014/main" id="{4A824CA4-0B68-409E-9B57-C099DDC78FF0}"/>
              </a:ext>
            </a:extLst>
          </p:cNvPr>
          <p:cNvSpPr txBox="1"/>
          <p:nvPr/>
        </p:nvSpPr>
        <p:spPr>
          <a:xfrm>
            <a:off x="2058367" y="3307596"/>
            <a:ext cx="3377044" cy="1181862"/>
          </a:xfrm>
          <a:prstGeom prst="rect">
            <a:avLst/>
          </a:prstGeom>
          <a:noFill/>
        </p:spPr>
        <p:txBody>
          <a:bodyPr wrap="square" lIns="182880" tIns="146304" rIns="182880" bIns="146304" rtlCol="0">
            <a:spAutoFit/>
          </a:bodyPr>
          <a:lstStyle/>
          <a:p>
            <a:pPr algn="r">
              <a:lnSpc>
                <a:spcPct val="90000"/>
              </a:lnSpc>
              <a:spcAft>
                <a:spcPts val="600"/>
              </a:spcAft>
            </a:pPr>
            <a:r>
              <a:rPr lang="en-US" sz="3200" b="1">
                <a:gradFill>
                  <a:gsLst>
                    <a:gs pos="2917">
                      <a:schemeClr val="tx1"/>
                    </a:gs>
                    <a:gs pos="30000">
                      <a:schemeClr val="tx1"/>
                    </a:gs>
                  </a:gsLst>
                  <a:lin ang="5400000" scaled="0"/>
                </a:gradFill>
              </a:rPr>
              <a:t>Servicing</a:t>
            </a:r>
            <a:br>
              <a:rPr lang="en-US" sz="3200" b="1">
                <a:gradFill>
                  <a:gsLst>
                    <a:gs pos="2917">
                      <a:schemeClr val="tx1"/>
                    </a:gs>
                    <a:gs pos="30000">
                      <a:schemeClr val="tx1"/>
                    </a:gs>
                  </a:gsLst>
                  <a:lin ang="5400000" scaled="0"/>
                </a:gradFill>
              </a:rPr>
            </a:br>
            <a:r>
              <a:rPr lang="en-US" sz="3200" b="1">
                <a:gradFill>
                  <a:gsLst>
                    <a:gs pos="2917">
                      <a:schemeClr val="tx1"/>
                    </a:gs>
                    <a:gs pos="30000">
                      <a:schemeClr val="tx1"/>
                    </a:gs>
                  </a:gsLst>
                  <a:lin ang="5400000" scaled="0"/>
                </a:gradFill>
              </a:rPr>
              <a:t>Stable Tags</a:t>
            </a:r>
          </a:p>
        </p:txBody>
      </p:sp>
      <p:sp>
        <p:nvSpPr>
          <p:cNvPr id="74" name="TextBox 73">
            <a:extLst>
              <a:ext uri="{FF2B5EF4-FFF2-40B4-BE49-F238E27FC236}">
                <a16:creationId xmlns:a16="http://schemas.microsoft.com/office/drawing/2014/main" id="{87ED448D-FE4D-4215-9424-4720FFE1D154}"/>
              </a:ext>
            </a:extLst>
          </p:cNvPr>
          <p:cNvSpPr txBox="1"/>
          <p:nvPr/>
        </p:nvSpPr>
        <p:spPr>
          <a:xfrm>
            <a:off x="1420151" y="4980820"/>
            <a:ext cx="4015260" cy="738664"/>
          </a:xfrm>
          <a:prstGeom prst="rect">
            <a:avLst/>
          </a:prstGeom>
          <a:noFill/>
        </p:spPr>
        <p:txBody>
          <a:bodyPr wrap="square" lIns="182880" tIns="146304" rIns="182880" bIns="146304" rtlCol="0">
            <a:spAutoFit/>
          </a:bodyPr>
          <a:lstStyle/>
          <a:p>
            <a:pPr algn="r">
              <a:lnSpc>
                <a:spcPct val="90000"/>
              </a:lnSpc>
              <a:spcAft>
                <a:spcPts val="600"/>
              </a:spcAft>
            </a:pPr>
            <a:r>
              <a:rPr lang="en-US" sz="3200" b="1">
                <a:gradFill>
                  <a:gsLst>
                    <a:gs pos="2917">
                      <a:schemeClr val="tx1"/>
                    </a:gs>
                    <a:gs pos="30000">
                      <a:schemeClr val="tx1"/>
                    </a:gs>
                  </a:gsLst>
                  <a:lin ang="5400000" scaled="0"/>
                </a:gradFill>
              </a:rPr>
              <a:t>Unique Tagging</a:t>
            </a:r>
          </a:p>
        </p:txBody>
      </p:sp>
    </p:spTree>
    <p:extLst>
      <p:ext uri="{BB962C8B-B14F-4D97-AF65-F5344CB8AC3E}">
        <p14:creationId xmlns:p14="http://schemas.microsoft.com/office/powerpoint/2010/main" val="253807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2"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right)">
                                      <p:cBhvr>
                                        <p:cTn id="16" dur="500"/>
                                        <p:tgtEl>
                                          <p:spTgt spid="7"/>
                                        </p:tgtEl>
                                      </p:cBhvr>
                                    </p:animEffect>
                                  </p:childTnLst>
                                </p:cTn>
                              </p:par>
                              <p:par>
                                <p:cTn id="17" presetID="12" presetClass="entr" presetSubtype="8" fill="hold" grpId="5"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p:tgtEl>
                                          <p:spTgt spid="22"/>
                                        </p:tgtEl>
                                        <p:attrNameLst>
                                          <p:attrName>ppt_x</p:attrName>
                                        </p:attrNameLst>
                                      </p:cBhvr>
                                      <p:tavLst>
                                        <p:tav tm="0">
                                          <p:val>
                                            <p:strVal val="#ppt_x-#ppt_w*1.125000"/>
                                          </p:val>
                                        </p:tav>
                                        <p:tav tm="100000">
                                          <p:val>
                                            <p:strVal val="#ppt_x"/>
                                          </p:val>
                                        </p:tav>
                                      </p:tavLst>
                                    </p:anim>
                                    <p:animEffect transition="in" filter="wipe(right)">
                                      <p:cBhvr>
                                        <p:cTn id="20" dur="500"/>
                                        <p:tgtEl>
                                          <p:spTgt spid="22"/>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ppt_x</p:attrName>
                                        </p:attrNameLst>
                                      </p:cBhvr>
                                      <p:tavLst>
                                        <p:tav tm="0">
                                          <p:val>
                                            <p:strVal val="#ppt_x-#ppt_w*1.125000"/>
                                          </p:val>
                                        </p:tav>
                                        <p:tav tm="100000">
                                          <p:val>
                                            <p:strVal val="#ppt_x"/>
                                          </p:val>
                                        </p:tav>
                                      </p:tavLst>
                                    </p:anim>
                                    <p:animEffect transition="in" filter="wipe(right)">
                                      <p:cBhvr>
                                        <p:cTn id="24" dur="500"/>
                                        <p:tgtEl>
                                          <p:spTgt spid="8"/>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ppt_x</p:attrName>
                                        </p:attrNameLst>
                                      </p:cBhvr>
                                      <p:tavLst>
                                        <p:tav tm="0">
                                          <p:val>
                                            <p:strVal val="#ppt_x-#ppt_w*1.125000"/>
                                          </p:val>
                                        </p:tav>
                                        <p:tav tm="100000">
                                          <p:val>
                                            <p:strVal val="#ppt_x"/>
                                          </p:val>
                                        </p:tav>
                                      </p:tavLst>
                                    </p:anim>
                                    <p:animEffect transition="in" filter="wipe(righ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p:tgtEl>
                                          <p:spTgt spid="15"/>
                                        </p:tgtEl>
                                        <p:attrNameLst>
                                          <p:attrName>ppt_x</p:attrName>
                                        </p:attrNameLst>
                                      </p:cBhvr>
                                      <p:tavLst>
                                        <p:tav tm="0">
                                          <p:val>
                                            <p:strVal val="#ppt_x-#ppt_w*1.125000"/>
                                          </p:val>
                                        </p:tav>
                                        <p:tav tm="100000">
                                          <p:val>
                                            <p:strVal val="#ppt_x"/>
                                          </p:val>
                                        </p:tav>
                                      </p:tavLst>
                                    </p:anim>
                                    <p:animEffect transition="in" filter="wipe(right)">
                                      <p:cBhvr>
                                        <p:cTn id="34" dur="500"/>
                                        <p:tgtEl>
                                          <p:spTgt spid="15"/>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p:tgtEl>
                                          <p:spTgt spid="11"/>
                                        </p:tgtEl>
                                        <p:attrNameLst>
                                          <p:attrName>ppt_x</p:attrName>
                                        </p:attrNameLst>
                                      </p:cBhvr>
                                      <p:tavLst>
                                        <p:tav tm="0">
                                          <p:val>
                                            <p:strVal val="#ppt_x-#ppt_w*1.125000"/>
                                          </p:val>
                                        </p:tav>
                                        <p:tav tm="100000">
                                          <p:val>
                                            <p:strVal val="#ppt_x"/>
                                          </p:val>
                                        </p:tav>
                                      </p:tavLst>
                                    </p:anim>
                                    <p:animEffect transition="in" filter="wipe(right)">
                                      <p:cBhvr>
                                        <p:cTn id="38" dur="500"/>
                                        <p:tgtEl>
                                          <p:spTgt spid="11"/>
                                        </p:tgtEl>
                                      </p:cBhvr>
                                    </p:animEffect>
                                  </p:childTnLst>
                                </p:cTn>
                              </p:par>
                            </p:childTnLst>
                          </p:cTn>
                        </p:par>
                        <p:par>
                          <p:cTn id="39" fill="hold">
                            <p:stCondLst>
                              <p:cond delay="500"/>
                            </p:stCondLst>
                            <p:childTnLst>
                              <p:par>
                                <p:cTn id="40" presetID="42" presetClass="path" presetSubtype="0" accel="50000" decel="50000" fill="hold" grpId="0" nodeType="afterEffect">
                                  <p:stCondLst>
                                    <p:cond delay="0"/>
                                  </p:stCondLst>
                                  <p:childTnLst>
                                    <p:animMotion origin="layout" path="M 2.22222E-6 -2.46914E-7 L 0.05434 0.00031 " pathEditMode="relative" rAng="0" ptsTypes="AA">
                                      <p:cBhvr>
                                        <p:cTn id="41" dur="2000" fill="hold"/>
                                        <p:tgtEl>
                                          <p:spTgt spid="7"/>
                                        </p:tgtEl>
                                        <p:attrNameLst>
                                          <p:attrName>ppt_x</p:attrName>
                                          <p:attrName>ppt_y</p:attrName>
                                        </p:attrNameLst>
                                      </p:cBhvr>
                                      <p:rCtr x="2708" y="0"/>
                                    </p:animMotion>
                                  </p:childTnLst>
                                </p:cTn>
                              </p:par>
                              <p:par>
                                <p:cTn id="42" presetID="42" presetClass="path" presetSubtype="0" accel="50000" decel="50000" fill="hold" grpId="0" nodeType="withEffect">
                                  <p:stCondLst>
                                    <p:cond delay="0"/>
                                  </p:stCondLst>
                                  <p:childTnLst>
                                    <p:animMotion origin="layout" path="M 2.22222E-6 4.19753E-6 L 0.05451 4.19753E-6 " pathEditMode="relative" rAng="0" ptsTypes="AA">
                                      <p:cBhvr>
                                        <p:cTn id="43" dur="2000" fill="hold"/>
                                        <p:tgtEl>
                                          <p:spTgt spid="22"/>
                                        </p:tgtEl>
                                        <p:attrNameLst>
                                          <p:attrName>ppt_x</p:attrName>
                                          <p:attrName>ppt_y</p:attrName>
                                        </p:attrNameLst>
                                      </p:cBhvr>
                                      <p:rCtr x="2726" y="0"/>
                                    </p:animMotion>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p:tgtEl>
                                          <p:spTgt spid="5"/>
                                        </p:tgtEl>
                                        <p:attrNameLst>
                                          <p:attrName>ppt_x</p:attrName>
                                        </p:attrNameLst>
                                      </p:cBhvr>
                                      <p:tavLst>
                                        <p:tav tm="0">
                                          <p:val>
                                            <p:strVal val="#ppt_x-#ppt_w*1.125000"/>
                                          </p:val>
                                        </p:tav>
                                        <p:tav tm="100000">
                                          <p:val>
                                            <p:strVal val="#ppt_x"/>
                                          </p:val>
                                        </p:tav>
                                      </p:tavLst>
                                    </p:anim>
                                    <p:animEffect transition="in" filter="wipe(right)">
                                      <p:cBhvr>
                                        <p:cTn id="49" dur="500"/>
                                        <p:tgtEl>
                                          <p:spTgt spid="5"/>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p:tgtEl>
                                          <p:spTgt spid="12"/>
                                        </p:tgtEl>
                                        <p:attrNameLst>
                                          <p:attrName>ppt_x</p:attrName>
                                        </p:attrNameLst>
                                      </p:cBhvr>
                                      <p:tavLst>
                                        <p:tav tm="0">
                                          <p:val>
                                            <p:strVal val="#ppt_x-#ppt_w*1.125000"/>
                                          </p:val>
                                        </p:tav>
                                        <p:tav tm="100000">
                                          <p:val>
                                            <p:strVal val="#ppt_x"/>
                                          </p:val>
                                        </p:tav>
                                      </p:tavLst>
                                    </p:anim>
                                    <p:animEffect transition="in" filter="wipe(right)">
                                      <p:cBhvr>
                                        <p:cTn id="53" dur="500"/>
                                        <p:tgtEl>
                                          <p:spTgt spid="12"/>
                                        </p:tgtEl>
                                      </p:cBhvr>
                                    </p:animEffect>
                                  </p:childTnLst>
                                </p:cTn>
                              </p:par>
                            </p:childTnLst>
                          </p:cTn>
                        </p:par>
                        <p:par>
                          <p:cTn id="54" fill="hold">
                            <p:stCondLst>
                              <p:cond delay="500"/>
                            </p:stCondLst>
                            <p:childTnLst>
                              <p:par>
                                <p:cTn id="55" presetID="42" presetClass="path" presetSubtype="0" accel="50000" decel="50000" fill="hold" grpId="1" nodeType="afterEffect">
                                  <p:stCondLst>
                                    <p:cond delay="0"/>
                                  </p:stCondLst>
                                  <p:childTnLst>
                                    <p:animMotion origin="layout" path="M 0.05451 -0.00031 L 0.10781 0.00092 " pathEditMode="relative" rAng="0" ptsTypes="AA">
                                      <p:cBhvr>
                                        <p:cTn id="56" dur="2000" fill="hold"/>
                                        <p:tgtEl>
                                          <p:spTgt spid="22"/>
                                        </p:tgtEl>
                                        <p:attrNameLst>
                                          <p:attrName>ppt_x</p:attrName>
                                          <p:attrName>ppt_y</p:attrName>
                                        </p:attrNameLst>
                                      </p:cBhvr>
                                      <p:rCtr x="2656" y="62"/>
                                    </p:animMotion>
                                  </p:childTnLst>
                                </p:cTn>
                              </p:par>
                              <p:par>
                                <p:cTn id="57" presetID="42" presetClass="path" presetSubtype="0" accel="50000" decel="50000" fill="hold" grpId="1" nodeType="withEffect">
                                  <p:stCondLst>
                                    <p:cond delay="0"/>
                                  </p:stCondLst>
                                  <p:childTnLst>
                                    <p:animMotion origin="layout" path="M 0.05434 0.00031 L 0.10781 -0.00031 " pathEditMode="relative" rAng="0" ptsTypes="AA">
                                      <p:cBhvr>
                                        <p:cTn id="58" dur="2000" fill="hold"/>
                                        <p:tgtEl>
                                          <p:spTgt spid="7"/>
                                        </p:tgtEl>
                                        <p:attrNameLst>
                                          <p:attrName>ppt_x</p:attrName>
                                          <p:attrName>ppt_y</p:attrName>
                                        </p:attrNameLst>
                                      </p:cBhvr>
                                      <p:rCtr x="2674" y="-31"/>
                                    </p:animMotion>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p:tgtEl>
                                          <p:spTgt spid="19"/>
                                        </p:tgtEl>
                                        <p:attrNameLst>
                                          <p:attrName>ppt_x</p:attrName>
                                        </p:attrNameLst>
                                      </p:cBhvr>
                                      <p:tavLst>
                                        <p:tav tm="0">
                                          <p:val>
                                            <p:strVal val="#ppt_x-#ppt_w*1.125000"/>
                                          </p:val>
                                        </p:tav>
                                        <p:tav tm="100000">
                                          <p:val>
                                            <p:strVal val="#ppt_x"/>
                                          </p:val>
                                        </p:tav>
                                      </p:tavLst>
                                    </p:anim>
                                    <p:animEffect transition="in" filter="wipe(right)">
                                      <p:cBhvr>
                                        <p:cTn id="64" dur="500"/>
                                        <p:tgtEl>
                                          <p:spTgt spid="19"/>
                                        </p:tgtEl>
                                      </p:cBhvr>
                                    </p:animEffect>
                                  </p:childTnLst>
                                </p:cTn>
                              </p:par>
                              <p:par>
                                <p:cTn id="65" presetID="12" presetClass="entr" presetSubtype="8"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p:tgtEl>
                                          <p:spTgt spid="18"/>
                                        </p:tgtEl>
                                        <p:attrNameLst>
                                          <p:attrName>ppt_x</p:attrName>
                                        </p:attrNameLst>
                                      </p:cBhvr>
                                      <p:tavLst>
                                        <p:tav tm="0">
                                          <p:val>
                                            <p:strVal val="#ppt_x-#ppt_w*1.125000"/>
                                          </p:val>
                                        </p:tav>
                                        <p:tav tm="100000">
                                          <p:val>
                                            <p:strVal val="#ppt_x"/>
                                          </p:val>
                                        </p:tav>
                                      </p:tavLst>
                                    </p:anim>
                                    <p:animEffect transition="in" filter="wipe(right)">
                                      <p:cBhvr>
                                        <p:cTn id="68" dur="500"/>
                                        <p:tgtEl>
                                          <p:spTgt spid="18"/>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additive="base">
                                        <p:cTn id="71" dur="500"/>
                                        <p:tgtEl>
                                          <p:spTgt spid="14"/>
                                        </p:tgtEl>
                                        <p:attrNameLst>
                                          <p:attrName>ppt_x</p:attrName>
                                        </p:attrNameLst>
                                      </p:cBhvr>
                                      <p:tavLst>
                                        <p:tav tm="0">
                                          <p:val>
                                            <p:strVal val="#ppt_x-#ppt_w*1.125000"/>
                                          </p:val>
                                        </p:tav>
                                        <p:tav tm="100000">
                                          <p:val>
                                            <p:strVal val="#ppt_x"/>
                                          </p:val>
                                        </p:tav>
                                      </p:tavLst>
                                    </p:anim>
                                    <p:animEffect transition="in" filter="wipe(right)">
                                      <p:cBhvr>
                                        <p:cTn id="72" dur="500"/>
                                        <p:tgtEl>
                                          <p:spTgt spid="14"/>
                                        </p:tgtEl>
                                      </p:cBhvr>
                                    </p:animEffect>
                                  </p:childTnLst>
                                </p:cTn>
                              </p:par>
                            </p:childTnLst>
                          </p:cTn>
                        </p:par>
                        <p:par>
                          <p:cTn id="73" fill="hold">
                            <p:stCondLst>
                              <p:cond delay="500"/>
                            </p:stCondLst>
                            <p:childTnLst>
                              <p:par>
                                <p:cTn id="74" presetID="42" presetClass="path" presetSubtype="0" accel="50000" decel="50000" fill="hold" grpId="2" nodeType="afterEffect">
                                  <p:stCondLst>
                                    <p:cond delay="0"/>
                                  </p:stCondLst>
                                  <p:childTnLst>
                                    <p:animMotion origin="layout" path="M 0.10781 0.00092 L 0.16059 4.19753E-6 " pathEditMode="relative" rAng="0" ptsTypes="AA">
                                      <p:cBhvr>
                                        <p:cTn id="75" dur="2000" fill="hold"/>
                                        <p:tgtEl>
                                          <p:spTgt spid="22"/>
                                        </p:tgtEl>
                                        <p:attrNameLst>
                                          <p:attrName>ppt_x</p:attrName>
                                          <p:attrName>ppt_y</p:attrName>
                                        </p:attrNameLst>
                                      </p:cBhvr>
                                      <p:rCtr x="2639" y="-62"/>
                                    </p:animMotion>
                                  </p:childTnLst>
                                </p:cTn>
                              </p:par>
                            </p:childTnLst>
                          </p:cTn>
                        </p:par>
                      </p:childTnLst>
                    </p:cTn>
                  </p:par>
                  <p:par>
                    <p:cTn id="76" fill="hold">
                      <p:stCondLst>
                        <p:cond delay="indefinite"/>
                      </p:stCondLst>
                      <p:childTnLst>
                        <p:par>
                          <p:cTn id="77" fill="hold">
                            <p:stCondLst>
                              <p:cond delay="0"/>
                            </p:stCondLst>
                            <p:childTnLst>
                              <p:par>
                                <p:cTn id="78" presetID="12" presetClass="entr" presetSubtype="8" fill="hold" grpId="0" nodeType="clickEffect">
                                  <p:stCondLst>
                                    <p:cond delay="0"/>
                                  </p:stCondLst>
                                  <p:childTnLst>
                                    <p:set>
                                      <p:cBhvr>
                                        <p:cTn id="79" dur="1" fill="hold">
                                          <p:stCondLst>
                                            <p:cond delay="0"/>
                                          </p:stCondLst>
                                        </p:cTn>
                                        <p:tgtEl>
                                          <p:spTgt spid="17"/>
                                        </p:tgtEl>
                                        <p:attrNameLst>
                                          <p:attrName>style.visibility</p:attrName>
                                        </p:attrNameLst>
                                      </p:cBhvr>
                                      <p:to>
                                        <p:strVal val="visible"/>
                                      </p:to>
                                    </p:set>
                                    <p:anim calcmode="lin" valueType="num">
                                      <p:cBhvr additive="base">
                                        <p:cTn id="80" dur="500"/>
                                        <p:tgtEl>
                                          <p:spTgt spid="17"/>
                                        </p:tgtEl>
                                        <p:attrNameLst>
                                          <p:attrName>ppt_x</p:attrName>
                                        </p:attrNameLst>
                                      </p:cBhvr>
                                      <p:tavLst>
                                        <p:tav tm="0">
                                          <p:val>
                                            <p:strVal val="#ppt_x-#ppt_w*1.125000"/>
                                          </p:val>
                                        </p:tav>
                                        <p:tav tm="100000">
                                          <p:val>
                                            <p:strVal val="#ppt_x"/>
                                          </p:val>
                                        </p:tav>
                                      </p:tavLst>
                                    </p:anim>
                                    <p:animEffect transition="in" filter="wipe(right)">
                                      <p:cBhvr>
                                        <p:cTn id="81" dur="500"/>
                                        <p:tgtEl>
                                          <p:spTgt spid="17"/>
                                        </p:tgtEl>
                                      </p:cBhvr>
                                    </p:animEffect>
                                  </p:childTnLst>
                                </p:cTn>
                              </p:par>
                              <p:par>
                                <p:cTn id="82" presetID="12" presetClass="entr" presetSubtype="8"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additive="base">
                                        <p:cTn id="84" dur="500"/>
                                        <p:tgtEl>
                                          <p:spTgt spid="13"/>
                                        </p:tgtEl>
                                        <p:attrNameLst>
                                          <p:attrName>ppt_x</p:attrName>
                                        </p:attrNameLst>
                                      </p:cBhvr>
                                      <p:tavLst>
                                        <p:tav tm="0">
                                          <p:val>
                                            <p:strVal val="#ppt_x-#ppt_w*1.125000"/>
                                          </p:val>
                                        </p:tav>
                                        <p:tav tm="100000">
                                          <p:val>
                                            <p:strVal val="#ppt_x"/>
                                          </p:val>
                                        </p:tav>
                                      </p:tavLst>
                                    </p:anim>
                                    <p:animEffect transition="in" filter="wipe(right)">
                                      <p:cBhvr>
                                        <p:cTn id="85" dur="500"/>
                                        <p:tgtEl>
                                          <p:spTgt spid="13"/>
                                        </p:tgtEl>
                                      </p:cBhvr>
                                    </p:animEffect>
                                  </p:childTnLst>
                                </p:cTn>
                              </p:par>
                            </p:childTnLst>
                          </p:cTn>
                        </p:par>
                        <p:par>
                          <p:cTn id="86" fill="hold">
                            <p:stCondLst>
                              <p:cond delay="500"/>
                            </p:stCondLst>
                            <p:childTnLst>
                              <p:par>
                                <p:cTn id="87" presetID="42" presetClass="path" presetSubtype="0" accel="50000" decel="50000" fill="hold" grpId="1" nodeType="afterEffect">
                                  <p:stCondLst>
                                    <p:cond delay="0"/>
                                  </p:stCondLst>
                                  <p:childTnLst>
                                    <p:animMotion origin="layout" path="M 3.05556E-6 -2.46914E-7 L 0.05295 0.00031 " pathEditMode="relative" rAng="0" ptsTypes="AA">
                                      <p:cBhvr>
                                        <p:cTn id="88" dur="2000" fill="hold"/>
                                        <p:tgtEl>
                                          <p:spTgt spid="19"/>
                                        </p:tgtEl>
                                        <p:attrNameLst>
                                          <p:attrName>ppt_x</p:attrName>
                                          <p:attrName>ppt_y</p:attrName>
                                        </p:attrNameLst>
                                      </p:cBhvr>
                                      <p:rCtr x="2639" y="0"/>
                                    </p:animMotion>
                                  </p:childTnLst>
                                </p:cTn>
                              </p:par>
                              <p:par>
                                <p:cTn id="89" presetID="42" presetClass="path" presetSubtype="0" accel="50000" decel="50000" fill="hold" grpId="3" nodeType="withEffect">
                                  <p:stCondLst>
                                    <p:cond delay="0"/>
                                  </p:stCondLst>
                                  <p:childTnLst>
                                    <p:animMotion origin="layout" path="M 0.16059 4.19753E-6 L 0.21475 4.19753E-6 " pathEditMode="relative" rAng="0" ptsTypes="AA">
                                      <p:cBhvr>
                                        <p:cTn id="90" dur="2000" fill="hold"/>
                                        <p:tgtEl>
                                          <p:spTgt spid="22"/>
                                        </p:tgtEl>
                                        <p:attrNameLst>
                                          <p:attrName>ppt_x</p:attrName>
                                          <p:attrName>ppt_y</p:attrName>
                                        </p:attrNameLst>
                                      </p:cBhvr>
                                      <p:rCtr x="2708" y="0"/>
                                    </p:animMotion>
                                  </p:childTnLst>
                                </p:cTn>
                              </p:par>
                            </p:childTnLst>
                          </p:cTn>
                        </p:par>
                      </p:childTnLst>
                    </p:cTn>
                  </p:par>
                  <p:par>
                    <p:cTn id="91" fill="hold">
                      <p:stCondLst>
                        <p:cond delay="indefinite"/>
                      </p:stCondLst>
                      <p:childTnLst>
                        <p:par>
                          <p:cTn id="92" fill="hold">
                            <p:stCondLst>
                              <p:cond delay="0"/>
                            </p:stCondLst>
                            <p:childTnLst>
                              <p:par>
                                <p:cTn id="93" presetID="12" presetClass="entr" presetSubtype="8"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 calcmode="lin" valueType="num">
                                      <p:cBhvr additive="base">
                                        <p:cTn id="95" dur="500"/>
                                        <p:tgtEl>
                                          <p:spTgt spid="20"/>
                                        </p:tgtEl>
                                        <p:attrNameLst>
                                          <p:attrName>ppt_x</p:attrName>
                                        </p:attrNameLst>
                                      </p:cBhvr>
                                      <p:tavLst>
                                        <p:tav tm="0">
                                          <p:val>
                                            <p:strVal val="#ppt_x-#ppt_w*1.125000"/>
                                          </p:val>
                                        </p:tav>
                                        <p:tav tm="100000">
                                          <p:val>
                                            <p:strVal val="#ppt_x"/>
                                          </p:val>
                                        </p:tav>
                                      </p:tavLst>
                                    </p:anim>
                                    <p:animEffect transition="in" filter="wipe(right)">
                                      <p:cBhvr>
                                        <p:cTn id="96" dur="500"/>
                                        <p:tgtEl>
                                          <p:spTgt spid="20"/>
                                        </p:tgtEl>
                                      </p:cBhvr>
                                    </p:animEffect>
                                  </p:childTnLst>
                                </p:cTn>
                              </p:par>
                              <p:par>
                                <p:cTn id="97" presetID="12" presetClass="entr" presetSubtype="8" fill="hold" grpId="0" nodeType="withEffect">
                                  <p:stCondLst>
                                    <p:cond delay="0"/>
                                  </p:stCondLst>
                                  <p:childTnLst>
                                    <p:set>
                                      <p:cBhvr>
                                        <p:cTn id="98" dur="1" fill="hold">
                                          <p:stCondLst>
                                            <p:cond delay="0"/>
                                          </p:stCondLst>
                                        </p:cTn>
                                        <p:tgtEl>
                                          <p:spTgt spid="16"/>
                                        </p:tgtEl>
                                        <p:attrNameLst>
                                          <p:attrName>style.visibility</p:attrName>
                                        </p:attrNameLst>
                                      </p:cBhvr>
                                      <p:to>
                                        <p:strVal val="visible"/>
                                      </p:to>
                                    </p:set>
                                    <p:anim calcmode="lin" valueType="num">
                                      <p:cBhvr additive="base">
                                        <p:cTn id="99" dur="500"/>
                                        <p:tgtEl>
                                          <p:spTgt spid="16"/>
                                        </p:tgtEl>
                                        <p:attrNameLst>
                                          <p:attrName>ppt_x</p:attrName>
                                        </p:attrNameLst>
                                      </p:cBhvr>
                                      <p:tavLst>
                                        <p:tav tm="0">
                                          <p:val>
                                            <p:strVal val="#ppt_x-#ppt_w*1.125000"/>
                                          </p:val>
                                        </p:tav>
                                        <p:tav tm="100000">
                                          <p:val>
                                            <p:strVal val="#ppt_x"/>
                                          </p:val>
                                        </p:tav>
                                      </p:tavLst>
                                    </p:anim>
                                    <p:animEffect transition="in" filter="wipe(right)">
                                      <p:cBhvr>
                                        <p:cTn id="100" dur="500"/>
                                        <p:tgtEl>
                                          <p:spTgt spid="16"/>
                                        </p:tgtEl>
                                      </p:cBhvr>
                                    </p:animEffect>
                                  </p:childTnLst>
                                </p:cTn>
                              </p:par>
                              <p:par>
                                <p:cTn id="101" presetID="12" presetClass="entr" presetSubtype="8" fill="hold" grpId="0" nodeType="withEffect">
                                  <p:stCondLst>
                                    <p:cond delay="0"/>
                                  </p:stCondLst>
                                  <p:childTnLst>
                                    <p:set>
                                      <p:cBhvr>
                                        <p:cTn id="102" dur="1" fill="hold">
                                          <p:stCondLst>
                                            <p:cond delay="0"/>
                                          </p:stCondLst>
                                        </p:cTn>
                                        <p:tgtEl>
                                          <p:spTgt spid="21"/>
                                        </p:tgtEl>
                                        <p:attrNameLst>
                                          <p:attrName>style.visibility</p:attrName>
                                        </p:attrNameLst>
                                      </p:cBhvr>
                                      <p:to>
                                        <p:strVal val="visible"/>
                                      </p:to>
                                    </p:set>
                                    <p:anim calcmode="lin" valueType="num">
                                      <p:cBhvr additive="base">
                                        <p:cTn id="103" dur="500"/>
                                        <p:tgtEl>
                                          <p:spTgt spid="21"/>
                                        </p:tgtEl>
                                        <p:attrNameLst>
                                          <p:attrName>ppt_x</p:attrName>
                                        </p:attrNameLst>
                                      </p:cBhvr>
                                      <p:tavLst>
                                        <p:tav tm="0">
                                          <p:val>
                                            <p:strVal val="#ppt_x-#ppt_w*1.125000"/>
                                          </p:val>
                                        </p:tav>
                                        <p:tav tm="100000">
                                          <p:val>
                                            <p:strVal val="#ppt_x"/>
                                          </p:val>
                                        </p:tav>
                                      </p:tavLst>
                                    </p:anim>
                                    <p:animEffect transition="in" filter="wipe(right)">
                                      <p:cBhvr>
                                        <p:cTn id="104" dur="500"/>
                                        <p:tgtEl>
                                          <p:spTgt spid="21"/>
                                        </p:tgtEl>
                                      </p:cBhvr>
                                    </p:animEffect>
                                  </p:childTnLst>
                                </p:cTn>
                              </p:par>
                            </p:childTnLst>
                          </p:cTn>
                        </p:par>
                        <p:par>
                          <p:cTn id="105" fill="hold">
                            <p:stCondLst>
                              <p:cond delay="500"/>
                            </p:stCondLst>
                            <p:childTnLst>
                              <p:par>
                                <p:cTn id="106" presetID="42" presetClass="path" presetSubtype="0" accel="50000" decel="50000" fill="hold" grpId="4" nodeType="afterEffect">
                                  <p:stCondLst>
                                    <p:cond delay="0"/>
                                  </p:stCondLst>
                                  <p:childTnLst>
                                    <p:animMotion origin="layout" path="M 0.21475 4.19753E-6 L 0.26892 0.0003 " pathEditMode="relative" rAng="0" ptsTypes="AA">
                                      <p:cBhvr>
                                        <p:cTn id="107" dur="2000" fill="hold"/>
                                        <p:tgtEl>
                                          <p:spTgt spid="22"/>
                                        </p:tgtEl>
                                        <p:attrNameLst>
                                          <p:attrName>ppt_x</p:attrName>
                                          <p:attrName>ppt_y</p:attrName>
                                        </p:attrNameLst>
                                      </p:cBhvr>
                                      <p:rCtr x="2708" y="0"/>
                                    </p:animMotion>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500"/>
                                        <p:tgtEl>
                                          <p:spTgt spid="2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500"/>
                                        <p:tgtEl>
                                          <p:spTgt spid="73"/>
                                        </p:tgtEl>
                                      </p:cBhvr>
                                    </p:animEffect>
                                  </p:childTnLst>
                                </p:cTn>
                              </p:par>
                            </p:childTnLst>
                          </p:cTn>
                        </p:par>
                        <p:par>
                          <p:cTn id="116" fill="hold">
                            <p:stCondLst>
                              <p:cond delay="500"/>
                            </p:stCondLst>
                            <p:childTnLst>
                              <p:par>
                                <p:cTn id="117" presetID="12" presetClass="entr" presetSubtype="8" fill="hold" grpId="0" nodeType="afterEffect">
                                  <p:stCondLst>
                                    <p:cond delay="0"/>
                                  </p:stCondLst>
                                  <p:childTnLst>
                                    <p:set>
                                      <p:cBhvr>
                                        <p:cTn id="118" dur="1" fill="hold">
                                          <p:stCondLst>
                                            <p:cond delay="0"/>
                                          </p:stCondLst>
                                        </p:cTn>
                                        <p:tgtEl>
                                          <p:spTgt spid="61"/>
                                        </p:tgtEl>
                                        <p:attrNameLst>
                                          <p:attrName>style.visibility</p:attrName>
                                        </p:attrNameLst>
                                      </p:cBhvr>
                                      <p:to>
                                        <p:strVal val="visible"/>
                                      </p:to>
                                    </p:set>
                                    <p:anim calcmode="lin" valueType="num">
                                      <p:cBhvr additive="base">
                                        <p:cTn id="119" dur="500"/>
                                        <p:tgtEl>
                                          <p:spTgt spid="61"/>
                                        </p:tgtEl>
                                        <p:attrNameLst>
                                          <p:attrName>ppt_x</p:attrName>
                                        </p:attrNameLst>
                                      </p:cBhvr>
                                      <p:tavLst>
                                        <p:tav tm="0">
                                          <p:val>
                                            <p:strVal val="#ppt_x-#ppt_w*1.125000"/>
                                          </p:val>
                                        </p:tav>
                                        <p:tav tm="100000">
                                          <p:val>
                                            <p:strVal val="#ppt_x"/>
                                          </p:val>
                                        </p:tav>
                                      </p:tavLst>
                                    </p:anim>
                                    <p:animEffect transition="in" filter="wipe(right)">
                                      <p:cBhvr>
                                        <p:cTn id="120" dur="500"/>
                                        <p:tgtEl>
                                          <p:spTgt spid="61"/>
                                        </p:tgtEl>
                                      </p:cBhvr>
                                    </p:animEffect>
                                  </p:childTnLst>
                                </p:cTn>
                              </p:par>
                              <p:par>
                                <p:cTn id="121" presetID="12" presetClass="entr" presetSubtype="8" fill="hold" grpId="0" nodeType="withEffect">
                                  <p:stCondLst>
                                    <p:cond delay="0"/>
                                  </p:stCondLst>
                                  <p:childTnLst>
                                    <p:set>
                                      <p:cBhvr>
                                        <p:cTn id="122" dur="1" fill="hold">
                                          <p:stCondLst>
                                            <p:cond delay="0"/>
                                          </p:stCondLst>
                                        </p:cTn>
                                        <p:tgtEl>
                                          <p:spTgt spid="59"/>
                                        </p:tgtEl>
                                        <p:attrNameLst>
                                          <p:attrName>style.visibility</p:attrName>
                                        </p:attrNameLst>
                                      </p:cBhvr>
                                      <p:to>
                                        <p:strVal val="visible"/>
                                      </p:to>
                                    </p:set>
                                    <p:anim calcmode="lin" valueType="num">
                                      <p:cBhvr additive="base">
                                        <p:cTn id="123" dur="500"/>
                                        <p:tgtEl>
                                          <p:spTgt spid="59"/>
                                        </p:tgtEl>
                                        <p:attrNameLst>
                                          <p:attrName>ppt_x</p:attrName>
                                        </p:attrNameLst>
                                      </p:cBhvr>
                                      <p:tavLst>
                                        <p:tav tm="0">
                                          <p:val>
                                            <p:strVal val="#ppt_x-#ppt_w*1.125000"/>
                                          </p:val>
                                        </p:tav>
                                        <p:tav tm="100000">
                                          <p:val>
                                            <p:strVal val="#ppt_x"/>
                                          </p:val>
                                        </p:tav>
                                      </p:tavLst>
                                    </p:anim>
                                    <p:animEffect transition="in" filter="wipe(right)">
                                      <p:cBhvr>
                                        <p:cTn id="124" dur="500"/>
                                        <p:tgtEl>
                                          <p:spTgt spid="59"/>
                                        </p:tgtEl>
                                      </p:cBhvr>
                                    </p:animEffect>
                                  </p:childTnLst>
                                </p:cTn>
                              </p:par>
                              <p:par>
                                <p:cTn id="125" presetID="12" presetClass="entr" presetSubtype="8" fill="hold" grpId="4" nodeType="withEffect">
                                  <p:stCondLst>
                                    <p:cond delay="0"/>
                                  </p:stCondLst>
                                  <p:childTnLst>
                                    <p:set>
                                      <p:cBhvr>
                                        <p:cTn id="126" dur="1" fill="hold">
                                          <p:stCondLst>
                                            <p:cond delay="0"/>
                                          </p:stCondLst>
                                        </p:cTn>
                                        <p:tgtEl>
                                          <p:spTgt spid="58"/>
                                        </p:tgtEl>
                                        <p:attrNameLst>
                                          <p:attrName>style.visibility</p:attrName>
                                        </p:attrNameLst>
                                      </p:cBhvr>
                                      <p:to>
                                        <p:strVal val="visible"/>
                                      </p:to>
                                    </p:set>
                                    <p:anim calcmode="lin" valueType="num">
                                      <p:cBhvr additive="base">
                                        <p:cTn id="127" dur="500"/>
                                        <p:tgtEl>
                                          <p:spTgt spid="58"/>
                                        </p:tgtEl>
                                        <p:attrNameLst>
                                          <p:attrName>ppt_x</p:attrName>
                                        </p:attrNameLst>
                                      </p:cBhvr>
                                      <p:tavLst>
                                        <p:tav tm="0">
                                          <p:val>
                                            <p:strVal val="#ppt_x-#ppt_w*1.125000"/>
                                          </p:val>
                                        </p:tav>
                                        <p:tav tm="100000">
                                          <p:val>
                                            <p:strVal val="#ppt_x"/>
                                          </p:val>
                                        </p:tav>
                                      </p:tavLst>
                                    </p:anim>
                                    <p:animEffect transition="in" filter="wipe(right)">
                                      <p:cBhvr>
                                        <p:cTn id="128" dur="500"/>
                                        <p:tgtEl>
                                          <p:spTgt spid="58"/>
                                        </p:tgtEl>
                                      </p:cBhvr>
                                    </p:animEffect>
                                  </p:childTnLst>
                                </p:cTn>
                              </p:par>
                              <p:par>
                                <p:cTn id="129" presetID="12" presetClass="entr" presetSubtype="8" fill="hold" grpId="6" nodeType="withEffect">
                                  <p:stCondLst>
                                    <p:cond delay="0"/>
                                  </p:stCondLst>
                                  <p:childTnLst>
                                    <p:set>
                                      <p:cBhvr>
                                        <p:cTn id="130" dur="1" fill="hold">
                                          <p:stCondLst>
                                            <p:cond delay="0"/>
                                          </p:stCondLst>
                                        </p:cTn>
                                        <p:tgtEl>
                                          <p:spTgt spid="70"/>
                                        </p:tgtEl>
                                        <p:attrNameLst>
                                          <p:attrName>style.visibility</p:attrName>
                                        </p:attrNameLst>
                                      </p:cBhvr>
                                      <p:to>
                                        <p:strVal val="visible"/>
                                      </p:to>
                                    </p:set>
                                    <p:anim calcmode="lin" valueType="num">
                                      <p:cBhvr additive="base">
                                        <p:cTn id="131" dur="500"/>
                                        <p:tgtEl>
                                          <p:spTgt spid="70"/>
                                        </p:tgtEl>
                                        <p:attrNameLst>
                                          <p:attrName>ppt_x</p:attrName>
                                        </p:attrNameLst>
                                      </p:cBhvr>
                                      <p:tavLst>
                                        <p:tav tm="0">
                                          <p:val>
                                            <p:strVal val="#ppt_x-#ppt_w*1.125000"/>
                                          </p:val>
                                        </p:tav>
                                        <p:tav tm="100000">
                                          <p:val>
                                            <p:strVal val="#ppt_x"/>
                                          </p:val>
                                        </p:tav>
                                      </p:tavLst>
                                    </p:anim>
                                    <p:animEffect transition="in" filter="wipe(right)">
                                      <p:cBhvr>
                                        <p:cTn id="132" dur="500"/>
                                        <p:tgtEl>
                                          <p:spTgt spid="70"/>
                                        </p:tgtEl>
                                      </p:cBhvr>
                                    </p:animEffect>
                                  </p:childTnLst>
                                </p:cTn>
                              </p:par>
                            </p:childTnLst>
                          </p:cTn>
                        </p:par>
                      </p:childTnLst>
                    </p:cTn>
                  </p:par>
                  <p:par>
                    <p:cTn id="133" fill="hold">
                      <p:stCondLst>
                        <p:cond delay="indefinite"/>
                      </p:stCondLst>
                      <p:childTnLst>
                        <p:par>
                          <p:cTn id="134" fill="hold">
                            <p:stCondLst>
                              <p:cond delay="0"/>
                            </p:stCondLst>
                            <p:childTnLst>
                              <p:par>
                                <p:cTn id="135" presetID="12" presetClass="entr" presetSubtype="8" fill="hold" grpId="0" nodeType="clickEffect">
                                  <p:stCondLst>
                                    <p:cond delay="0"/>
                                  </p:stCondLst>
                                  <p:childTnLst>
                                    <p:set>
                                      <p:cBhvr>
                                        <p:cTn id="136" dur="1" fill="hold">
                                          <p:stCondLst>
                                            <p:cond delay="0"/>
                                          </p:stCondLst>
                                        </p:cTn>
                                        <p:tgtEl>
                                          <p:spTgt spid="66"/>
                                        </p:tgtEl>
                                        <p:attrNameLst>
                                          <p:attrName>style.visibility</p:attrName>
                                        </p:attrNameLst>
                                      </p:cBhvr>
                                      <p:to>
                                        <p:strVal val="visible"/>
                                      </p:to>
                                    </p:set>
                                    <p:anim calcmode="lin" valueType="num">
                                      <p:cBhvr additive="base">
                                        <p:cTn id="137" dur="500"/>
                                        <p:tgtEl>
                                          <p:spTgt spid="66"/>
                                        </p:tgtEl>
                                        <p:attrNameLst>
                                          <p:attrName>ppt_x</p:attrName>
                                        </p:attrNameLst>
                                      </p:cBhvr>
                                      <p:tavLst>
                                        <p:tav tm="0">
                                          <p:val>
                                            <p:strVal val="#ppt_x-#ppt_w*1.125000"/>
                                          </p:val>
                                        </p:tav>
                                        <p:tav tm="100000">
                                          <p:val>
                                            <p:strVal val="#ppt_x"/>
                                          </p:val>
                                        </p:tav>
                                      </p:tavLst>
                                    </p:anim>
                                    <p:animEffect transition="in" filter="wipe(right)">
                                      <p:cBhvr>
                                        <p:cTn id="138" dur="500"/>
                                        <p:tgtEl>
                                          <p:spTgt spid="66"/>
                                        </p:tgtEl>
                                      </p:cBhvr>
                                    </p:animEffect>
                                  </p:childTnLst>
                                </p:cTn>
                              </p:par>
                              <p:par>
                                <p:cTn id="139" presetID="12" presetClass="entr" presetSubtype="8" fill="hold" grpId="0" nodeType="withEffect">
                                  <p:stCondLst>
                                    <p:cond delay="0"/>
                                  </p:stCondLst>
                                  <p:childTnLst>
                                    <p:set>
                                      <p:cBhvr>
                                        <p:cTn id="140" dur="1" fill="hold">
                                          <p:stCondLst>
                                            <p:cond delay="0"/>
                                          </p:stCondLst>
                                        </p:cTn>
                                        <p:tgtEl>
                                          <p:spTgt spid="62"/>
                                        </p:tgtEl>
                                        <p:attrNameLst>
                                          <p:attrName>style.visibility</p:attrName>
                                        </p:attrNameLst>
                                      </p:cBhvr>
                                      <p:to>
                                        <p:strVal val="visible"/>
                                      </p:to>
                                    </p:set>
                                    <p:anim calcmode="lin" valueType="num">
                                      <p:cBhvr additive="base">
                                        <p:cTn id="141" dur="500"/>
                                        <p:tgtEl>
                                          <p:spTgt spid="62"/>
                                        </p:tgtEl>
                                        <p:attrNameLst>
                                          <p:attrName>ppt_x</p:attrName>
                                        </p:attrNameLst>
                                      </p:cBhvr>
                                      <p:tavLst>
                                        <p:tav tm="0">
                                          <p:val>
                                            <p:strVal val="#ppt_x-#ppt_w*1.125000"/>
                                          </p:val>
                                        </p:tav>
                                        <p:tav tm="100000">
                                          <p:val>
                                            <p:strVal val="#ppt_x"/>
                                          </p:val>
                                        </p:tav>
                                      </p:tavLst>
                                    </p:anim>
                                    <p:animEffect transition="in" filter="wipe(right)">
                                      <p:cBhvr>
                                        <p:cTn id="142" dur="500"/>
                                        <p:tgtEl>
                                          <p:spTgt spid="62"/>
                                        </p:tgtEl>
                                      </p:cBhvr>
                                    </p:animEffect>
                                  </p:childTnLst>
                                </p:cTn>
                              </p:par>
                            </p:childTnLst>
                          </p:cTn>
                        </p:par>
                        <p:par>
                          <p:cTn id="143" fill="hold">
                            <p:stCondLst>
                              <p:cond delay="500"/>
                            </p:stCondLst>
                            <p:childTnLst>
                              <p:par>
                                <p:cTn id="144" presetID="42" presetClass="path" presetSubtype="0" accel="50000" decel="50000" fill="hold" grpId="0" nodeType="afterEffect">
                                  <p:stCondLst>
                                    <p:cond delay="0"/>
                                  </p:stCondLst>
                                  <p:childTnLst>
                                    <p:animMotion origin="layout" path="M 2.22222E-6 -4.07407E-6 L 0.05434 0.00031 " pathEditMode="relative" rAng="0" ptsTypes="AA">
                                      <p:cBhvr>
                                        <p:cTn id="145" dur="2000" fill="hold"/>
                                        <p:tgtEl>
                                          <p:spTgt spid="58"/>
                                        </p:tgtEl>
                                        <p:attrNameLst>
                                          <p:attrName>ppt_x</p:attrName>
                                          <p:attrName>ppt_y</p:attrName>
                                        </p:attrNameLst>
                                      </p:cBhvr>
                                      <p:rCtr x="2708" y="0"/>
                                    </p:animMotion>
                                  </p:childTnLst>
                                </p:cTn>
                              </p:par>
                              <p:par>
                                <p:cTn id="146" presetID="42" presetClass="path" presetSubtype="0" accel="50000" decel="50000" fill="hold" grpId="0" nodeType="withEffect">
                                  <p:stCondLst>
                                    <p:cond delay="0"/>
                                  </p:stCondLst>
                                  <p:childTnLst>
                                    <p:animMotion origin="layout" path="M 2.22222E-6 1.7284E-6 L 0.05451 1.7284E-6 " pathEditMode="relative" rAng="0" ptsTypes="AA">
                                      <p:cBhvr>
                                        <p:cTn id="147" dur="2000" fill="hold"/>
                                        <p:tgtEl>
                                          <p:spTgt spid="70"/>
                                        </p:tgtEl>
                                        <p:attrNameLst>
                                          <p:attrName>ppt_x</p:attrName>
                                          <p:attrName>ppt_y</p:attrName>
                                        </p:attrNameLst>
                                      </p:cBhvr>
                                      <p:rCtr x="2726" y="0"/>
                                    </p:animMotion>
                                  </p:childTnLst>
                                </p:cTn>
                              </p:par>
                            </p:childTnLst>
                          </p:cTn>
                        </p:par>
                      </p:childTnLst>
                    </p:cTn>
                  </p:par>
                  <p:par>
                    <p:cTn id="148" fill="hold">
                      <p:stCondLst>
                        <p:cond delay="indefinite"/>
                      </p:stCondLst>
                      <p:childTnLst>
                        <p:par>
                          <p:cTn id="149" fill="hold">
                            <p:stCondLst>
                              <p:cond delay="0"/>
                            </p:stCondLst>
                            <p:childTnLst>
                              <p:par>
                                <p:cTn id="150" presetID="12" presetClass="entr" presetSubtype="8" fill="hold" grpId="0" nodeType="clickEffect">
                                  <p:stCondLst>
                                    <p:cond delay="0"/>
                                  </p:stCondLst>
                                  <p:childTnLst>
                                    <p:set>
                                      <p:cBhvr>
                                        <p:cTn id="151" dur="1" fill="hold">
                                          <p:stCondLst>
                                            <p:cond delay="0"/>
                                          </p:stCondLst>
                                        </p:cTn>
                                        <p:tgtEl>
                                          <p:spTgt spid="63"/>
                                        </p:tgtEl>
                                        <p:attrNameLst>
                                          <p:attrName>style.visibility</p:attrName>
                                        </p:attrNameLst>
                                      </p:cBhvr>
                                      <p:to>
                                        <p:strVal val="visible"/>
                                      </p:to>
                                    </p:set>
                                    <p:anim calcmode="lin" valueType="num">
                                      <p:cBhvr additive="base">
                                        <p:cTn id="152" dur="500"/>
                                        <p:tgtEl>
                                          <p:spTgt spid="63"/>
                                        </p:tgtEl>
                                        <p:attrNameLst>
                                          <p:attrName>ppt_x</p:attrName>
                                        </p:attrNameLst>
                                      </p:cBhvr>
                                      <p:tavLst>
                                        <p:tav tm="0">
                                          <p:val>
                                            <p:strVal val="#ppt_x-#ppt_w*1.125000"/>
                                          </p:val>
                                        </p:tav>
                                        <p:tav tm="100000">
                                          <p:val>
                                            <p:strVal val="#ppt_x"/>
                                          </p:val>
                                        </p:tav>
                                      </p:tavLst>
                                    </p:anim>
                                    <p:animEffect transition="in" filter="wipe(right)">
                                      <p:cBhvr>
                                        <p:cTn id="153" dur="500"/>
                                        <p:tgtEl>
                                          <p:spTgt spid="63"/>
                                        </p:tgtEl>
                                      </p:cBhvr>
                                    </p:animEffect>
                                  </p:childTnLst>
                                </p:cTn>
                              </p:par>
                            </p:childTnLst>
                          </p:cTn>
                        </p:par>
                        <p:par>
                          <p:cTn id="154" fill="hold">
                            <p:stCondLst>
                              <p:cond delay="500"/>
                            </p:stCondLst>
                            <p:childTnLst>
                              <p:par>
                                <p:cTn id="155" presetID="42" presetClass="path" presetSubtype="0" accel="50000" decel="50000" fill="hold" grpId="1" nodeType="afterEffect">
                                  <p:stCondLst>
                                    <p:cond delay="0"/>
                                  </p:stCondLst>
                                  <p:childTnLst>
                                    <p:animMotion origin="layout" path="M 2.77778E-6 1.23457E-7 L 0.05451 0.00031 " pathEditMode="relative" rAng="0" ptsTypes="AA">
                                      <p:cBhvr>
                                        <p:cTn id="156" dur="2000" fill="hold"/>
                                        <p:tgtEl>
                                          <p:spTgt spid="66"/>
                                        </p:tgtEl>
                                        <p:attrNameLst>
                                          <p:attrName>ppt_x</p:attrName>
                                          <p:attrName>ppt_y</p:attrName>
                                        </p:attrNameLst>
                                      </p:cBhvr>
                                      <p:rCtr x="2726" y="0"/>
                                    </p:animMotion>
                                  </p:childTnLst>
                                </p:cTn>
                              </p:par>
                              <p:par>
                                <p:cTn id="157" presetID="42" presetClass="path" presetSubtype="0" accel="50000" decel="50000" fill="hold" grpId="1" nodeType="withEffect">
                                  <p:stCondLst>
                                    <p:cond delay="0"/>
                                  </p:stCondLst>
                                  <p:childTnLst>
                                    <p:animMotion origin="layout" path="M 0.05434 0.00031 L 0.10781 -0.0003 " pathEditMode="relative" rAng="0" ptsTypes="AA">
                                      <p:cBhvr>
                                        <p:cTn id="158" dur="2000" fill="hold"/>
                                        <p:tgtEl>
                                          <p:spTgt spid="58"/>
                                        </p:tgtEl>
                                        <p:attrNameLst>
                                          <p:attrName>ppt_x</p:attrName>
                                          <p:attrName>ppt_y</p:attrName>
                                        </p:attrNameLst>
                                      </p:cBhvr>
                                      <p:rCtr x="2674" y="-31"/>
                                    </p:animMotion>
                                  </p:childTnLst>
                                </p:cTn>
                              </p:par>
                              <p:par>
                                <p:cTn id="159" presetID="42" presetClass="path" presetSubtype="0" accel="50000" decel="50000" fill="hold" grpId="1" nodeType="withEffect">
                                  <p:stCondLst>
                                    <p:cond delay="0"/>
                                  </p:stCondLst>
                                  <p:childTnLst>
                                    <p:animMotion origin="layout" path="M 0.05451 -0.00031 L 0.10781 0.00092 " pathEditMode="relative" rAng="0" ptsTypes="AA">
                                      <p:cBhvr>
                                        <p:cTn id="160" dur="2000" fill="hold"/>
                                        <p:tgtEl>
                                          <p:spTgt spid="70"/>
                                        </p:tgtEl>
                                        <p:attrNameLst>
                                          <p:attrName>ppt_x</p:attrName>
                                          <p:attrName>ppt_y</p:attrName>
                                        </p:attrNameLst>
                                      </p:cBhvr>
                                      <p:rCtr x="2656" y="62"/>
                                    </p:animMotion>
                                  </p:childTnLst>
                                </p:cTn>
                              </p:par>
                            </p:childTnLst>
                          </p:cTn>
                        </p:par>
                      </p:childTnLst>
                    </p:cTn>
                  </p:par>
                  <p:par>
                    <p:cTn id="161" fill="hold">
                      <p:stCondLst>
                        <p:cond delay="indefinite"/>
                      </p:stCondLst>
                      <p:childTnLst>
                        <p:par>
                          <p:cTn id="162" fill="hold">
                            <p:stCondLst>
                              <p:cond delay="0"/>
                            </p:stCondLst>
                            <p:childTnLst>
                              <p:par>
                                <p:cTn id="163" presetID="12" presetClass="entr" presetSubtype="8" fill="hold" grpId="0" nodeType="clickEffect">
                                  <p:stCondLst>
                                    <p:cond delay="0"/>
                                  </p:stCondLst>
                                  <p:childTnLst>
                                    <p:set>
                                      <p:cBhvr>
                                        <p:cTn id="164" dur="1" fill="hold">
                                          <p:stCondLst>
                                            <p:cond delay="0"/>
                                          </p:stCondLst>
                                        </p:cTn>
                                        <p:tgtEl>
                                          <p:spTgt spid="65"/>
                                        </p:tgtEl>
                                        <p:attrNameLst>
                                          <p:attrName>style.visibility</p:attrName>
                                        </p:attrNameLst>
                                      </p:cBhvr>
                                      <p:to>
                                        <p:strVal val="visible"/>
                                      </p:to>
                                    </p:set>
                                    <p:anim calcmode="lin" valueType="num">
                                      <p:cBhvr additive="base">
                                        <p:cTn id="165" dur="500"/>
                                        <p:tgtEl>
                                          <p:spTgt spid="65"/>
                                        </p:tgtEl>
                                        <p:attrNameLst>
                                          <p:attrName>ppt_x</p:attrName>
                                        </p:attrNameLst>
                                      </p:cBhvr>
                                      <p:tavLst>
                                        <p:tav tm="0">
                                          <p:val>
                                            <p:strVal val="#ppt_x-#ppt_w*1.125000"/>
                                          </p:val>
                                        </p:tav>
                                        <p:tav tm="100000">
                                          <p:val>
                                            <p:strVal val="#ppt_x"/>
                                          </p:val>
                                        </p:tav>
                                      </p:tavLst>
                                    </p:anim>
                                    <p:animEffect transition="in" filter="wipe(right)">
                                      <p:cBhvr>
                                        <p:cTn id="166" dur="500"/>
                                        <p:tgtEl>
                                          <p:spTgt spid="65"/>
                                        </p:tgtEl>
                                      </p:cBhvr>
                                    </p:animEffect>
                                  </p:childTnLst>
                                </p:cTn>
                              </p:par>
                            </p:childTnLst>
                          </p:cTn>
                        </p:par>
                        <p:par>
                          <p:cTn id="167" fill="hold">
                            <p:stCondLst>
                              <p:cond delay="500"/>
                            </p:stCondLst>
                            <p:childTnLst>
                              <p:par>
                                <p:cTn id="168" presetID="42" presetClass="path" presetSubtype="0" accel="50000" decel="50000" fill="hold" grpId="2" nodeType="afterEffect">
                                  <p:stCondLst>
                                    <p:cond delay="0"/>
                                  </p:stCondLst>
                                  <p:childTnLst>
                                    <p:animMotion origin="layout" path="M 0.05451 0.00031 L 0.10746 1.23457E-7 " pathEditMode="relative" rAng="0" ptsTypes="AA">
                                      <p:cBhvr>
                                        <p:cTn id="169" dur="2000" fill="hold"/>
                                        <p:tgtEl>
                                          <p:spTgt spid="66"/>
                                        </p:tgtEl>
                                        <p:attrNameLst>
                                          <p:attrName>ppt_x</p:attrName>
                                          <p:attrName>ppt_y</p:attrName>
                                        </p:attrNameLst>
                                      </p:cBhvr>
                                      <p:rCtr x="2639" y="-31"/>
                                    </p:animMotion>
                                  </p:childTnLst>
                                </p:cTn>
                              </p:par>
                              <p:par>
                                <p:cTn id="170" presetID="42" presetClass="path" presetSubtype="0" accel="50000" decel="50000" fill="hold" grpId="2" nodeType="withEffect">
                                  <p:stCondLst>
                                    <p:cond delay="0"/>
                                  </p:stCondLst>
                                  <p:childTnLst>
                                    <p:animMotion origin="layout" path="M 0.10781 -0.0003 L 0.1618 -4.07407E-6 " pathEditMode="relative" rAng="0" ptsTypes="AA">
                                      <p:cBhvr>
                                        <p:cTn id="171" dur="2000" fill="hold"/>
                                        <p:tgtEl>
                                          <p:spTgt spid="58"/>
                                        </p:tgtEl>
                                        <p:attrNameLst>
                                          <p:attrName>ppt_x</p:attrName>
                                          <p:attrName>ppt_y</p:attrName>
                                        </p:attrNameLst>
                                      </p:cBhvr>
                                      <p:rCtr x="2691" y="0"/>
                                    </p:animMotion>
                                  </p:childTnLst>
                                </p:cTn>
                              </p:par>
                              <p:par>
                                <p:cTn id="172" presetID="42" presetClass="path" presetSubtype="0" accel="50000" decel="50000" fill="hold" grpId="2" nodeType="withEffect">
                                  <p:stCondLst>
                                    <p:cond delay="0"/>
                                  </p:stCondLst>
                                  <p:childTnLst>
                                    <p:animMotion origin="layout" path="M 0.10781 0.00092 L 0.16059 1.7284E-6 " pathEditMode="relative" rAng="0" ptsTypes="AA">
                                      <p:cBhvr>
                                        <p:cTn id="173" dur="2000" fill="hold"/>
                                        <p:tgtEl>
                                          <p:spTgt spid="70"/>
                                        </p:tgtEl>
                                        <p:attrNameLst>
                                          <p:attrName>ppt_x</p:attrName>
                                          <p:attrName>ppt_y</p:attrName>
                                        </p:attrNameLst>
                                      </p:cBhvr>
                                      <p:rCtr x="2639" y="-62"/>
                                    </p:animMotion>
                                  </p:childTnLst>
                                </p:cTn>
                              </p:par>
                            </p:childTnLst>
                          </p:cTn>
                        </p:par>
                      </p:childTnLst>
                    </p:cTn>
                  </p:par>
                  <p:par>
                    <p:cTn id="174" fill="hold">
                      <p:stCondLst>
                        <p:cond delay="indefinite"/>
                      </p:stCondLst>
                      <p:childTnLst>
                        <p:par>
                          <p:cTn id="175" fill="hold">
                            <p:stCondLst>
                              <p:cond delay="0"/>
                            </p:stCondLst>
                            <p:childTnLst>
                              <p:par>
                                <p:cTn id="176" presetID="12" presetClass="entr" presetSubtype="8" fill="hold" grpId="0" nodeType="clickEffect">
                                  <p:stCondLst>
                                    <p:cond delay="0"/>
                                  </p:stCondLst>
                                  <p:childTnLst>
                                    <p:set>
                                      <p:cBhvr>
                                        <p:cTn id="177" dur="1" fill="hold">
                                          <p:stCondLst>
                                            <p:cond delay="0"/>
                                          </p:stCondLst>
                                        </p:cTn>
                                        <p:tgtEl>
                                          <p:spTgt spid="64"/>
                                        </p:tgtEl>
                                        <p:attrNameLst>
                                          <p:attrName>style.visibility</p:attrName>
                                        </p:attrNameLst>
                                      </p:cBhvr>
                                      <p:to>
                                        <p:strVal val="visible"/>
                                      </p:to>
                                    </p:set>
                                    <p:anim calcmode="lin" valueType="num">
                                      <p:cBhvr additive="base">
                                        <p:cTn id="178" dur="500"/>
                                        <p:tgtEl>
                                          <p:spTgt spid="64"/>
                                        </p:tgtEl>
                                        <p:attrNameLst>
                                          <p:attrName>ppt_x</p:attrName>
                                        </p:attrNameLst>
                                      </p:cBhvr>
                                      <p:tavLst>
                                        <p:tav tm="0">
                                          <p:val>
                                            <p:strVal val="#ppt_x-#ppt_w*1.125000"/>
                                          </p:val>
                                        </p:tav>
                                        <p:tav tm="100000">
                                          <p:val>
                                            <p:strVal val="#ppt_x"/>
                                          </p:val>
                                        </p:tav>
                                      </p:tavLst>
                                    </p:anim>
                                    <p:animEffect transition="in" filter="wipe(right)">
                                      <p:cBhvr>
                                        <p:cTn id="179" dur="500"/>
                                        <p:tgtEl>
                                          <p:spTgt spid="64"/>
                                        </p:tgtEl>
                                      </p:cBhvr>
                                    </p:animEffect>
                                  </p:childTnLst>
                                </p:cTn>
                              </p:par>
                              <p:par>
                                <p:cTn id="180" presetID="12" presetClass="entr" presetSubtype="8" fill="hold" grpId="0" nodeType="withEffect">
                                  <p:stCondLst>
                                    <p:cond delay="0"/>
                                  </p:stCondLst>
                                  <p:childTnLst>
                                    <p:set>
                                      <p:cBhvr>
                                        <p:cTn id="181" dur="1" fill="hold">
                                          <p:stCondLst>
                                            <p:cond delay="0"/>
                                          </p:stCondLst>
                                        </p:cTn>
                                        <p:tgtEl>
                                          <p:spTgt spid="68"/>
                                        </p:tgtEl>
                                        <p:attrNameLst>
                                          <p:attrName>style.visibility</p:attrName>
                                        </p:attrNameLst>
                                      </p:cBhvr>
                                      <p:to>
                                        <p:strVal val="visible"/>
                                      </p:to>
                                    </p:set>
                                    <p:anim calcmode="lin" valueType="num">
                                      <p:cBhvr additive="base">
                                        <p:cTn id="182" dur="500"/>
                                        <p:tgtEl>
                                          <p:spTgt spid="68"/>
                                        </p:tgtEl>
                                        <p:attrNameLst>
                                          <p:attrName>ppt_x</p:attrName>
                                        </p:attrNameLst>
                                      </p:cBhvr>
                                      <p:tavLst>
                                        <p:tav tm="0">
                                          <p:val>
                                            <p:strVal val="#ppt_x-#ppt_w*1.125000"/>
                                          </p:val>
                                        </p:tav>
                                        <p:tav tm="100000">
                                          <p:val>
                                            <p:strVal val="#ppt_x"/>
                                          </p:val>
                                        </p:tav>
                                      </p:tavLst>
                                    </p:anim>
                                    <p:animEffect transition="in" filter="wipe(right)">
                                      <p:cBhvr>
                                        <p:cTn id="183" dur="500"/>
                                        <p:tgtEl>
                                          <p:spTgt spid="68"/>
                                        </p:tgtEl>
                                      </p:cBhvr>
                                    </p:animEffect>
                                  </p:childTnLst>
                                </p:cTn>
                              </p:par>
                            </p:childTnLst>
                          </p:cTn>
                        </p:par>
                        <p:par>
                          <p:cTn id="184" fill="hold">
                            <p:stCondLst>
                              <p:cond delay="500"/>
                            </p:stCondLst>
                            <p:childTnLst>
                              <p:par>
                                <p:cTn id="185" presetID="42" presetClass="path" presetSubtype="0" accel="50000" decel="50000" fill="hold" grpId="3" nodeType="afterEffect">
                                  <p:stCondLst>
                                    <p:cond delay="0"/>
                                  </p:stCondLst>
                                  <p:childTnLst>
                                    <p:animMotion origin="layout" path="M 0.1618 -4.07407E-6 L 0.21406 -4.07407E-6 " pathEditMode="relative" rAng="0" ptsTypes="AA">
                                      <p:cBhvr>
                                        <p:cTn id="186" dur="2000" fill="hold"/>
                                        <p:tgtEl>
                                          <p:spTgt spid="58"/>
                                        </p:tgtEl>
                                        <p:attrNameLst>
                                          <p:attrName>ppt_x</p:attrName>
                                          <p:attrName>ppt_y</p:attrName>
                                        </p:attrNameLst>
                                      </p:cBhvr>
                                      <p:rCtr x="2604" y="0"/>
                                    </p:animMotion>
                                  </p:childTnLst>
                                </p:cTn>
                              </p:par>
                              <p:par>
                                <p:cTn id="187" presetID="42" presetClass="path" presetSubtype="0" accel="50000" decel="50000" fill="hold" grpId="3" nodeType="withEffect">
                                  <p:stCondLst>
                                    <p:cond delay="0"/>
                                  </p:stCondLst>
                                  <p:childTnLst>
                                    <p:animMotion origin="layout" path="M 0.16059 1.7284E-6 L 0.21475 1.7284E-6 " pathEditMode="relative" rAng="0" ptsTypes="AA">
                                      <p:cBhvr>
                                        <p:cTn id="188" dur="2000" fill="hold"/>
                                        <p:tgtEl>
                                          <p:spTgt spid="70"/>
                                        </p:tgtEl>
                                        <p:attrNameLst>
                                          <p:attrName>ppt_x</p:attrName>
                                          <p:attrName>ppt_y</p:attrName>
                                        </p:attrNameLst>
                                      </p:cBhvr>
                                      <p:rCtr x="2708" y="0"/>
                                    </p:animMotion>
                                  </p:childTnLst>
                                </p:cTn>
                              </p:par>
                            </p:childTnLst>
                          </p:cTn>
                        </p:par>
                      </p:childTnLst>
                    </p:cTn>
                  </p:par>
                  <p:par>
                    <p:cTn id="189" fill="hold">
                      <p:stCondLst>
                        <p:cond delay="indefinite"/>
                      </p:stCondLst>
                      <p:childTnLst>
                        <p:par>
                          <p:cTn id="190" fill="hold">
                            <p:stCondLst>
                              <p:cond delay="0"/>
                            </p:stCondLst>
                            <p:childTnLst>
                              <p:par>
                                <p:cTn id="191" presetID="12" presetClass="entr" presetSubtype="8" fill="hold" grpId="0" nodeType="clickEffect">
                                  <p:stCondLst>
                                    <p:cond delay="0"/>
                                  </p:stCondLst>
                                  <p:childTnLst>
                                    <p:set>
                                      <p:cBhvr>
                                        <p:cTn id="192" dur="1" fill="hold">
                                          <p:stCondLst>
                                            <p:cond delay="0"/>
                                          </p:stCondLst>
                                        </p:cTn>
                                        <p:tgtEl>
                                          <p:spTgt spid="67"/>
                                        </p:tgtEl>
                                        <p:attrNameLst>
                                          <p:attrName>style.visibility</p:attrName>
                                        </p:attrNameLst>
                                      </p:cBhvr>
                                      <p:to>
                                        <p:strVal val="visible"/>
                                      </p:to>
                                    </p:set>
                                    <p:anim calcmode="lin" valueType="num">
                                      <p:cBhvr additive="base">
                                        <p:cTn id="193" dur="500"/>
                                        <p:tgtEl>
                                          <p:spTgt spid="67"/>
                                        </p:tgtEl>
                                        <p:attrNameLst>
                                          <p:attrName>ppt_x</p:attrName>
                                        </p:attrNameLst>
                                      </p:cBhvr>
                                      <p:tavLst>
                                        <p:tav tm="0">
                                          <p:val>
                                            <p:strVal val="#ppt_x-#ppt_w*1.125000"/>
                                          </p:val>
                                        </p:tav>
                                        <p:tav tm="100000">
                                          <p:val>
                                            <p:strVal val="#ppt_x"/>
                                          </p:val>
                                        </p:tav>
                                      </p:tavLst>
                                    </p:anim>
                                    <p:animEffect transition="in" filter="wipe(right)">
                                      <p:cBhvr>
                                        <p:cTn id="194" dur="500"/>
                                        <p:tgtEl>
                                          <p:spTgt spid="67"/>
                                        </p:tgtEl>
                                      </p:cBhvr>
                                    </p:animEffect>
                                  </p:childTnLst>
                                </p:cTn>
                              </p:par>
                              <p:par>
                                <p:cTn id="195" presetID="12" presetClass="entr" presetSubtype="8" fill="hold" grpId="0" nodeType="withEffect">
                                  <p:stCondLst>
                                    <p:cond delay="0"/>
                                  </p:stCondLst>
                                  <p:childTnLst>
                                    <p:set>
                                      <p:cBhvr>
                                        <p:cTn id="196" dur="1" fill="hold">
                                          <p:stCondLst>
                                            <p:cond delay="0"/>
                                          </p:stCondLst>
                                        </p:cTn>
                                        <p:tgtEl>
                                          <p:spTgt spid="72"/>
                                        </p:tgtEl>
                                        <p:attrNameLst>
                                          <p:attrName>style.visibility</p:attrName>
                                        </p:attrNameLst>
                                      </p:cBhvr>
                                      <p:to>
                                        <p:strVal val="visible"/>
                                      </p:to>
                                    </p:set>
                                    <p:anim calcmode="lin" valueType="num">
                                      <p:cBhvr additive="base">
                                        <p:cTn id="197" dur="500"/>
                                        <p:tgtEl>
                                          <p:spTgt spid="72"/>
                                        </p:tgtEl>
                                        <p:attrNameLst>
                                          <p:attrName>ppt_x</p:attrName>
                                        </p:attrNameLst>
                                      </p:cBhvr>
                                      <p:tavLst>
                                        <p:tav tm="0">
                                          <p:val>
                                            <p:strVal val="#ppt_x-#ppt_w*1.125000"/>
                                          </p:val>
                                        </p:tav>
                                        <p:tav tm="100000">
                                          <p:val>
                                            <p:strVal val="#ppt_x"/>
                                          </p:val>
                                        </p:tav>
                                      </p:tavLst>
                                    </p:anim>
                                    <p:animEffect transition="in" filter="wipe(right)">
                                      <p:cBhvr>
                                        <p:cTn id="198" dur="500"/>
                                        <p:tgtEl>
                                          <p:spTgt spid="72"/>
                                        </p:tgtEl>
                                      </p:cBhvr>
                                    </p:animEffect>
                                  </p:childTnLst>
                                </p:cTn>
                              </p:par>
                              <p:par>
                                <p:cTn id="199" presetID="12" presetClass="entr" presetSubtype="8"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 calcmode="lin" valueType="num">
                                      <p:cBhvr additive="base">
                                        <p:cTn id="201" dur="500"/>
                                        <p:tgtEl>
                                          <p:spTgt spid="69"/>
                                        </p:tgtEl>
                                        <p:attrNameLst>
                                          <p:attrName>ppt_x</p:attrName>
                                        </p:attrNameLst>
                                      </p:cBhvr>
                                      <p:tavLst>
                                        <p:tav tm="0">
                                          <p:val>
                                            <p:strVal val="#ppt_x-#ppt_w*1.125000"/>
                                          </p:val>
                                        </p:tav>
                                        <p:tav tm="100000">
                                          <p:val>
                                            <p:strVal val="#ppt_x"/>
                                          </p:val>
                                        </p:tav>
                                      </p:tavLst>
                                    </p:anim>
                                    <p:animEffect transition="in" filter="wipe(right)">
                                      <p:cBhvr>
                                        <p:cTn id="202" dur="500"/>
                                        <p:tgtEl>
                                          <p:spTgt spid="69"/>
                                        </p:tgtEl>
                                      </p:cBhvr>
                                    </p:animEffect>
                                  </p:childTnLst>
                                </p:cTn>
                              </p:par>
                            </p:childTnLst>
                          </p:cTn>
                        </p:par>
                        <p:par>
                          <p:cTn id="203" fill="hold">
                            <p:stCondLst>
                              <p:cond delay="500"/>
                            </p:stCondLst>
                            <p:childTnLst>
                              <p:par>
                                <p:cTn id="204" presetID="42" presetClass="path" presetSubtype="0" accel="50000" decel="50000" fill="hold" grpId="4" nodeType="afterEffect">
                                  <p:stCondLst>
                                    <p:cond delay="0"/>
                                  </p:stCondLst>
                                  <p:childTnLst>
                                    <p:animMotion origin="layout" path="M 0.21475 1.7284E-6 L 0.26892 0.00031 " pathEditMode="relative" rAng="0" ptsTypes="AA">
                                      <p:cBhvr>
                                        <p:cTn id="205" dur="2000" fill="hold"/>
                                        <p:tgtEl>
                                          <p:spTgt spid="70"/>
                                        </p:tgtEl>
                                        <p:attrNameLst>
                                          <p:attrName>ppt_x</p:attrName>
                                          <p:attrName>ppt_y</p:attrName>
                                        </p:attrNameLst>
                                      </p:cBhvr>
                                      <p:rCtr x="2708" y="0"/>
                                    </p:animMotion>
                                  </p:childTnLst>
                                </p:cTn>
                              </p:par>
                            </p:childTnLst>
                          </p:cTn>
                        </p:par>
                      </p:childTnLst>
                    </p:cTn>
                  </p:par>
                  <p:par>
                    <p:cTn id="206" fill="hold">
                      <p:stCondLst>
                        <p:cond delay="indefinite"/>
                      </p:stCondLst>
                      <p:childTnLst>
                        <p:par>
                          <p:cTn id="207" fill="hold">
                            <p:stCondLst>
                              <p:cond delay="0"/>
                            </p:stCondLst>
                            <p:childTnLst>
                              <p:par>
                                <p:cTn id="208" presetID="12" presetClass="entr" presetSubtype="8" fill="hold" grpId="0" nodeType="clickEffect">
                                  <p:stCondLst>
                                    <p:cond delay="0"/>
                                  </p:stCondLst>
                                  <p:childTnLst>
                                    <p:set>
                                      <p:cBhvr>
                                        <p:cTn id="209" dur="1" fill="hold">
                                          <p:stCondLst>
                                            <p:cond delay="0"/>
                                          </p:stCondLst>
                                        </p:cTn>
                                        <p:tgtEl>
                                          <p:spTgt spid="71"/>
                                        </p:tgtEl>
                                        <p:attrNameLst>
                                          <p:attrName>style.visibility</p:attrName>
                                        </p:attrNameLst>
                                      </p:cBhvr>
                                      <p:to>
                                        <p:strVal val="visible"/>
                                      </p:to>
                                    </p:set>
                                    <p:anim calcmode="lin" valueType="num">
                                      <p:cBhvr additive="base">
                                        <p:cTn id="210" dur="500"/>
                                        <p:tgtEl>
                                          <p:spTgt spid="71"/>
                                        </p:tgtEl>
                                        <p:attrNameLst>
                                          <p:attrName>ppt_x</p:attrName>
                                        </p:attrNameLst>
                                      </p:cBhvr>
                                      <p:tavLst>
                                        <p:tav tm="0">
                                          <p:val>
                                            <p:strVal val="#ppt_x-#ppt_w*1.125000"/>
                                          </p:val>
                                        </p:tav>
                                        <p:tav tm="100000">
                                          <p:val>
                                            <p:strVal val="#ppt_x"/>
                                          </p:val>
                                        </p:tav>
                                      </p:tavLst>
                                    </p:anim>
                                    <p:animEffect transition="in" filter="wipe(right)">
                                      <p:cBhvr>
                                        <p:cTn id="211" dur="500"/>
                                        <p:tgtEl>
                                          <p:spTgt spid="71"/>
                                        </p:tgtEl>
                                      </p:cBhvr>
                                    </p:animEffect>
                                  </p:childTnLst>
                                </p:cTn>
                              </p:par>
                            </p:childTnLst>
                          </p:cTn>
                        </p:par>
                        <p:par>
                          <p:cTn id="212" fill="hold">
                            <p:stCondLst>
                              <p:cond delay="500"/>
                            </p:stCondLst>
                            <p:childTnLst>
                              <p:par>
                                <p:cTn id="213" presetID="42" presetClass="path" presetSubtype="0" accel="50000" decel="50000" fill="hold" grpId="1" nodeType="afterEffect">
                                  <p:stCondLst>
                                    <p:cond delay="0"/>
                                  </p:stCondLst>
                                  <p:childTnLst>
                                    <p:animMotion origin="layout" path="M -4.16667E-6 -4.07407E-6 L 0.05296 0.00031 " pathEditMode="relative" rAng="0" ptsTypes="AA">
                                      <p:cBhvr>
                                        <p:cTn id="214" dur="2000" fill="hold"/>
                                        <p:tgtEl>
                                          <p:spTgt spid="69"/>
                                        </p:tgtEl>
                                        <p:attrNameLst>
                                          <p:attrName>ppt_x</p:attrName>
                                          <p:attrName>ppt_y</p:attrName>
                                        </p:attrNameLst>
                                      </p:cBhvr>
                                      <p:rCtr x="2639" y="0"/>
                                    </p:animMotion>
                                  </p:childTnLst>
                                </p:cTn>
                              </p:par>
                              <p:par>
                                <p:cTn id="215" presetID="42" presetClass="path" presetSubtype="0" accel="50000" decel="50000" fill="hold" grpId="1" nodeType="withEffect">
                                  <p:stCondLst>
                                    <p:cond delay="0"/>
                                  </p:stCondLst>
                                  <p:childTnLst>
                                    <p:animMotion origin="layout" path="M -4.16667E-6 -1.23457E-6 L 0.05348 -1.23457E-6 " pathEditMode="relative" rAng="0" ptsTypes="AA">
                                      <p:cBhvr>
                                        <p:cTn id="216" dur="2000" fill="hold"/>
                                        <p:tgtEl>
                                          <p:spTgt spid="72"/>
                                        </p:tgtEl>
                                        <p:attrNameLst>
                                          <p:attrName>ppt_x</p:attrName>
                                          <p:attrName>ppt_y</p:attrName>
                                        </p:attrNameLst>
                                      </p:cBhvr>
                                      <p:rCtr x="2674" y="0"/>
                                    </p:animMotion>
                                  </p:childTnLst>
                                </p:cTn>
                              </p:par>
                              <p:par>
                                <p:cTn id="217" presetID="42" presetClass="path" presetSubtype="0" accel="50000" decel="50000" fill="hold" grpId="5" nodeType="withEffect">
                                  <p:stCondLst>
                                    <p:cond delay="0"/>
                                  </p:stCondLst>
                                  <p:childTnLst>
                                    <p:animMotion origin="layout" path="M 0.26892 0.00031 L 0.32222 1.7284E-6 " pathEditMode="relative" rAng="0" ptsTypes="AA">
                                      <p:cBhvr>
                                        <p:cTn id="218" dur="2000" fill="hold"/>
                                        <p:tgtEl>
                                          <p:spTgt spid="70"/>
                                        </p:tgtEl>
                                        <p:attrNameLst>
                                          <p:attrName>ppt_x</p:attrName>
                                          <p:attrName>ppt_y</p:attrName>
                                        </p:attrNameLst>
                                      </p:cBhvr>
                                      <p:rCtr x="2656" y="-31"/>
                                    </p:animMotion>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nodeType="clickEffect">
                                  <p:stCondLst>
                                    <p:cond delay="0"/>
                                  </p:stCondLst>
                                  <p:childTnLst>
                                    <p:set>
                                      <p:cBhvr>
                                        <p:cTn id="222" dur="1" fill="hold">
                                          <p:stCondLst>
                                            <p:cond delay="0"/>
                                          </p:stCondLst>
                                        </p:cTn>
                                        <p:tgtEl>
                                          <p:spTgt spid="75"/>
                                        </p:tgtEl>
                                        <p:attrNameLst>
                                          <p:attrName>style.visibility</p:attrName>
                                        </p:attrNameLst>
                                      </p:cBhvr>
                                      <p:to>
                                        <p:strVal val="visible"/>
                                      </p:to>
                                    </p:set>
                                    <p:animEffect transition="in" filter="fade">
                                      <p:cBhvr>
                                        <p:cTn id="223" dur="500"/>
                                        <p:tgtEl>
                                          <p:spTgt spid="75"/>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74"/>
                                        </p:tgtEl>
                                        <p:attrNameLst>
                                          <p:attrName>style.visibility</p:attrName>
                                        </p:attrNameLst>
                                      </p:cBhvr>
                                      <p:to>
                                        <p:strVal val="visible"/>
                                      </p:to>
                                    </p:set>
                                    <p:animEffect transition="in" filter="fade">
                                      <p:cBhvr>
                                        <p:cTn id="226" dur="500"/>
                                        <p:tgtEl>
                                          <p:spTgt spid="74"/>
                                        </p:tgtEl>
                                      </p:cBhvr>
                                    </p:animEffect>
                                  </p:childTnLst>
                                </p:cTn>
                              </p:par>
                            </p:childTnLst>
                          </p:cTn>
                        </p:par>
                      </p:childTnLst>
                    </p:cTn>
                  </p:par>
                  <p:par>
                    <p:cTn id="227" fill="hold">
                      <p:stCondLst>
                        <p:cond delay="indefinite"/>
                      </p:stCondLst>
                      <p:childTnLst>
                        <p:par>
                          <p:cTn id="228" fill="hold">
                            <p:stCondLst>
                              <p:cond delay="0"/>
                            </p:stCondLst>
                            <p:childTnLst>
                              <p:par>
                                <p:cTn id="229" presetID="12" presetClass="entr" presetSubtype="8" fill="hold" grpId="0" nodeType="clickEffect">
                                  <p:stCondLst>
                                    <p:cond delay="0"/>
                                  </p:stCondLst>
                                  <p:childTnLst>
                                    <p:set>
                                      <p:cBhvr>
                                        <p:cTn id="230" dur="1" fill="hold">
                                          <p:stCondLst>
                                            <p:cond delay="0"/>
                                          </p:stCondLst>
                                        </p:cTn>
                                        <p:tgtEl>
                                          <p:spTgt spid="80"/>
                                        </p:tgtEl>
                                        <p:attrNameLst>
                                          <p:attrName>style.visibility</p:attrName>
                                        </p:attrNameLst>
                                      </p:cBhvr>
                                      <p:to>
                                        <p:strVal val="visible"/>
                                      </p:to>
                                    </p:set>
                                    <p:anim calcmode="lin" valueType="num">
                                      <p:cBhvr additive="base">
                                        <p:cTn id="231" dur="500"/>
                                        <p:tgtEl>
                                          <p:spTgt spid="80"/>
                                        </p:tgtEl>
                                        <p:attrNameLst>
                                          <p:attrName>ppt_x</p:attrName>
                                        </p:attrNameLst>
                                      </p:cBhvr>
                                      <p:tavLst>
                                        <p:tav tm="0">
                                          <p:val>
                                            <p:strVal val="#ppt_x-#ppt_w*1.125000"/>
                                          </p:val>
                                        </p:tav>
                                        <p:tav tm="100000">
                                          <p:val>
                                            <p:strVal val="#ppt_x"/>
                                          </p:val>
                                        </p:tav>
                                      </p:tavLst>
                                    </p:anim>
                                    <p:animEffect transition="in" filter="wipe(right)">
                                      <p:cBhvr>
                                        <p:cTn id="232" dur="500"/>
                                        <p:tgtEl>
                                          <p:spTgt spid="80"/>
                                        </p:tgtEl>
                                      </p:cBhvr>
                                    </p:animEffect>
                                  </p:childTnLst>
                                </p:cTn>
                              </p:par>
                              <p:par>
                                <p:cTn id="233" presetID="12" presetClass="entr" presetSubtype="8" fill="hold" grpId="0" nodeType="withEffect">
                                  <p:stCondLst>
                                    <p:cond delay="0"/>
                                  </p:stCondLst>
                                  <p:childTnLst>
                                    <p:set>
                                      <p:cBhvr>
                                        <p:cTn id="234" dur="1" fill="hold">
                                          <p:stCondLst>
                                            <p:cond delay="0"/>
                                          </p:stCondLst>
                                        </p:cTn>
                                        <p:tgtEl>
                                          <p:spTgt spid="79"/>
                                        </p:tgtEl>
                                        <p:attrNameLst>
                                          <p:attrName>style.visibility</p:attrName>
                                        </p:attrNameLst>
                                      </p:cBhvr>
                                      <p:to>
                                        <p:strVal val="visible"/>
                                      </p:to>
                                    </p:set>
                                    <p:anim calcmode="lin" valueType="num">
                                      <p:cBhvr additive="base">
                                        <p:cTn id="235" dur="500"/>
                                        <p:tgtEl>
                                          <p:spTgt spid="79"/>
                                        </p:tgtEl>
                                        <p:attrNameLst>
                                          <p:attrName>ppt_x</p:attrName>
                                        </p:attrNameLst>
                                      </p:cBhvr>
                                      <p:tavLst>
                                        <p:tav tm="0">
                                          <p:val>
                                            <p:strVal val="#ppt_x-#ppt_w*1.125000"/>
                                          </p:val>
                                        </p:tav>
                                        <p:tav tm="100000">
                                          <p:val>
                                            <p:strVal val="#ppt_x"/>
                                          </p:val>
                                        </p:tav>
                                      </p:tavLst>
                                    </p:anim>
                                    <p:animEffect transition="in" filter="wipe(right)">
                                      <p:cBhvr>
                                        <p:cTn id="236" dur="500"/>
                                        <p:tgtEl>
                                          <p:spTgt spid="79"/>
                                        </p:tgtEl>
                                      </p:cBhvr>
                                    </p:animEffect>
                                  </p:childTnLst>
                                </p:cTn>
                              </p:par>
                            </p:childTnLst>
                          </p:cTn>
                        </p:par>
                      </p:childTnLst>
                    </p:cTn>
                  </p:par>
                  <p:par>
                    <p:cTn id="237" fill="hold">
                      <p:stCondLst>
                        <p:cond delay="indefinite"/>
                      </p:stCondLst>
                      <p:childTnLst>
                        <p:par>
                          <p:cTn id="238" fill="hold">
                            <p:stCondLst>
                              <p:cond delay="0"/>
                            </p:stCondLst>
                            <p:childTnLst>
                              <p:par>
                                <p:cTn id="239" presetID="12" presetClass="entr" presetSubtype="8" fill="hold" grpId="0" nodeType="clickEffect">
                                  <p:stCondLst>
                                    <p:cond delay="0"/>
                                  </p:stCondLst>
                                  <p:childTnLst>
                                    <p:set>
                                      <p:cBhvr>
                                        <p:cTn id="240" dur="1" fill="hold">
                                          <p:stCondLst>
                                            <p:cond delay="0"/>
                                          </p:stCondLst>
                                        </p:cTn>
                                        <p:tgtEl>
                                          <p:spTgt spid="81"/>
                                        </p:tgtEl>
                                        <p:attrNameLst>
                                          <p:attrName>style.visibility</p:attrName>
                                        </p:attrNameLst>
                                      </p:cBhvr>
                                      <p:to>
                                        <p:strVal val="visible"/>
                                      </p:to>
                                    </p:set>
                                    <p:anim calcmode="lin" valueType="num">
                                      <p:cBhvr additive="base">
                                        <p:cTn id="241" dur="500"/>
                                        <p:tgtEl>
                                          <p:spTgt spid="81"/>
                                        </p:tgtEl>
                                        <p:attrNameLst>
                                          <p:attrName>ppt_x</p:attrName>
                                        </p:attrNameLst>
                                      </p:cBhvr>
                                      <p:tavLst>
                                        <p:tav tm="0">
                                          <p:val>
                                            <p:strVal val="#ppt_x-#ppt_w*1.125000"/>
                                          </p:val>
                                        </p:tav>
                                        <p:tav tm="100000">
                                          <p:val>
                                            <p:strVal val="#ppt_x"/>
                                          </p:val>
                                        </p:tav>
                                      </p:tavLst>
                                    </p:anim>
                                    <p:animEffect transition="in" filter="wipe(right)">
                                      <p:cBhvr>
                                        <p:cTn id="242" dur="500"/>
                                        <p:tgtEl>
                                          <p:spTgt spid="81"/>
                                        </p:tgtEl>
                                      </p:cBhvr>
                                    </p:animEffect>
                                  </p:childTnLst>
                                </p:cTn>
                              </p:par>
                              <p:par>
                                <p:cTn id="243" presetID="12" presetClass="entr" presetSubtype="8" fill="hold" grpId="0" nodeType="withEffect">
                                  <p:stCondLst>
                                    <p:cond delay="0"/>
                                  </p:stCondLst>
                                  <p:childTnLst>
                                    <p:set>
                                      <p:cBhvr>
                                        <p:cTn id="244" dur="1" fill="hold">
                                          <p:stCondLst>
                                            <p:cond delay="0"/>
                                          </p:stCondLst>
                                        </p:cTn>
                                        <p:tgtEl>
                                          <p:spTgt spid="85"/>
                                        </p:tgtEl>
                                        <p:attrNameLst>
                                          <p:attrName>style.visibility</p:attrName>
                                        </p:attrNameLst>
                                      </p:cBhvr>
                                      <p:to>
                                        <p:strVal val="visible"/>
                                      </p:to>
                                    </p:set>
                                    <p:anim calcmode="lin" valueType="num">
                                      <p:cBhvr additive="base">
                                        <p:cTn id="245" dur="500"/>
                                        <p:tgtEl>
                                          <p:spTgt spid="85"/>
                                        </p:tgtEl>
                                        <p:attrNameLst>
                                          <p:attrName>ppt_x</p:attrName>
                                        </p:attrNameLst>
                                      </p:cBhvr>
                                      <p:tavLst>
                                        <p:tav tm="0">
                                          <p:val>
                                            <p:strVal val="#ppt_x-#ppt_w*1.125000"/>
                                          </p:val>
                                        </p:tav>
                                        <p:tav tm="100000">
                                          <p:val>
                                            <p:strVal val="#ppt_x"/>
                                          </p:val>
                                        </p:tav>
                                      </p:tavLst>
                                    </p:anim>
                                    <p:animEffect transition="in" filter="wipe(right)">
                                      <p:cBhvr>
                                        <p:cTn id="246" dur="500"/>
                                        <p:tgtEl>
                                          <p:spTgt spid="85"/>
                                        </p:tgtEl>
                                      </p:cBhvr>
                                    </p:animEffect>
                                  </p:childTnLst>
                                </p:cTn>
                              </p:par>
                            </p:childTnLst>
                          </p:cTn>
                        </p:par>
                      </p:childTnLst>
                    </p:cTn>
                  </p:par>
                  <p:par>
                    <p:cTn id="247" fill="hold">
                      <p:stCondLst>
                        <p:cond delay="indefinite"/>
                      </p:stCondLst>
                      <p:childTnLst>
                        <p:par>
                          <p:cTn id="248" fill="hold">
                            <p:stCondLst>
                              <p:cond delay="0"/>
                            </p:stCondLst>
                            <p:childTnLst>
                              <p:par>
                                <p:cTn id="249" presetID="12" presetClass="entr" presetSubtype="8" fill="hold" grpId="0" nodeType="clickEffect">
                                  <p:stCondLst>
                                    <p:cond delay="0"/>
                                  </p:stCondLst>
                                  <p:childTnLst>
                                    <p:set>
                                      <p:cBhvr>
                                        <p:cTn id="250" dur="1" fill="hold">
                                          <p:stCondLst>
                                            <p:cond delay="0"/>
                                          </p:stCondLst>
                                        </p:cTn>
                                        <p:tgtEl>
                                          <p:spTgt spid="82"/>
                                        </p:tgtEl>
                                        <p:attrNameLst>
                                          <p:attrName>style.visibility</p:attrName>
                                        </p:attrNameLst>
                                      </p:cBhvr>
                                      <p:to>
                                        <p:strVal val="visible"/>
                                      </p:to>
                                    </p:set>
                                    <p:anim calcmode="lin" valueType="num">
                                      <p:cBhvr additive="base">
                                        <p:cTn id="251" dur="500"/>
                                        <p:tgtEl>
                                          <p:spTgt spid="82"/>
                                        </p:tgtEl>
                                        <p:attrNameLst>
                                          <p:attrName>ppt_x</p:attrName>
                                        </p:attrNameLst>
                                      </p:cBhvr>
                                      <p:tavLst>
                                        <p:tav tm="0">
                                          <p:val>
                                            <p:strVal val="#ppt_x-#ppt_w*1.125000"/>
                                          </p:val>
                                        </p:tav>
                                        <p:tav tm="100000">
                                          <p:val>
                                            <p:strVal val="#ppt_x"/>
                                          </p:val>
                                        </p:tav>
                                      </p:tavLst>
                                    </p:anim>
                                    <p:animEffect transition="in" filter="wipe(right)">
                                      <p:cBhvr>
                                        <p:cTn id="252" dur="500"/>
                                        <p:tgtEl>
                                          <p:spTgt spid="82"/>
                                        </p:tgtEl>
                                      </p:cBhvr>
                                    </p:animEffect>
                                  </p:childTnLst>
                                </p:cTn>
                              </p:par>
                              <p:par>
                                <p:cTn id="253" presetID="12" presetClass="entr" presetSubtype="8" fill="hold" grpId="0" nodeType="withEffect">
                                  <p:stCondLst>
                                    <p:cond delay="0"/>
                                  </p:stCondLst>
                                  <p:childTnLst>
                                    <p:set>
                                      <p:cBhvr>
                                        <p:cTn id="254" dur="1" fill="hold">
                                          <p:stCondLst>
                                            <p:cond delay="0"/>
                                          </p:stCondLst>
                                        </p:cTn>
                                        <p:tgtEl>
                                          <p:spTgt spid="91"/>
                                        </p:tgtEl>
                                        <p:attrNameLst>
                                          <p:attrName>style.visibility</p:attrName>
                                        </p:attrNameLst>
                                      </p:cBhvr>
                                      <p:to>
                                        <p:strVal val="visible"/>
                                      </p:to>
                                    </p:set>
                                    <p:anim calcmode="lin" valueType="num">
                                      <p:cBhvr additive="base">
                                        <p:cTn id="255" dur="500"/>
                                        <p:tgtEl>
                                          <p:spTgt spid="91"/>
                                        </p:tgtEl>
                                        <p:attrNameLst>
                                          <p:attrName>ppt_x</p:attrName>
                                        </p:attrNameLst>
                                      </p:cBhvr>
                                      <p:tavLst>
                                        <p:tav tm="0">
                                          <p:val>
                                            <p:strVal val="#ppt_x-#ppt_w*1.125000"/>
                                          </p:val>
                                        </p:tav>
                                        <p:tav tm="100000">
                                          <p:val>
                                            <p:strVal val="#ppt_x"/>
                                          </p:val>
                                        </p:tav>
                                      </p:tavLst>
                                    </p:anim>
                                    <p:animEffect transition="in" filter="wipe(right)">
                                      <p:cBhvr>
                                        <p:cTn id="256" dur="500"/>
                                        <p:tgtEl>
                                          <p:spTgt spid="91"/>
                                        </p:tgtEl>
                                      </p:cBhvr>
                                    </p:animEffect>
                                  </p:childTnLst>
                                </p:cTn>
                              </p:par>
                            </p:childTnLst>
                          </p:cTn>
                        </p:par>
                      </p:childTnLst>
                    </p:cTn>
                  </p:par>
                  <p:par>
                    <p:cTn id="257" fill="hold">
                      <p:stCondLst>
                        <p:cond delay="indefinite"/>
                      </p:stCondLst>
                      <p:childTnLst>
                        <p:par>
                          <p:cTn id="258" fill="hold">
                            <p:stCondLst>
                              <p:cond delay="0"/>
                            </p:stCondLst>
                            <p:childTnLst>
                              <p:par>
                                <p:cTn id="259" presetID="12" presetClass="entr" presetSubtype="8" fill="hold" grpId="0" nodeType="clickEffect">
                                  <p:stCondLst>
                                    <p:cond delay="0"/>
                                  </p:stCondLst>
                                  <p:childTnLst>
                                    <p:set>
                                      <p:cBhvr>
                                        <p:cTn id="260" dur="1" fill="hold">
                                          <p:stCondLst>
                                            <p:cond delay="0"/>
                                          </p:stCondLst>
                                        </p:cTn>
                                        <p:tgtEl>
                                          <p:spTgt spid="84"/>
                                        </p:tgtEl>
                                        <p:attrNameLst>
                                          <p:attrName>style.visibility</p:attrName>
                                        </p:attrNameLst>
                                      </p:cBhvr>
                                      <p:to>
                                        <p:strVal val="visible"/>
                                      </p:to>
                                    </p:set>
                                    <p:anim calcmode="lin" valueType="num">
                                      <p:cBhvr additive="base">
                                        <p:cTn id="261" dur="500"/>
                                        <p:tgtEl>
                                          <p:spTgt spid="84"/>
                                        </p:tgtEl>
                                        <p:attrNameLst>
                                          <p:attrName>ppt_x</p:attrName>
                                        </p:attrNameLst>
                                      </p:cBhvr>
                                      <p:tavLst>
                                        <p:tav tm="0">
                                          <p:val>
                                            <p:strVal val="#ppt_x-#ppt_w*1.125000"/>
                                          </p:val>
                                        </p:tav>
                                        <p:tav tm="100000">
                                          <p:val>
                                            <p:strVal val="#ppt_x"/>
                                          </p:val>
                                        </p:tav>
                                      </p:tavLst>
                                    </p:anim>
                                    <p:animEffect transition="in" filter="wipe(right)">
                                      <p:cBhvr>
                                        <p:cTn id="262" dur="500"/>
                                        <p:tgtEl>
                                          <p:spTgt spid="84"/>
                                        </p:tgtEl>
                                      </p:cBhvr>
                                    </p:animEffect>
                                  </p:childTnLst>
                                </p:cTn>
                              </p:par>
                              <p:par>
                                <p:cTn id="263" presetID="12" presetClass="entr" presetSubtype="8" fill="hold" grpId="0" nodeType="withEffect">
                                  <p:stCondLst>
                                    <p:cond delay="0"/>
                                  </p:stCondLst>
                                  <p:childTnLst>
                                    <p:set>
                                      <p:cBhvr>
                                        <p:cTn id="264" dur="1" fill="hold">
                                          <p:stCondLst>
                                            <p:cond delay="0"/>
                                          </p:stCondLst>
                                        </p:cTn>
                                        <p:tgtEl>
                                          <p:spTgt spid="92"/>
                                        </p:tgtEl>
                                        <p:attrNameLst>
                                          <p:attrName>style.visibility</p:attrName>
                                        </p:attrNameLst>
                                      </p:cBhvr>
                                      <p:to>
                                        <p:strVal val="visible"/>
                                      </p:to>
                                    </p:set>
                                    <p:anim calcmode="lin" valueType="num">
                                      <p:cBhvr additive="base">
                                        <p:cTn id="265" dur="500"/>
                                        <p:tgtEl>
                                          <p:spTgt spid="92"/>
                                        </p:tgtEl>
                                        <p:attrNameLst>
                                          <p:attrName>ppt_x</p:attrName>
                                        </p:attrNameLst>
                                      </p:cBhvr>
                                      <p:tavLst>
                                        <p:tav tm="0">
                                          <p:val>
                                            <p:strVal val="#ppt_x-#ppt_w*1.125000"/>
                                          </p:val>
                                        </p:tav>
                                        <p:tav tm="100000">
                                          <p:val>
                                            <p:strVal val="#ppt_x"/>
                                          </p:val>
                                        </p:tav>
                                      </p:tavLst>
                                    </p:anim>
                                    <p:animEffect transition="in" filter="wipe(right)">
                                      <p:cBhvr>
                                        <p:cTn id="266" dur="500"/>
                                        <p:tgtEl>
                                          <p:spTgt spid="92"/>
                                        </p:tgtEl>
                                      </p:cBhvr>
                                    </p:animEffect>
                                  </p:childTnLst>
                                </p:cTn>
                              </p:par>
                            </p:childTnLst>
                          </p:cTn>
                        </p:par>
                      </p:childTnLst>
                    </p:cTn>
                  </p:par>
                  <p:par>
                    <p:cTn id="267" fill="hold">
                      <p:stCondLst>
                        <p:cond delay="indefinite"/>
                      </p:stCondLst>
                      <p:childTnLst>
                        <p:par>
                          <p:cTn id="268" fill="hold">
                            <p:stCondLst>
                              <p:cond delay="0"/>
                            </p:stCondLst>
                            <p:childTnLst>
                              <p:par>
                                <p:cTn id="269" presetID="12" presetClass="entr" presetSubtype="8" fill="hold" grpId="0" nodeType="clickEffect">
                                  <p:stCondLst>
                                    <p:cond delay="0"/>
                                  </p:stCondLst>
                                  <p:childTnLst>
                                    <p:set>
                                      <p:cBhvr>
                                        <p:cTn id="270" dur="1" fill="hold">
                                          <p:stCondLst>
                                            <p:cond delay="0"/>
                                          </p:stCondLst>
                                        </p:cTn>
                                        <p:tgtEl>
                                          <p:spTgt spid="83"/>
                                        </p:tgtEl>
                                        <p:attrNameLst>
                                          <p:attrName>style.visibility</p:attrName>
                                        </p:attrNameLst>
                                      </p:cBhvr>
                                      <p:to>
                                        <p:strVal val="visible"/>
                                      </p:to>
                                    </p:set>
                                    <p:anim calcmode="lin" valueType="num">
                                      <p:cBhvr additive="base">
                                        <p:cTn id="271" dur="500"/>
                                        <p:tgtEl>
                                          <p:spTgt spid="83"/>
                                        </p:tgtEl>
                                        <p:attrNameLst>
                                          <p:attrName>ppt_x</p:attrName>
                                        </p:attrNameLst>
                                      </p:cBhvr>
                                      <p:tavLst>
                                        <p:tav tm="0">
                                          <p:val>
                                            <p:strVal val="#ppt_x-#ppt_w*1.125000"/>
                                          </p:val>
                                        </p:tav>
                                        <p:tav tm="100000">
                                          <p:val>
                                            <p:strVal val="#ppt_x"/>
                                          </p:val>
                                        </p:tav>
                                      </p:tavLst>
                                    </p:anim>
                                    <p:animEffect transition="in" filter="wipe(right)">
                                      <p:cBhvr>
                                        <p:cTn id="272" dur="500"/>
                                        <p:tgtEl>
                                          <p:spTgt spid="83"/>
                                        </p:tgtEl>
                                      </p:cBhvr>
                                    </p:animEffect>
                                  </p:childTnLst>
                                </p:cTn>
                              </p:par>
                              <p:par>
                                <p:cTn id="273" presetID="12" presetClass="entr" presetSubtype="8" fill="hold" grpId="0" nodeType="withEffect">
                                  <p:stCondLst>
                                    <p:cond delay="0"/>
                                  </p:stCondLst>
                                  <p:childTnLst>
                                    <p:set>
                                      <p:cBhvr>
                                        <p:cTn id="274" dur="1" fill="hold">
                                          <p:stCondLst>
                                            <p:cond delay="0"/>
                                          </p:stCondLst>
                                        </p:cTn>
                                        <p:tgtEl>
                                          <p:spTgt spid="87"/>
                                        </p:tgtEl>
                                        <p:attrNameLst>
                                          <p:attrName>style.visibility</p:attrName>
                                        </p:attrNameLst>
                                      </p:cBhvr>
                                      <p:to>
                                        <p:strVal val="visible"/>
                                      </p:to>
                                    </p:set>
                                    <p:anim calcmode="lin" valueType="num">
                                      <p:cBhvr additive="base">
                                        <p:cTn id="275" dur="500"/>
                                        <p:tgtEl>
                                          <p:spTgt spid="87"/>
                                        </p:tgtEl>
                                        <p:attrNameLst>
                                          <p:attrName>ppt_x</p:attrName>
                                        </p:attrNameLst>
                                      </p:cBhvr>
                                      <p:tavLst>
                                        <p:tav tm="0">
                                          <p:val>
                                            <p:strVal val="#ppt_x-#ppt_w*1.125000"/>
                                          </p:val>
                                        </p:tav>
                                        <p:tav tm="100000">
                                          <p:val>
                                            <p:strVal val="#ppt_x"/>
                                          </p:val>
                                        </p:tav>
                                      </p:tavLst>
                                    </p:anim>
                                    <p:animEffect transition="in" filter="wipe(right)">
                                      <p:cBhvr>
                                        <p:cTn id="276" dur="500"/>
                                        <p:tgtEl>
                                          <p:spTgt spid="87"/>
                                        </p:tgtEl>
                                      </p:cBhvr>
                                    </p:animEffect>
                                  </p:childTnLst>
                                </p:cTn>
                              </p:par>
                            </p:childTnLst>
                          </p:cTn>
                        </p:par>
                      </p:childTnLst>
                    </p:cTn>
                  </p:par>
                  <p:par>
                    <p:cTn id="277" fill="hold">
                      <p:stCondLst>
                        <p:cond delay="indefinite"/>
                      </p:stCondLst>
                      <p:childTnLst>
                        <p:par>
                          <p:cTn id="278" fill="hold">
                            <p:stCondLst>
                              <p:cond delay="0"/>
                            </p:stCondLst>
                            <p:childTnLst>
                              <p:par>
                                <p:cTn id="279" presetID="12" presetClass="entr" presetSubtype="8" fill="hold" grpId="0" nodeType="clickEffect">
                                  <p:stCondLst>
                                    <p:cond delay="0"/>
                                  </p:stCondLst>
                                  <p:childTnLst>
                                    <p:set>
                                      <p:cBhvr>
                                        <p:cTn id="280" dur="1" fill="hold">
                                          <p:stCondLst>
                                            <p:cond delay="0"/>
                                          </p:stCondLst>
                                        </p:cTn>
                                        <p:tgtEl>
                                          <p:spTgt spid="86"/>
                                        </p:tgtEl>
                                        <p:attrNameLst>
                                          <p:attrName>style.visibility</p:attrName>
                                        </p:attrNameLst>
                                      </p:cBhvr>
                                      <p:to>
                                        <p:strVal val="visible"/>
                                      </p:to>
                                    </p:set>
                                    <p:anim calcmode="lin" valueType="num">
                                      <p:cBhvr additive="base">
                                        <p:cTn id="281" dur="500"/>
                                        <p:tgtEl>
                                          <p:spTgt spid="86"/>
                                        </p:tgtEl>
                                        <p:attrNameLst>
                                          <p:attrName>ppt_x</p:attrName>
                                        </p:attrNameLst>
                                      </p:cBhvr>
                                      <p:tavLst>
                                        <p:tav tm="0">
                                          <p:val>
                                            <p:strVal val="#ppt_x-#ppt_w*1.125000"/>
                                          </p:val>
                                        </p:tav>
                                        <p:tav tm="100000">
                                          <p:val>
                                            <p:strVal val="#ppt_x"/>
                                          </p:val>
                                        </p:tav>
                                      </p:tavLst>
                                    </p:anim>
                                    <p:animEffect transition="in" filter="wipe(right)">
                                      <p:cBhvr>
                                        <p:cTn id="282" dur="500"/>
                                        <p:tgtEl>
                                          <p:spTgt spid="86"/>
                                        </p:tgtEl>
                                      </p:cBhvr>
                                    </p:animEffect>
                                  </p:childTnLst>
                                </p:cTn>
                              </p:par>
                              <p:par>
                                <p:cTn id="283" presetID="12" presetClass="entr" presetSubtype="8" fill="hold" grpId="0" nodeType="withEffect">
                                  <p:stCondLst>
                                    <p:cond delay="0"/>
                                  </p:stCondLst>
                                  <p:childTnLst>
                                    <p:set>
                                      <p:cBhvr>
                                        <p:cTn id="284" dur="1" fill="hold">
                                          <p:stCondLst>
                                            <p:cond delay="0"/>
                                          </p:stCondLst>
                                        </p:cTn>
                                        <p:tgtEl>
                                          <p:spTgt spid="90"/>
                                        </p:tgtEl>
                                        <p:attrNameLst>
                                          <p:attrName>style.visibility</p:attrName>
                                        </p:attrNameLst>
                                      </p:cBhvr>
                                      <p:to>
                                        <p:strVal val="visible"/>
                                      </p:to>
                                    </p:set>
                                    <p:anim calcmode="lin" valueType="num">
                                      <p:cBhvr additive="base">
                                        <p:cTn id="285" dur="500"/>
                                        <p:tgtEl>
                                          <p:spTgt spid="90"/>
                                        </p:tgtEl>
                                        <p:attrNameLst>
                                          <p:attrName>ppt_x</p:attrName>
                                        </p:attrNameLst>
                                      </p:cBhvr>
                                      <p:tavLst>
                                        <p:tav tm="0">
                                          <p:val>
                                            <p:strVal val="#ppt_x-#ppt_w*1.125000"/>
                                          </p:val>
                                        </p:tav>
                                        <p:tav tm="100000">
                                          <p:val>
                                            <p:strVal val="#ppt_x"/>
                                          </p:val>
                                        </p:tav>
                                      </p:tavLst>
                                    </p:anim>
                                    <p:animEffect transition="in" filter="wipe(right)">
                                      <p:cBhvr>
                                        <p:cTn id="286" dur="500"/>
                                        <p:tgtEl>
                                          <p:spTgt spid="90"/>
                                        </p:tgtEl>
                                      </p:cBhvr>
                                    </p:animEffect>
                                  </p:childTnLst>
                                </p:cTn>
                              </p:par>
                            </p:childTnLst>
                          </p:cTn>
                        </p:par>
                      </p:childTnLst>
                    </p:cTn>
                  </p:par>
                  <p:par>
                    <p:cTn id="287" fill="hold">
                      <p:stCondLst>
                        <p:cond delay="indefinite"/>
                      </p:stCondLst>
                      <p:childTnLst>
                        <p:par>
                          <p:cTn id="288" fill="hold">
                            <p:stCondLst>
                              <p:cond delay="0"/>
                            </p:stCondLst>
                            <p:childTnLst>
                              <p:par>
                                <p:cTn id="289" presetID="12" presetClass="entr" presetSubtype="8" fill="hold" grpId="0" nodeType="clickEffect">
                                  <p:stCondLst>
                                    <p:cond delay="0"/>
                                  </p:stCondLst>
                                  <p:childTnLst>
                                    <p:set>
                                      <p:cBhvr>
                                        <p:cTn id="290" dur="1" fill="hold">
                                          <p:stCondLst>
                                            <p:cond delay="0"/>
                                          </p:stCondLst>
                                        </p:cTn>
                                        <p:tgtEl>
                                          <p:spTgt spid="89"/>
                                        </p:tgtEl>
                                        <p:attrNameLst>
                                          <p:attrName>style.visibility</p:attrName>
                                        </p:attrNameLst>
                                      </p:cBhvr>
                                      <p:to>
                                        <p:strVal val="visible"/>
                                      </p:to>
                                    </p:set>
                                    <p:anim calcmode="lin" valueType="num">
                                      <p:cBhvr additive="base">
                                        <p:cTn id="291" dur="500"/>
                                        <p:tgtEl>
                                          <p:spTgt spid="89"/>
                                        </p:tgtEl>
                                        <p:attrNameLst>
                                          <p:attrName>ppt_x</p:attrName>
                                        </p:attrNameLst>
                                      </p:cBhvr>
                                      <p:tavLst>
                                        <p:tav tm="0">
                                          <p:val>
                                            <p:strVal val="#ppt_x-#ppt_w*1.125000"/>
                                          </p:val>
                                        </p:tav>
                                        <p:tav tm="100000">
                                          <p:val>
                                            <p:strVal val="#ppt_x"/>
                                          </p:val>
                                        </p:tav>
                                      </p:tavLst>
                                    </p:anim>
                                    <p:animEffect transition="in" filter="wipe(right)">
                                      <p:cBhvr>
                                        <p:cTn id="292" dur="500"/>
                                        <p:tgtEl>
                                          <p:spTgt spid="89"/>
                                        </p:tgtEl>
                                      </p:cBhvr>
                                    </p:animEffect>
                                  </p:childTnLst>
                                </p:cTn>
                              </p:par>
                              <p:par>
                                <p:cTn id="293" presetID="12" presetClass="entr" presetSubtype="8" fill="hold" grpId="0" nodeType="withEffect">
                                  <p:stCondLst>
                                    <p:cond delay="0"/>
                                  </p:stCondLst>
                                  <p:childTnLst>
                                    <p:set>
                                      <p:cBhvr>
                                        <p:cTn id="294" dur="1" fill="hold">
                                          <p:stCondLst>
                                            <p:cond delay="0"/>
                                          </p:stCondLst>
                                        </p:cTn>
                                        <p:tgtEl>
                                          <p:spTgt spid="93"/>
                                        </p:tgtEl>
                                        <p:attrNameLst>
                                          <p:attrName>style.visibility</p:attrName>
                                        </p:attrNameLst>
                                      </p:cBhvr>
                                      <p:to>
                                        <p:strVal val="visible"/>
                                      </p:to>
                                    </p:set>
                                    <p:anim calcmode="lin" valueType="num">
                                      <p:cBhvr additive="base">
                                        <p:cTn id="295" dur="500"/>
                                        <p:tgtEl>
                                          <p:spTgt spid="93"/>
                                        </p:tgtEl>
                                        <p:attrNameLst>
                                          <p:attrName>ppt_x</p:attrName>
                                        </p:attrNameLst>
                                      </p:cBhvr>
                                      <p:tavLst>
                                        <p:tav tm="0">
                                          <p:val>
                                            <p:strVal val="#ppt_x-#ppt_w*1.125000"/>
                                          </p:val>
                                        </p:tav>
                                        <p:tav tm="100000">
                                          <p:val>
                                            <p:strVal val="#ppt_x"/>
                                          </p:val>
                                        </p:tav>
                                      </p:tavLst>
                                    </p:anim>
                                    <p:animEffect transition="in" filter="wipe(right)">
                                      <p:cBhvr>
                                        <p:cTn id="296"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7" grpId="1" animBg="1"/>
      <p:bldP spid="7" grpId="2"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19" grpId="1" animBg="1"/>
      <p:bldP spid="20" grpId="0" animBg="1"/>
      <p:bldP spid="21" grpId="0" animBg="1"/>
      <p:bldP spid="22" grpId="0" animBg="1"/>
      <p:bldP spid="22" grpId="1" animBg="1"/>
      <p:bldP spid="22" grpId="2" animBg="1"/>
      <p:bldP spid="22" grpId="3" animBg="1"/>
      <p:bldP spid="22" grpId="4" animBg="1"/>
      <p:bldP spid="22" grpId="5" animBg="1"/>
      <p:bldP spid="58" grpId="0" animBg="1"/>
      <p:bldP spid="58" grpId="1" animBg="1"/>
      <p:bldP spid="58" grpId="2" animBg="1"/>
      <p:bldP spid="58" grpId="3" animBg="1"/>
      <p:bldP spid="58" grpId="4" animBg="1"/>
      <p:bldP spid="59" grpId="0" animBg="1"/>
      <p:bldP spid="61" grpId="0" animBg="1"/>
      <p:bldP spid="62" grpId="0" animBg="1"/>
      <p:bldP spid="63" grpId="0" animBg="1"/>
      <p:bldP spid="64" grpId="0" animBg="1"/>
      <p:bldP spid="65" grpId="0" animBg="1"/>
      <p:bldP spid="66" grpId="0" animBg="1"/>
      <p:bldP spid="66" grpId="1" animBg="1"/>
      <p:bldP spid="66" grpId="2" animBg="1"/>
      <p:bldP spid="67" grpId="0" animBg="1"/>
      <p:bldP spid="68" grpId="0" animBg="1"/>
      <p:bldP spid="69" grpId="0" animBg="1"/>
      <p:bldP spid="69" grpId="1" animBg="1"/>
      <p:bldP spid="70" grpId="0" animBg="1"/>
      <p:bldP spid="70" grpId="1" animBg="1"/>
      <p:bldP spid="70" grpId="2" animBg="1"/>
      <p:bldP spid="70" grpId="3" animBg="1"/>
      <p:bldP spid="70" grpId="4" animBg="1"/>
      <p:bldP spid="70" grpId="5" animBg="1"/>
      <p:bldP spid="70" grpId="6" animBg="1"/>
      <p:bldP spid="71" grpId="0" animBg="1"/>
      <p:bldP spid="72" grpId="0" animBg="1"/>
      <p:bldP spid="72" grpId="1" animBg="1"/>
      <p:bldP spid="79" grpId="0" animBg="1"/>
      <p:bldP spid="80" grpId="0" animBg="1"/>
      <p:bldP spid="81" grpId="0" animBg="1"/>
      <p:bldP spid="82" grpId="0" animBg="1"/>
      <p:bldP spid="83" grpId="0" animBg="1"/>
      <p:bldP spid="84" grpId="0" animBg="1"/>
      <p:bldP spid="85" grpId="0" animBg="1"/>
      <p:bldP spid="86" grpId="0" animBg="1"/>
      <p:bldP spid="87" grpId="0" animBg="1"/>
      <p:bldP spid="89" grpId="0" animBg="1"/>
      <p:bldP spid="90" grpId="0" animBg="1"/>
      <p:bldP spid="91" grpId="0" animBg="1"/>
      <p:bldP spid="92" grpId="0" animBg="1"/>
      <p:bldP spid="93" grpId="0" animBg="1"/>
      <p:bldP spid="3" grpId="0"/>
      <p:bldP spid="73" grpId="0"/>
      <p:bldP spid="7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D928B5-842B-4BD6-B289-D533246AF67A}"/>
              </a:ext>
            </a:extLst>
          </p:cNvPr>
          <p:cNvSpPr>
            <a:spLocks noGrp="1"/>
          </p:cNvSpPr>
          <p:nvPr>
            <p:ph type="title"/>
          </p:nvPr>
        </p:nvSpPr>
        <p:spPr/>
        <p:txBody>
          <a:bodyPr/>
          <a:lstStyle/>
          <a:p>
            <a:r>
              <a:rPr lang="en-US"/>
              <a:t>Image Tagging</a:t>
            </a:r>
          </a:p>
        </p:txBody>
      </p:sp>
      <p:sp>
        <p:nvSpPr>
          <p:cNvPr id="6" name="Text Placeholder 5">
            <a:extLst>
              <a:ext uri="{FF2B5EF4-FFF2-40B4-BE49-F238E27FC236}">
                <a16:creationId xmlns:a16="http://schemas.microsoft.com/office/drawing/2014/main" id="{A38A234D-0E64-4847-965E-37E35D796D60}"/>
              </a:ext>
            </a:extLst>
          </p:cNvPr>
          <p:cNvSpPr>
            <a:spLocks noGrp="1"/>
          </p:cNvSpPr>
          <p:nvPr>
            <p:ph type="body" idx="11"/>
          </p:nvPr>
        </p:nvSpPr>
        <p:spPr/>
        <p:txBody>
          <a:bodyPr/>
          <a:lstStyle/>
          <a:p>
            <a:r>
              <a:rPr lang="en-US"/>
              <a:t>Base Images</a:t>
            </a:r>
          </a:p>
        </p:txBody>
      </p:sp>
      <p:sp>
        <p:nvSpPr>
          <p:cNvPr id="4" name="Content Placeholder 3">
            <a:extLst>
              <a:ext uri="{FF2B5EF4-FFF2-40B4-BE49-F238E27FC236}">
                <a16:creationId xmlns:a16="http://schemas.microsoft.com/office/drawing/2014/main" id="{0803BA5A-30D3-4303-A1D1-89963290D538}"/>
              </a:ext>
            </a:extLst>
          </p:cNvPr>
          <p:cNvSpPr>
            <a:spLocks noGrp="1"/>
          </p:cNvSpPr>
          <p:nvPr>
            <p:ph idx="1"/>
          </p:nvPr>
        </p:nvSpPr>
        <p:spPr>
          <a:xfrm>
            <a:off x="406400" y="2469906"/>
            <a:ext cx="7721600" cy="3780202"/>
          </a:xfrm>
        </p:spPr>
        <p:txBody>
          <a:bodyPr/>
          <a:lstStyle/>
          <a:p>
            <a:r>
              <a:rPr lang="en-US"/>
              <a:t>Stable Tags</a:t>
            </a:r>
          </a:p>
          <a:p>
            <a:pPr lvl="1"/>
            <a:r>
              <a:rPr lang="en-US"/>
              <a:t>:latest</a:t>
            </a:r>
          </a:p>
          <a:p>
            <a:pPr lvl="1"/>
            <a:r>
              <a:rPr lang="en-US"/>
              <a:t>:1.0</a:t>
            </a:r>
          </a:p>
          <a:p>
            <a:pPr lvl="1"/>
            <a:r>
              <a:rPr lang="en-US"/>
              <a:t>:1.1.1.1</a:t>
            </a:r>
          </a:p>
          <a:p>
            <a:pPr lvl="1"/>
            <a:r>
              <a:rPr lang="en-US"/>
              <a:t>:2.0</a:t>
            </a:r>
          </a:p>
          <a:p>
            <a:pPr lvl="1"/>
            <a:r>
              <a:rPr lang="en-US"/>
              <a:t>:2.2.1</a:t>
            </a:r>
          </a:p>
          <a:p>
            <a:pPr marL="0" indent="0">
              <a:buNone/>
            </a:pPr>
            <a:endParaRPr lang="en-US"/>
          </a:p>
        </p:txBody>
      </p:sp>
      <p:sp>
        <p:nvSpPr>
          <p:cNvPr id="7" name="Text Placeholder 6">
            <a:extLst>
              <a:ext uri="{FF2B5EF4-FFF2-40B4-BE49-F238E27FC236}">
                <a16:creationId xmlns:a16="http://schemas.microsoft.com/office/drawing/2014/main" id="{4888DB55-3EA8-4523-A3D7-1364CB9D9B29}"/>
              </a:ext>
            </a:extLst>
          </p:cNvPr>
          <p:cNvSpPr>
            <a:spLocks noGrp="1"/>
          </p:cNvSpPr>
          <p:nvPr>
            <p:ph type="body" idx="12"/>
          </p:nvPr>
        </p:nvSpPr>
        <p:spPr/>
        <p:txBody>
          <a:bodyPr/>
          <a:lstStyle/>
          <a:p>
            <a:r>
              <a:rPr lang="en-US"/>
              <a:t>Deployed Images</a:t>
            </a:r>
          </a:p>
        </p:txBody>
      </p:sp>
      <p:sp>
        <p:nvSpPr>
          <p:cNvPr id="8" name="Content Placeholder 7">
            <a:extLst>
              <a:ext uri="{FF2B5EF4-FFF2-40B4-BE49-F238E27FC236}">
                <a16:creationId xmlns:a16="http://schemas.microsoft.com/office/drawing/2014/main" id="{28EF838F-87F8-42C2-8D19-5CDDF67798C1}"/>
              </a:ext>
            </a:extLst>
          </p:cNvPr>
          <p:cNvSpPr>
            <a:spLocks noGrp="1"/>
          </p:cNvSpPr>
          <p:nvPr>
            <p:ph idx="13"/>
          </p:nvPr>
        </p:nvSpPr>
        <p:spPr>
          <a:xfrm>
            <a:off x="6096000" y="1852429"/>
            <a:ext cx="5791200" cy="3821303"/>
          </a:xfrm>
        </p:spPr>
        <p:txBody>
          <a:bodyPr/>
          <a:lstStyle/>
          <a:p>
            <a:r>
              <a:rPr lang="en-US"/>
              <a:t>Always Unique</a:t>
            </a:r>
          </a:p>
          <a:p>
            <a:r>
              <a:rPr lang="en-US"/>
              <a:t>Stable Tags create instability</a:t>
            </a:r>
          </a:p>
          <a:p>
            <a:r>
              <a:rPr lang="en-US"/>
              <a:t>Build IDs are a great source</a:t>
            </a:r>
          </a:p>
          <a:p>
            <a:pPr lvl="1"/>
            <a:r>
              <a:rPr lang="en-US"/>
              <a:t>{</a:t>
            </a:r>
            <a:r>
              <a:rPr lang="en-US" err="1"/>
              <a:t>buildsystem</a:t>
            </a:r>
            <a:r>
              <a:rPr lang="en-US"/>
              <a:t>}-{</a:t>
            </a:r>
            <a:r>
              <a:rPr lang="en-US" err="1"/>
              <a:t>build_id</a:t>
            </a:r>
            <a:r>
              <a:rPr lang="en-US"/>
              <a:t>}</a:t>
            </a:r>
          </a:p>
          <a:p>
            <a:pPr lvl="1"/>
            <a:r>
              <a:rPr lang="en-US"/>
              <a:t>10192409</a:t>
            </a:r>
          </a:p>
          <a:p>
            <a:pPr lvl="1"/>
            <a:r>
              <a:rPr lang="en-US"/>
              <a:t>1833583</a:t>
            </a:r>
          </a:p>
          <a:p>
            <a:pPr lvl="1"/>
            <a:r>
              <a:rPr lang="en-US"/>
              <a:t>305305t035</a:t>
            </a:r>
          </a:p>
        </p:txBody>
      </p:sp>
    </p:spTree>
    <p:extLst>
      <p:ext uri="{BB962C8B-B14F-4D97-AF65-F5344CB8AC3E}">
        <p14:creationId xmlns:p14="http://schemas.microsoft.com/office/powerpoint/2010/main" val="3185354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7A722D-C915-4566-974B-F637EAE04D72}"/>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6F8C2AAA-4957-40F5-95FB-5616CE5EC6B2}"/>
              </a:ext>
            </a:extLst>
          </p:cNvPr>
          <p:cNvSpPr>
            <a:spLocks noGrp="1"/>
          </p:cNvSpPr>
          <p:nvPr>
            <p:ph type="body" sz="quarter" idx="10"/>
          </p:nvPr>
        </p:nvSpPr>
        <p:spPr>
          <a:xfrm>
            <a:off x="586390" y="1434370"/>
            <a:ext cx="11018520" cy="4062651"/>
          </a:xfrm>
        </p:spPr>
        <p:txBody>
          <a:bodyPr/>
          <a:lstStyle/>
          <a:p>
            <a:r>
              <a:rPr lang="en-US" sz="2400"/>
              <a:t>Containers are a way to wrap up an application into its own isolated box. This isolation empowers Developers and IT Operations to collaborate effectively as they have clear boundaries of configuration and execution. Come learn how adopting a container workflow and lifecycle management empowers change and stability from the first release. As a developer, you’ll see testing your build pipeline, before you commit your code and how the build pipeline is used for OS &amp; Framework patching during and after active development. Come see how containers are a paradigm shift to a modern DevOps workflow, that will take some change, but empowers your company to new levels of collaboration. Also learn how to use Azure Container Registry (ACR) build to simplify container development and building by easily storing and managing container images for Azure deployments in a central registry</a:t>
            </a:r>
          </a:p>
        </p:txBody>
      </p:sp>
    </p:spTree>
    <p:extLst>
      <p:ext uri="{BB962C8B-B14F-4D97-AF65-F5344CB8AC3E}">
        <p14:creationId xmlns:p14="http://schemas.microsoft.com/office/powerpoint/2010/main" val="164449757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4B098F-CC53-4F0C-913A-D7A8E5D633ED}"/>
              </a:ext>
            </a:extLst>
          </p:cNvPr>
          <p:cNvSpPr>
            <a:spLocks noGrp="1"/>
          </p:cNvSpPr>
          <p:nvPr>
            <p:ph type="title"/>
          </p:nvPr>
        </p:nvSpPr>
        <p:spPr/>
        <p:txBody>
          <a:bodyPr/>
          <a:lstStyle/>
          <a:p>
            <a:r>
              <a:rPr lang="en-US"/>
              <a:t>Microservice Resiliency</a:t>
            </a:r>
          </a:p>
        </p:txBody>
      </p:sp>
      <p:sp>
        <p:nvSpPr>
          <p:cNvPr id="4" name="Text Placeholder 3">
            <a:extLst>
              <a:ext uri="{FF2B5EF4-FFF2-40B4-BE49-F238E27FC236}">
                <a16:creationId xmlns:a16="http://schemas.microsoft.com/office/drawing/2014/main" id="{76DD00D5-5081-4A75-A72E-5B5C0BFB250D}"/>
              </a:ext>
            </a:extLst>
          </p:cNvPr>
          <p:cNvSpPr>
            <a:spLocks noGrp="1"/>
          </p:cNvSpPr>
          <p:nvPr>
            <p:ph type="body" sz="quarter" idx="10"/>
          </p:nvPr>
        </p:nvSpPr>
        <p:spPr>
          <a:xfrm>
            <a:off x="584200" y="1435497"/>
            <a:ext cx="11018520" cy="430887"/>
          </a:xfrm>
        </p:spPr>
        <p:txBody>
          <a:bodyPr/>
          <a:lstStyle/>
          <a:p>
            <a:r>
              <a:rPr lang="en-US"/>
              <a:t>Coding for failure…</a:t>
            </a:r>
          </a:p>
        </p:txBody>
      </p:sp>
    </p:spTree>
    <p:extLst>
      <p:ext uri="{BB962C8B-B14F-4D97-AF65-F5344CB8AC3E}">
        <p14:creationId xmlns:p14="http://schemas.microsoft.com/office/powerpoint/2010/main" val="2979385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a:extLst>
              <a:ext uri="{FF2B5EF4-FFF2-40B4-BE49-F238E27FC236}">
                <a16:creationId xmlns:a16="http://schemas.microsoft.com/office/drawing/2014/main" id="{800DBF54-2E8F-4579-8950-089755BD1F61}"/>
              </a:ext>
            </a:extLst>
          </p:cNvPr>
          <p:cNvSpPr/>
          <p:nvPr/>
        </p:nvSpPr>
        <p:spPr>
          <a:xfrm>
            <a:off x="5643881" y="9081"/>
            <a:ext cx="2967429" cy="2721855"/>
          </a:xfrm>
          <a:prstGeom prst="rect">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b" anchorCtr="0"/>
          <a:lstStyle/>
          <a:p>
            <a:pPr algn="ctr"/>
            <a:r>
              <a:rPr lang="en-US" sz="1050">
                <a:solidFill>
                  <a:sysClr val="windowText" lastClr="000000"/>
                </a:solidFill>
                <a:effectLst>
                  <a:outerShdw blurRad="50800" dist="38100" dir="2700000" algn="tl" rotWithShape="0">
                    <a:prstClr val="black">
                      <a:alpha val="40000"/>
                    </a:prstClr>
                  </a:outerShdw>
                </a:effectLst>
              </a:rPr>
              <a:t>ACR</a:t>
            </a:r>
          </a:p>
        </p:txBody>
      </p:sp>
      <p:sp>
        <p:nvSpPr>
          <p:cNvPr id="189" name="Rectangle 188">
            <a:extLst>
              <a:ext uri="{FF2B5EF4-FFF2-40B4-BE49-F238E27FC236}">
                <a16:creationId xmlns:a16="http://schemas.microsoft.com/office/drawing/2014/main" id="{365688AC-1E1F-4132-96B3-32D4E99533B9}"/>
              </a:ext>
            </a:extLst>
          </p:cNvPr>
          <p:cNvSpPr/>
          <p:nvPr/>
        </p:nvSpPr>
        <p:spPr>
          <a:xfrm>
            <a:off x="2966959" y="1082"/>
            <a:ext cx="2641942" cy="2729854"/>
          </a:xfrm>
          <a:prstGeom prst="rect">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b" anchorCtr="0"/>
          <a:lstStyle/>
          <a:p>
            <a:pPr algn="ctr"/>
            <a:r>
              <a:rPr lang="en-US" sz="1050">
                <a:solidFill>
                  <a:sysClr val="windowText" lastClr="000000"/>
                </a:solidFill>
                <a:effectLst>
                  <a:outerShdw blurRad="50800" dist="38100" dir="2700000" algn="tl" rotWithShape="0">
                    <a:prstClr val="black">
                      <a:alpha val="40000"/>
                    </a:prstClr>
                  </a:outerShdw>
                </a:effectLst>
              </a:rPr>
              <a:t>ACR Build</a:t>
            </a:r>
          </a:p>
        </p:txBody>
      </p:sp>
      <p:sp>
        <p:nvSpPr>
          <p:cNvPr id="190" name="Rectangle 189">
            <a:extLst>
              <a:ext uri="{FF2B5EF4-FFF2-40B4-BE49-F238E27FC236}">
                <a16:creationId xmlns:a16="http://schemas.microsoft.com/office/drawing/2014/main" id="{F7EE9A8C-9963-41E1-8FEB-71CF9F69F9B5}"/>
              </a:ext>
            </a:extLst>
          </p:cNvPr>
          <p:cNvSpPr/>
          <p:nvPr/>
        </p:nvSpPr>
        <p:spPr>
          <a:xfrm>
            <a:off x="1" y="1081"/>
            <a:ext cx="1110316" cy="2742699"/>
          </a:xfrm>
          <a:prstGeom prst="rect">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b" anchorCtr="0"/>
          <a:lstStyle/>
          <a:p>
            <a:pPr algn="ctr"/>
            <a:r>
              <a:rPr lang="en-US" sz="1050">
                <a:solidFill>
                  <a:sysClr val="windowText" lastClr="000000"/>
                </a:solidFill>
                <a:effectLst>
                  <a:outerShdw blurRad="50800" dist="38100" dir="2700000" algn="tl" rotWithShape="0">
                    <a:prstClr val="black">
                      <a:alpha val="40000"/>
                    </a:prstClr>
                  </a:outerShdw>
                </a:effectLst>
              </a:rPr>
              <a:t>Base image indexing</a:t>
            </a:r>
          </a:p>
        </p:txBody>
      </p:sp>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600">
              <a:solidFill>
                <a:sysClr val="windowText" lastClr="000000"/>
              </a:solidFill>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18864"/>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30" name="TextBox 29">
            <a:extLst>
              <a:ext uri="{FF2B5EF4-FFF2-40B4-BE49-F238E27FC236}">
                <a16:creationId xmlns:a16="http://schemas.microsoft.com/office/drawing/2014/main" id="{B5631569-42B1-8941-8290-05259AEBD005}"/>
              </a:ext>
            </a:extLst>
          </p:cNvPr>
          <p:cNvSpPr txBox="1"/>
          <p:nvPr/>
        </p:nvSpPr>
        <p:spPr>
          <a:xfrm>
            <a:off x="7545044" y="635760"/>
            <a:ext cx="1001725" cy="161583"/>
          </a:xfrm>
          <a:prstGeom prst="rect">
            <a:avLst/>
          </a:prstGeom>
          <a:noFill/>
        </p:spPr>
        <p:txBody>
          <a:bodyPr wrap="square" lIns="0" tIns="0" rIns="0" bIns="0" rtlCol="0" anchor="b" anchorCtr="0">
            <a:spAutoFit/>
          </a:bodyPr>
          <a:lstStyle/>
          <a:p>
            <a:pPr algn="ctr"/>
            <a:r>
              <a:rPr lang="en-US" sz="1050" b="1"/>
              <a:t>Quorum-Task </a:t>
            </a:r>
          </a:p>
        </p:txBody>
      </p:sp>
      <p:pic>
        <p:nvPicPr>
          <p:cNvPr id="93" name="Picture 92">
            <a:extLst>
              <a:ext uri="{FF2B5EF4-FFF2-40B4-BE49-F238E27FC236}">
                <a16:creationId xmlns:a16="http://schemas.microsoft.com/office/drawing/2014/main" id="{5ECEB0B6-9F4C-904A-BBDF-BE0CDDE3268E}"/>
              </a:ext>
            </a:extLst>
          </p:cNvPr>
          <p:cNvPicPr>
            <a:picLocks noChangeAspect="1"/>
          </p:cNvPicPr>
          <p:nvPr/>
        </p:nvPicPr>
        <p:blipFill rotWithShape="1">
          <a:blip r:embed="rId3"/>
          <a:srcRect l="12373" t="12557" r="12934" b="12880"/>
          <a:stretch/>
        </p:blipFill>
        <p:spPr>
          <a:xfrm>
            <a:off x="7850368" y="67745"/>
            <a:ext cx="385744" cy="385075"/>
          </a:xfrm>
          <a:prstGeom prst="rect">
            <a:avLst/>
          </a:prstGeom>
        </p:spPr>
      </p:pic>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8"/>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23111"/>
          </a:xfrm>
          <a:prstGeom prst="rect">
            <a:avLst/>
          </a:prstGeom>
          <a:noFill/>
        </p:spPr>
        <p:txBody>
          <a:bodyPr wrap="square" lIns="0" tIns="0" rIns="0" bIns="0" rtlCol="0">
            <a:spAutoFit/>
          </a:bodyPr>
          <a:lstStyle/>
          <a:p>
            <a:r>
              <a:rPr lang="en-US" sz="80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pic>
        <p:nvPicPr>
          <p:cNvPr id="26" name="Picture 14" descr="Related image">
            <a:extLst>
              <a:ext uri="{FF2B5EF4-FFF2-40B4-BE49-F238E27FC236}">
                <a16:creationId xmlns:a16="http://schemas.microsoft.com/office/drawing/2014/main" id="{031E078D-C17A-6747-B222-E512B6CB07D1}"/>
              </a:ext>
            </a:extLst>
          </p:cNvPr>
          <p:cNvPicPr>
            <a:picLocks noChangeAspect="1" noChangeArrowheads="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8329" y="105100"/>
            <a:ext cx="310364" cy="3103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28" name="Lightning Bolt 27">
            <a:extLst>
              <a:ext uri="{FF2B5EF4-FFF2-40B4-BE49-F238E27FC236}">
                <a16:creationId xmlns:a16="http://schemas.microsoft.com/office/drawing/2014/main" id="{011E23FA-723D-344F-B1E4-351D0E543693}"/>
              </a:ext>
            </a:extLst>
          </p:cNvPr>
          <p:cNvSpPr/>
          <p:nvPr/>
        </p:nvSpPr>
        <p:spPr>
          <a:xfrm>
            <a:off x="7285022" y="35699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33851"/>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48838"/>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96" name="TextBox 195">
            <a:extLst>
              <a:ext uri="{FF2B5EF4-FFF2-40B4-BE49-F238E27FC236}">
                <a16:creationId xmlns:a16="http://schemas.microsoft.com/office/drawing/2014/main" id="{CF2E36C1-7B21-4BBF-9BFB-8540597EC0A9}"/>
              </a:ext>
            </a:extLst>
          </p:cNvPr>
          <p:cNvSpPr txBox="1"/>
          <p:nvPr/>
        </p:nvSpPr>
        <p:spPr>
          <a:xfrm>
            <a:off x="3820221" y="715274"/>
            <a:ext cx="217596" cy="161583"/>
          </a:xfrm>
          <a:prstGeom prst="rect">
            <a:avLst/>
          </a:prstGeom>
          <a:noFill/>
        </p:spPr>
        <p:txBody>
          <a:bodyPr wrap="square" lIns="0" tIns="0" rIns="0" bIns="0" rtlCol="0">
            <a:spAutoFit/>
          </a:bodyPr>
          <a:lstStyle/>
          <a:p>
            <a:r>
              <a:rPr lang="en-US" sz="1050"/>
              <a:t>Id</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18"/>
          <a:stretch>
            <a:fillRect/>
          </a:stretch>
        </p:blipFill>
        <p:spPr>
          <a:xfrm>
            <a:off x="3155473" y="1438580"/>
            <a:ext cx="111996" cy="111996"/>
          </a:xfrm>
          <a:prstGeom prst="rect">
            <a:avLst/>
          </a:prstGeom>
        </p:spPr>
      </p:pic>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204" name="TextBox 203">
            <a:extLst>
              <a:ext uri="{FF2B5EF4-FFF2-40B4-BE49-F238E27FC236}">
                <a16:creationId xmlns:a16="http://schemas.microsoft.com/office/drawing/2014/main" id="{F8F9B52B-111C-4256-8478-5E43B2AB4AA3}"/>
              </a:ext>
            </a:extLst>
          </p:cNvPr>
          <p:cNvSpPr txBox="1"/>
          <p:nvPr/>
        </p:nvSpPr>
        <p:spPr>
          <a:xfrm>
            <a:off x="4805089" y="715274"/>
            <a:ext cx="837618" cy="161583"/>
          </a:xfrm>
          <a:prstGeom prst="rect">
            <a:avLst/>
          </a:prstGeom>
          <a:noFill/>
        </p:spPr>
        <p:txBody>
          <a:bodyPr wrap="square" lIns="0" tIns="0" rIns="0" bIns="0" rtlCol="0">
            <a:spAutoFit/>
          </a:bodyPr>
          <a:lstStyle/>
          <a:p>
            <a:r>
              <a:rPr lang="en-US" sz="1050"/>
              <a:t>Dependencies</a:t>
            </a:r>
          </a:p>
        </p:txBody>
      </p:sp>
      <p:sp>
        <p:nvSpPr>
          <p:cNvPr id="194" name="Speech Bubble: Rectangle with Corners Rounded 193">
            <a:extLst>
              <a:ext uri="{FF2B5EF4-FFF2-40B4-BE49-F238E27FC236}">
                <a16:creationId xmlns:a16="http://schemas.microsoft.com/office/drawing/2014/main" id="{3646FC67-8C1B-460A-8E52-FF80DBBE4ECC}"/>
              </a:ext>
            </a:extLst>
          </p:cNvPr>
          <p:cNvSpPr/>
          <p:nvPr/>
        </p:nvSpPr>
        <p:spPr>
          <a:xfrm>
            <a:off x="1557708" y="3718457"/>
            <a:ext cx="3477338" cy="1168194"/>
          </a:xfrm>
          <a:prstGeom prst="wedgeRoundRectCallout">
            <a:avLst>
              <a:gd name="adj1" fmla="val -71026"/>
              <a:gd name="adj2" fmla="val -1314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3" name="Speech Bubble: Rectangle with Corners Rounded 192">
            <a:extLst>
              <a:ext uri="{FF2B5EF4-FFF2-40B4-BE49-F238E27FC236}">
                <a16:creationId xmlns:a16="http://schemas.microsoft.com/office/drawing/2014/main" id="{16A2B3E8-4064-4BD0-8366-0A69FC87E933}"/>
              </a:ext>
            </a:extLst>
          </p:cNvPr>
          <p:cNvSpPr/>
          <p:nvPr/>
        </p:nvSpPr>
        <p:spPr>
          <a:xfrm>
            <a:off x="1452851" y="3550597"/>
            <a:ext cx="7056632" cy="3111605"/>
          </a:xfrm>
          <a:prstGeom prst="wedgeRoundRectCallout">
            <a:avLst>
              <a:gd name="adj1" fmla="val 284"/>
              <a:gd name="adj2" fmla="val -762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Features provided by ACR:</a:t>
            </a:r>
          </a:p>
          <a:p>
            <a:pPr marL="285750" indent="-285750">
              <a:buFont typeface="Arial" panose="020B0604020202020204" pitchFamily="34" charset="0"/>
              <a:buChar char="•"/>
            </a:pPr>
            <a:r>
              <a:rPr lang="en-US" sz="1600"/>
              <a:t>Base image indexing </a:t>
            </a:r>
          </a:p>
          <a:p>
            <a:pPr marL="742950" lvl="1" indent="-285750">
              <a:buFont typeface="Arial" panose="020B0604020202020204" pitchFamily="34" charset="0"/>
              <a:buChar char="•"/>
            </a:pPr>
            <a:r>
              <a:rPr lang="en-US" sz="1600"/>
              <a:t>ACR </a:t>
            </a:r>
          </a:p>
          <a:p>
            <a:pPr marL="742950" lvl="1" indent="-285750">
              <a:buFont typeface="Arial" panose="020B0604020202020204" pitchFamily="34" charset="0"/>
              <a:buChar char="•"/>
            </a:pPr>
            <a:r>
              <a:rPr lang="en-US" sz="1600" err="1"/>
              <a:t>Dockerhub</a:t>
            </a:r>
            <a:endParaRPr lang="en-US" sz="1600"/>
          </a:p>
          <a:p>
            <a:pPr marL="742950" lvl="1" indent="-285750">
              <a:buFont typeface="Arial" panose="020B0604020202020204" pitchFamily="34" charset="0"/>
              <a:buChar char="•"/>
            </a:pPr>
            <a:r>
              <a:rPr lang="en-US" sz="1600"/>
              <a:t>MCR</a:t>
            </a:r>
          </a:p>
          <a:p>
            <a:pPr marL="285750" indent="-285750">
              <a:buFont typeface="Arial" panose="020B0604020202020204" pitchFamily="34" charset="0"/>
              <a:buChar char="•"/>
            </a:pPr>
            <a:r>
              <a:rPr lang="en-US" sz="1600"/>
              <a:t>ACR Build</a:t>
            </a:r>
          </a:p>
          <a:p>
            <a:pPr marL="742950" lvl="1" indent="-285750">
              <a:buFont typeface="Arial" panose="020B0604020202020204" pitchFamily="34" charset="0"/>
              <a:buChar char="•"/>
            </a:pPr>
            <a:r>
              <a:rPr lang="en-US" sz="1600"/>
              <a:t>Saving of the context/git commit &amp; dependency list</a:t>
            </a:r>
          </a:p>
          <a:p>
            <a:pPr marL="285750" indent="-285750">
              <a:buFont typeface="Arial" panose="020B0604020202020204" pitchFamily="34" charset="0"/>
              <a:buChar char="•"/>
            </a:pPr>
            <a:r>
              <a:rPr lang="en-US" sz="1600"/>
              <a:t>Image Quarantine</a:t>
            </a:r>
          </a:p>
          <a:p>
            <a:pPr marL="742950" lvl="1" indent="-285750">
              <a:buFont typeface="Arial" panose="020B0604020202020204" pitchFamily="34" charset="0"/>
              <a:buChar char="•"/>
            </a:pPr>
            <a:r>
              <a:rPr lang="en-US" sz="1600"/>
              <a:t>Events for “image-quarantine” w/integrations with Aqua &amp; </a:t>
            </a:r>
            <a:r>
              <a:rPr lang="en-US" sz="1600" err="1"/>
              <a:t>Twistlock</a:t>
            </a:r>
            <a:endParaRPr lang="en-US" sz="1600"/>
          </a:p>
          <a:p>
            <a:pPr marL="285750" indent="-285750">
              <a:buFont typeface="Arial" panose="020B0604020202020204" pitchFamily="34" charset="0"/>
              <a:buChar char="•"/>
            </a:pPr>
            <a:r>
              <a:rPr lang="en-US" sz="1600"/>
              <a:t>Quorum Task </a:t>
            </a:r>
          </a:p>
          <a:p>
            <a:pPr marL="742950" lvl="1" indent="-285750">
              <a:buFont typeface="Arial" panose="020B0604020202020204" pitchFamily="34" charset="0"/>
              <a:buChar char="•"/>
            </a:pPr>
            <a:r>
              <a:rPr lang="en-US" sz="1600"/>
              <a:t>Async </a:t>
            </a:r>
            <a:r>
              <a:rPr lang="en-US" sz="1600" err="1"/>
              <a:t>eventing</a:t>
            </a:r>
            <a:r>
              <a:rPr lang="en-US" sz="1600"/>
              <a:t> for a collection of tags</a:t>
            </a:r>
          </a:p>
        </p:txBody>
      </p:sp>
      <p:pic>
        <p:nvPicPr>
          <p:cNvPr id="207" name="Picture 206">
            <a:extLst>
              <a:ext uri="{FF2B5EF4-FFF2-40B4-BE49-F238E27FC236}">
                <a16:creationId xmlns:a16="http://schemas.microsoft.com/office/drawing/2014/main" id="{C8085471-4870-49AD-959E-F0A360153F00}"/>
              </a:ext>
            </a:extLst>
          </p:cNvPr>
          <p:cNvPicPr>
            <a:picLocks noChangeAspect="1"/>
          </p:cNvPicPr>
          <p:nvPr/>
        </p:nvPicPr>
        <p:blipFill>
          <a:blip r:embed="rId19"/>
          <a:stretch>
            <a:fillRect/>
          </a:stretch>
        </p:blipFill>
        <p:spPr>
          <a:xfrm>
            <a:off x="11229306" y="3218762"/>
            <a:ext cx="637765" cy="485838"/>
          </a:xfrm>
          <a:prstGeom prst="rect">
            <a:avLst/>
          </a:prstGeom>
        </p:spPr>
      </p:pic>
      <p:cxnSp>
        <p:nvCxnSpPr>
          <p:cNvPr id="208" name="Straight Connector 207">
            <a:extLst>
              <a:ext uri="{FF2B5EF4-FFF2-40B4-BE49-F238E27FC236}">
                <a16:creationId xmlns:a16="http://schemas.microsoft.com/office/drawing/2014/main" id="{3D2F37BB-B287-4DE0-8E79-C26C7FE19723}"/>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209" name="Group 208">
            <a:extLst>
              <a:ext uri="{FF2B5EF4-FFF2-40B4-BE49-F238E27FC236}">
                <a16:creationId xmlns:a16="http://schemas.microsoft.com/office/drawing/2014/main" id="{1196E533-5A20-48C7-AF6D-0D8C3E1E86BE}"/>
              </a:ext>
            </a:extLst>
          </p:cNvPr>
          <p:cNvGrpSpPr/>
          <p:nvPr/>
        </p:nvGrpSpPr>
        <p:grpSpPr>
          <a:xfrm>
            <a:off x="11005041" y="2057310"/>
            <a:ext cx="1087962" cy="643339"/>
            <a:chOff x="2361586" y="6252336"/>
            <a:chExt cx="1087962" cy="643339"/>
          </a:xfrm>
        </p:grpSpPr>
        <p:pic>
          <p:nvPicPr>
            <p:cNvPr id="210" name="Picture 209">
              <a:extLst>
                <a:ext uri="{FF2B5EF4-FFF2-40B4-BE49-F238E27FC236}">
                  <a16:creationId xmlns:a16="http://schemas.microsoft.com/office/drawing/2014/main" id="{D460C1D1-B47D-4F9E-9397-195A9EFDEEAA}"/>
                </a:ext>
              </a:extLst>
            </p:cNvPr>
            <p:cNvPicPr>
              <a:picLocks noChangeAspect="1"/>
            </p:cNvPicPr>
            <p:nvPr/>
          </p:nvPicPr>
          <p:blipFill>
            <a:blip r:embed="rId19"/>
            <a:stretch>
              <a:fillRect/>
            </a:stretch>
          </p:blipFill>
          <p:spPr>
            <a:xfrm>
              <a:off x="2585448" y="6252336"/>
              <a:ext cx="637765" cy="485838"/>
            </a:xfrm>
            <a:prstGeom prst="rect">
              <a:avLst/>
            </a:prstGeom>
          </p:spPr>
        </p:pic>
        <p:sp>
          <p:nvSpPr>
            <p:cNvPr id="211" name="TextBox 210">
              <a:extLst>
                <a:ext uri="{FF2B5EF4-FFF2-40B4-BE49-F238E27FC236}">
                  <a16:creationId xmlns:a16="http://schemas.microsoft.com/office/drawing/2014/main" id="{8076124E-BEB3-4184-B716-E1149FAD86DA}"/>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sp>
        <p:nvSpPr>
          <p:cNvPr id="212" name="TextBox 211">
            <a:extLst>
              <a:ext uri="{FF2B5EF4-FFF2-40B4-BE49-F238E27FC236}">
                <a16:creationId xmlns:a16="http://schemas.microsoft.com/office/drawing/2014/main" id="{88E58E38-8A2D-450D-A4D8-8BAC918FEDF1}"/>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cxnSp>
        <p:nvCxnSpPr>
          <p:cNvPr id="213" name="Straight Connector 212">
            <a:extLst>
              <a:ext uri="{FF2B5EF4-FFF2-40B4-BE49-F238E27FC236}">
                <a16:creationId xmlns:a16="http://schemas.microsoft.com/office/drawing/2014/main" id="{A8CD863E-CE1F-4C72-9CB8-20416E1F03CF}"/>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7778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500"/>
                                        <p:tgtEl>
                                          <p:spTgt spid="1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500"/>
                                        <p:tgtEl>
                                          <p:spTgt spid="1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fade">
                                      <p:cBhvr>
                                        <p:cTn id="13" dur="500"/>
                                        <p:tgtEl>
                                          <p:spTgt spid="19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93"/>
                                        </p:tgtEl>
                                        <p:attrNameLst>
                                          <p:attrName>style.visibility</p:attrName>
                                        </p:attrNameLst>
                                      </p:cBhvr>
                                      <p:to>
                                        <p:strVal val="visible"/>
                                      </p:to>
                                    </p:set>
                                    <p:animEffect transition="in" filter="fade">
                                      <p:cBhvr>
                                        <p:cTn id="17" dur="500"/>
                                        <p:tgtEl>
                                          <p:spTgt spid="19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94"/>
                                        </p:tgtEl>
                                        <p:attrNameLst>
                                          <p:attrName>style.visibility</p:attrName>
                                        </p:attrNameLst>
                                      </p:cBhvr>
                                      <p:to>
                                        <p:strVal val="visible"/>
                                      </p:to>
                                    </p:set>
                                    <p:animEffect transition="in" filter="fade">
                                      <p:cBhvr>
                                        <p:cTn id="21"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89" grpId="0" animBg="1"/>
      <p:bldP spid="190" grpId="0" animBg="1"/>
      <p:bldP spid="194" grpId="0" animBg="1"/>
      <p:bldP spid="19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600">
              <a:solidFill>
                <a:sysClr val="windowText" lastClr="000000"/>
              </a:solidFill>
              <a:ea typeface="Segoe UI" pitchFamily="34" charset="0"/>
              <a:cs typeface="Segoe UI" pitchFamily="34" charset="0"/>
            </a:endParaRPr>
          </a:p>
        </p:txBody>
      </p:sp>
      <p:sp>
        <p:nvSpPr>
          <p:cNvPr id="180" name="Rectangle 179">
            <a:extLst>
              <a:ext uri="{FF2B5EF4-FFF2-40B4-BE49-F238E27FC236}">
                <a16:creationId xmlns:a16="http://schemas.microsoft.com/office/drawing/2014/main" id="{568846F8-9FD8-457A-B649-8445A93B6192}"/>
              </a:ext>
            </a:extLst>
          </p:cNvPr>
          <p:cNvSpPr/>
          <p:nvPr/>
        </p:nvSpPr>
        <p:spPr bwMode="auto">
          <a:xfrm>
            <a:off x="3144107" y="1435298"/>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18864"/>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23" name="Rectangle 122">
            <a:extLst>
              <a:ext uri="{FF2B5EF4-FFF2-40B4-BE49-F238E27FC236}">
                <a16:creationId xmlns:a16="http://schemas.microsoft.com/office/drawing/2014/main" id="{560279DE-FD59-40EB-94F0-44E9D2BE9107}"/>
              </a:ext>
            </a:extLst>
          </p:cNvPr>
          <p:cNvSpPr/>
          <p:nvPr/>
        </p:nvSpPr>
        <p:spPr>
          <a:xfrm>
            <a:off x="6505208" y="998131"/>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endParaRPr lang="en-US" sz="491" kern="0">
              <a:solidFill>
                <a:srgbClr val="FFFFFF"/>
              </a:solidFill>
              <a:latin typeface="Calibri"/>
            </a:endParaRPr>
          </a:p>
        </p:txBody>
      </p:sp>
      <p:sp>
        <p:nvSpPr>
          <p:cNvPr id="181" name="Rectangle 180">
            <a:extLst>
              <a:ext uri="{FF2B5EF4-FFF2-40B4-BE49-F238E27FC236}">
                <a16:creationId xmlns:a16="http://schemas.microsoft.com/office/drawing/2014/main" id="{4384F4CF-29AB-4DD1-AF7F-1BC45E5DAA53}"/>
              </a:ext>
            </a:extLst>
          </p:cNvPr>
          <p:cNvSpPr/>
          <p:nvPr/>
        </p:nvSpPr>
        <p:spPr>
          <a:xfrm>
            <a:off x="6505208" y="998283"/>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endParaRPr lang="en-US" sz="491" kern="0">
              <a:solidFill>
                <a:srgbClr val="FFFFFF"/>
              </a:solidFill>
              <a:latin typeface="Calibri"/>
            </a:endParaRPr>
          </a:p>
        </p:txBody>
      </p:sp>
      <p:sp>
        <p:nvSpPr>
          <p:cNvPr id="182" name="Rectangle 181">
            <a:extLst>
              <a:ext uri="{FF2B5EF4-FFF2-40B4-BE49-F238E27FC236}">
                <a16:creationId xmlns:a16="http://schemas.microsoft.com/office/drawing/2014/main" id="{763ACD6F-A37B-48DA-A4EC-8237D7DDFADE}"/>
              </a:ext>
            </a:extLst>
          </p:cNvPr>
          <p:cNvSpPr/>
          <p:nvPr/>
        </p:nvSpPr>
        <p:spPr>
          <a:xfrm>
            <a:off x="6505208" y="998283"/>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err="1">
                <a:solidFill>
                  <a:srgbClr val="FFFFFF"/>
                </a:solidFill>
                <a:latin typeface="Calibri"/>
              </a:rPr>
              <a:t>test:t</a:t>
            </a:r>
            <a:endParaRPr lang="en-US" sz="491" kern="0">
              <a:solidFill>
                <a:srgbClr val="FFFFFF"/>
              </a:solidFill>
              <a:latin typeface="Calibri"/>
            </a:endParaRPr>
          </a:p>
        </p:txBody>
      </p: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30" name="TextBox 29">
            <a:extLst>
              <a:ext uri="{FF2B5EF4-FFF2-40B4-BE49-F238E27FC236}">
                <a16:creationId xmlns:a16="http://schemas.microsoft.com/office/drawing/2014/main" id="{B5631569-42B1-8941-8290-05259AEBD005}"/>
              </a:ext>
            </a:extLst>
          </p:cNvPr>
          <p:cNvSpPr txBox="1"/>
          <p:nvPr/>
        </p:nvSpPr>
        <p:spPr>
          <a:xfrm>
            <a:off x="7545044" y="635760"/>
            <a:ext cx="1001725" cy="161583"/>
          </a:xfrm>
          <a:prstGeom prst="rect">
            <a:avLst/>
          </a:prstGeom>
          <a:noFill/>
        </p:spPr>
        <p:txBody>
          <a:bodyPr wrap="square" lIns="0" tIns="0" rIns="0" bIns="0" rtlCol="0" anchor="b" anchorCtr="0">
            <a:spAutoFit/>
          </a:bodyPr>
          <a:lstStyle/>
          <a:p>
            <a:pPr algn="ctr"/>
            <a:r>
              <a:rPr lang="en-US" sz="1050" b="1"/>
              <a:t>Quorum-Task </a:t>
            </a:r>
          </a:p>
        </p:txBody>
      </p:sp>
      <p:pic>
        <p:nvPicPr>
          <p:cNvPr id="93" name="Picture 92">
            <a:extLst>
              <a:ext uri="{FF2B5EF4-FFF2-40B4-BE49-F238E27FC236}">
                <a16:creationId xmlns:a16="http://schemas.microsoft.com/office/drawing/2014/main" id="{5ECEB0B6-9F4C-904A-BBDF-BE0CDDE3268E}"/>
              </a:ext>
            </a:extLst>
          </p:cNvPr>
          <p:cNvPicPr>
            <a:picLocks noChangeAspect="1"/>
          </p:cNvPicPr>
          <p:nvPr/>
        </p:nvPicPr>
        <p:blipFill rotWithShape="1">
          <a:blip r:embed="rId3"/>
          <a:srcRect l="12373" t="12557" r="12934" b="12880"/>
          <a:stretch/>
        </p:blipFill>
        <p:spPr>
          <a:xfrm>
            <a:off x="7850368" y="67745"/>
            <a:ext cx="385744" cy="385075"/>
          </a:xfrm>
          <a:prstGeom prst="rect">
            <a:avLst/>
          </a:prstGeom>
        </p:spPr>
      </p:pic>
      <p:pic>
        <p:nvPicPr>
          <p:cNvPr id="11" name="Picture 10">
            <a:extLst>
              <a:ext uri="{FF2B5EF4-FFF2-40B4-BE49-F238E27FC236}">
                <a16:creationId xmlns:a16="http://schemas.microsoft.com/office/drawing/2014/main" id="{6BDF8B65-B022-CE44-AD05-08D8305B4A78}"/>
              </a:ext>
            </a:extLst>
          </p:cNvPr>
          <p:cNvPicPr>
            <a:picLocks noChangeAspect="1"/>
          </p:cNvPicPr>
          <p:nvPr/>
        </p:nvPicPr>
        <p:blipFill>
          <a:blip r:embed="rId4"/>
          <a:stretch>
            <a:fillRect/>
          </a:stretch>
        </p:blipFill>
        <p:spPr>
          <a:xfrm>
            <a:off x="11229306" y="3218762"/>
            <a:ext cx="637765" cy="485838"/>
          </a:xfrm>
          <a:prstGeom prst="rect">
            <a:avLst/>
          </a:prstGeom>
        </p:spPr>
      </p:pic>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9"/>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23111"/>
          </a:xfrm>
          <a:prstGeom prst="rect">
            <a:avLst/>
          </a:prstGeom>
          <a:noFill/>
        </p:spPr>
        <p:txBody>
          <a:bodyPr wrap="square" lIns="0" tIns="0" rIns="0" bIns="0" rtlCol="0">
            <a:spAutoFit/>
          </a:bodyPr>
          <a:lstStyle/>
          <a:p>
            <a:r>
              <a:rPr lang="en-US" sz="80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pic>
        <p:nvPicPr>
          <p:cNvPr id="26" name="Picture 14" descr="Related image">
            <a:extLst>
              <a:ext uri="{FF2B5EF4-FFF2-40B4-BE49-F238E27FC236}">
                <a16:creationId xmlns:a16="http://schemas.microsoft.com/office/drawing/2014/main" id="{031E078D-C17A-6747-B222-E512B6CB07D1}"/>
              </a:ext>
            </a:extLst>
          </p:cNvPr>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8329" y="105100"/>
            <a:ext cx="310364" cy="3103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28" name="Lightning Bolt 27">
            <a:extLst>
              <a:ext uri="{FF2B5EF4-FFF2-40B4-BE49-F238E27FC236}">
                <a16:creationId xmlns:a16="http://schemas.microsoft.com/office/drawing/2014/main" id="{011E23FA-723D-344F-B1E4-351D0E543693}"/>
              </a:ext>
            </a:extLst>
          </p:cNvPr>
          <p:cNvSpPr/>
          <p:nvPr/>
        </p:nvSpPr>
        <p:spPr>
          <a:xfrm>
            <a:off x="7285022" y="35699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34" name="Straight Connector 33">
            <a:extLst>
              <a:ext uri="{FF2B5EF4-FFF2-40B4-BE49-F238E27FC236}">
                <a16:creationId xmlns:a16="http://schemas.microsoft.com/office/drawing/2014/main" id="{F555114C-ACC3-E949-8886-C338B3E01924}"/>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07217" y="988603"/>
            <a:ext cx="1533056" cy="219986"/>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d5ab1fa </a:t>
              </a: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071338"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678020"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web:sha@l</a:t>
            </a:r>
            <a:endParaRPr lang="en-US" sz="1050">
              <a:solidFill>
                <a:sysClr val="windowText" lastClr="000000"/>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4AE61D82-0197-4840-92AB-C45379A532F4}"/>
              </a:ext>
            </a:extLst>
          </p:cNvPr>
          <p:cNvSpPr/>
          <p:nvPr/>
        </p:nvSpPr>
        <p:spPr bwMode="auto">
          <a:xfrm>
            <a:off x="768582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cxnSp>
        <p:nvCxnSpPr>
          <p:cNvPr id="96" name="Curved Connector 95">
            <a:extLst>
              <a:ext uri="{FF2B5EF4-FFF2-40B4-BE49-F238E27FC236}">
                <a16:creationId xmlns:a16="http://schemas.microsoft.com/office/drawing/2014/main" id="{71C76910-F402-1644-9786-9A48519F79CA}"/>
              </a:ext>
            </a:extLst>
          </p:cNvPr>
          <p:cNvCxnSpPr>
            <a:cxnSpLocks/>
            <a:stCxn id="126" idx="2"/>
            <a:endCxn id="87" idx="2"/>
          </p:cNvCxnSpPr>
          <p:nvPr/>
        </p:nvCxnSpPr>
        <p:spPr>
          <a:xfrm rot="16200000" flipH="1">
            <a:off x="6545129" y="-307209"/>
            <a:ext cx="437" cy="3025408"/>
          </a:xfrm>
          <a:prstGeom prst="curvedConnector3">
            <a:avLst>
              <a:gd name="adj1" fmla="val 152484897"/>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AB9AA9DD-2356-483A-9194-8B614BAC7A2E}"/>
              </a:ext>
            </a:extLst>
          </p:cNvPr>
          <p:cNvSpPr/>
          <p:nvPr/>
        </p:nvSpPr>
        <p:spPr bwMode="auto">
          <a:xfrm>
            <a:off x="323861" y="98860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427554" y="1096722"/>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87" idx="1"/>
          </p:cNvCxnSpPr>
          <p:nvPr/>
        </p:nvCxnSpPr>
        <p:spPr>
          <a:xfrm>
            <a:off x="7235163" y="1097159"/>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0" name="Graphic 39">
            <a:extLst>
              <a:ext uri="{FF2B5EF4-FFF2-40B4-BE49-F238E27FC236}">
                <a16:creationId xmlns:a16="http://schemas.microsoft.com/office/drawing/2014/main" id="{50C31EB6-228B-415B-A0CC-B44C3495820D}"/>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b="18994"/>
          <a:stretch/>
        </p:blipFill>
        <p:spPr>
          <a:xfrm>
            <a:off x="7749131" y="1285361"/>
            <a:ext cx="536281" cy="543021"/>
          </a:xfrm>
          <a:prstGeom prst="rect">
            <a:avLst/>
          </a:prstGeom>
        </p:spPr>
      </p:pic>
      <p:grpSp>
        <p:nvGrpSpPr>
          <p:cNvPr id="43" name="Group 42">
            <a:extLst>
              <a:ext uri="{FF2B5EF4-FFF2-40B4-BE49-F238E27FC236}">
                <a16:creationId xmlns:a16="http://schemas.microsoft.com/office/drawing/2014/main" id="{16570A59-75D5-48B0-BDA4-ED586FBA139B}"/>
              </a:ext>
            </a:extLst>
          </p:cNvPr>
          <p:cNvGrpSpPr/>
          <p:nvPr/>
        </p:nvGrpSpPr>
        <p:grpSpPr>
          <a:xfrm>
            <a:off x="7739913" y="1322453"/>
            <a:ext cx="518242" cy="149281"/>
            <a:chOff x="4915038" y="3602196"/>
            <a:chExt cx="920461" cy="265141"/>
          </a:xfrm>
        </p:grpSpPr>
        <p:sp>
          <p:nvSpPr>
            <p:cNvPr id="42" name="Rectangle 41">
              <a:extLst>
                <a:ext uri="{FF2B5EF4-FFF2-40B4-BE49-F238E27FC236}">
                  <a16:creationId xmlns:a16="http://schemas.microsoft.com/office/drawing/2014/main" id="{122F014D-1FBD-40A4-8866-7268B79D05D8}"/>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996684E-8F8B-41BE-8820-C3CCC8C5EA3E}"/>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Related image">
            <a:extLst>
              <a:ext uri="{FF2B5EF4-FFF2-40B4-BE49-F238E27FC236}">
                <a16:creationId xmlns:a16="http://schemas.microsoft.com/office/drawing/2014/main" id="{09A5DD61-7EA8-4D3F-A6D6-3DCC433460B4}"/>
              </a:ext>
            </a:extLst>
          </p:cNvPr>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6155382" y="1289786"/>
            <a:ext cx="536281" cy="536281"/>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16"/>
          <a:stretch>
            <a:fillRect/>
          </a:stretch>
        </p:blipFill>
        <p:spPr>
          <a:xfrm>
            <a:off x="4435839" y="995477"/>
            <a:ext cx="202491" cy="202491"/>
          </a:xfrm>
          <a:prstGeom prst="rect">
            <a:avLst/>
          </a:prstGeom>
        </p:spPr>
      </p:pic>
      <p:sp>
        <p:nvSpPr>
          <p:cNvPr id="49" name="Speech Bubble: Rectangle with Corners Rounded 48">
            <a:extLst>
              <a:ext uri="{FF2B5EF4-FFF2-40B4-BE49-F238E27FC236}">
                <a16:creationId xmlns:a16="http://schemas.microsoft.com/office/drawing/2014/main" id="{DD89B327-42D2-4816-9E06-BDEFF3A1C3A0}"/>
              </a:ext>
            </a:extLst>
          </p:cNvPr>
          <p:cNvSpPr/>
          <p:nvPr/>
        </p:nvSpPr>
        <p:spPr>
          <a:xfrm>
            <a:off x="2614905" y="3554005"/>
            <a:ext cx="2449135" cy="308096"/>
          </a:xfrm>
          <a:prstGeom prst="wedgeRoundRectCallout">
            <a:avLst>
              <a:gd name="adj1" fmla="val 28583"/>
              <a:gd name="adj2" fmla="val -7988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05E4FDC-8090-4B0D-B4FA-6B1A52CCC1AA}"/>
              </a:ext>
            </a:extLst>
          </p:cNvPr>
          <p:cNvSpPr/>
          <p:nvPr/>
        </p:nvSpPr>
        <p:spPr bwMode="auto">
          <a:xfrm>
            <a:off x="975440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103" name="Straight Arrow Connector 102">
            <a:extLst>
              <a:ext uri="{FF2B5EF4-FFF2-40B4-BE49-F238E27FC236}">
                <a16:creationId xmlns:a16="http://schemas.microsoft.com/office/drawing/2014/main" id="{EE2935D6-FF21-4F12-9557-3F779EC3D2E7}"/>
              </a:ext>
            </a:extLst>
          </p:cNvPr>
          <p:cNvCxnSpPr>
            <a:cxnSpLocks/>
            <a:stCxn id="87" idx="3"/>
            <a:endCxn id="178" idx="1"/>
          </p:cNvCxnSpPr>
          <p:nvPr/>
        </p:nvCxnSpPr>
        <p:spPr>
          <a:xfrm>
            <a:off x="8430273" y="1097159"/>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16"/>
          <a:stretch>
            <a:fillRect/>
          </a:stretch>
        </p:blipFill>
        <p:spPr>
          <a:xfrm>
            <a:off x="4435839" y="995446"/>
            <a:ext cx="204459" cy="20445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79576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179" name="Straight Arrow Connector 178">
            <a:extLst>
              <a:ext uri="{FF2B5EF4-FFF2-40B4-BE49-F238E27FC236}">
                <a16:creationId xmlns:a16="http://schemas.microsoft.com/office/drawing/2014/main" id="{0A620C13-D5F5-4523-9E58-8AE0A2404A57}"/>
              </a:ext>
            </a:extLst>
          </p:cNvPr>
          <p:cNvCxnSpPr>
            <a:cxnSpLocks/>
            <a:stCxn id="178" idx="3"/>
            <a:endCxn id="141" idx="1"/>
          </p:cNvCxnSpPr>
          <p:nvPr/>
        </p:nvCxnSpPr>
        <p:spPr>
          <a:xfrm>
            <a:off x="9540211" y="1097159"/>
            <a:ext cx="1688692" cy="120307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A231510C-14FC-417C-B775-BE7DD53D6B40}"/>
              </a:ext>
            </a:extLst>
          </p:cNvPr>
          <p:cNvGrpSpPr/>
          <p:nvPr/>
        </p:nvGrpSpPr>
        <p:grpSpPr>
          <a:xfrm>
            <a:off x="11005041" y="2057310"/>
            <a:ext cx="1087962" cy="643339"/>
            <a:chOff x="2361586" y="6252336"/>
            <a:chExt cx="1087962" cy="643339"/>
          </a:xfrm>
        </p:grpSpPr>
        <p:pic>
          <p:nvPicPr>
            <p:cNvPr id="141" name="Picture 140">
              <a:extLst>
                <a:ext uri="{FF2B5EF4-FFF2-40B4-BE49-F238E27FC236}">
                  <a16:creationId xmlns:a16="http://schemas.microsoft.com/office/drawing/2014/main" id="{A84E7F91-7B37-464B-9DB3-E7969D880CC2}"/>
                </a:ext>
              </a:extLst>
            </p:cNvPr>
            <p:cNvPicPr>
              <a:picLocks noChangeAspect="1"/>
            </p:cNvPicPr>
            <p:nvPr/>
          </p:nvPicPr>
          <p:blipFill>
            <a:blip r:embed="rId4"/>
            <a:stretch>
              <a:fillRect/>
            </a:stretch>
          </p:blipFill>
          <p:spPr>
            <a:xfrm>
              <a:off x="2585448" y="6252336"/>
              <a:ext cx="637765" cy="485838"/>
            </a:xfrm>
            <a:prstGeom prst="rect">
              <a:avLst/>
            </a:prstGeom>
          </p:spPr>
        </p:pic>
        <p:sp>
          <p:nvSpPr>
            <p:cNvPr id="184" name="TextBox 183">
              <a:extLst>
                <a:ext uri="{FF2B5EF4-FFF2-40B4-BE49-F238E27FC236}">
                  <a16:creationId xmlns:a16="http://schemas.microsoft.com/office/drawing/2014/main" id="{153F5952-03AE-47A9-9366-C27C9E8B297C}"/>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540211" y="1097159"/>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49071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cxnSp>
        <p:nvCxnSpPr>
          <p:cNvPr id="192" name="Straight Arrow Connector 191">
            <a:extLst>
              <a:ext uri="{FF2B5EF4-FFF2-40B4-BE49-F238E27FC236}">
                <a16:creationId xmlns:a16="http://schemas.microsoft.com/office/drawing/2014/main" id="{2B943DF7-C545-4DCB-9CD8-BB1748A0F0D1}"/>
              </a:ext>
            </a:extLst>
          </p:cNvPr>
          <p:cNvCxnSpPr>
            <a:cxnSpLocks/>
            <a:stCxn id="102" idx="3"/>
            <a:endCxn id="109" idx="1"/>
          </p:cNvCxnSpPr>
          <p:nvPr/>
        </p:nvCxnSpPr>
        <p:spPr>
          <a:xfrm>
            <a:off x="10498851" y="1097159"/>
            <a:ext cx="695203" cy="2089795"/>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4721D5B4-22F1-4099-8195-2AA53A0E3E58}"/>
              </a:ext>
            </a:extLst>
          </p:cNvPr>
          <p:cNvGrpSpPr/>
          <p:nvPr/>
        </p:nvGrpSpPr>
        <p:grpSpPr>
          <a:xfrm>
            <a:off x="11181052" y="2964845"/>
            <a:ext cx="721037" cy="444217"/>
            <a:chOff x="3240661" y="1005909"/>
            <a:chExt cx="540854" cy="333210"/>
          </a:xfrm>
        </p:grpSpPr>
        <p:grpSp>
          <p:nvGrpSpPr>
            <p:cNvPr id="106" name="Group 105">
              <a:extLst>
                <a:ext uri="{FF2B5EF4-FFF2-40B4-BE49-F238E27FC236}">
                  <a16:creationId xmlns:a16="http://schemas.microsoft.com/office/drawing/2014/main" id="{5BB47E2A-C625-4925-9F78-565960D25D21}"/>
                </a:ext>
              </a:extLst>
            </p:cNvPr>
            <p:cNvGrpSpPr/>
            <p:nvPr/>
          </p:nvGrpSpPr>
          <p:grpSpPr>
            <a:xfrm>
              <a:off x="3240661" y="1005909"/>
              <a:ext cx="540854" cy="333210"/>
              <a:chOff x="1926169" y="1632181"/>
              <a:chExt cx="540854" cy="333210"/>
            </a:xfrm>
          </p:grpSpPr>
          <p:sp>
            <p:nvSpPr>
              <p:cNvPr id="108" name="Rectangle 107">
                <a:extLst>
                  <a:ext uri="{FF2B5EF4-FFF2-40B4-BE49-F238E27FC236}">
                    <a16:creationId xmlns:a16="http://schemas.microsoft.com/office/drawing/2014/main" id="{85D9A804-3C27-4660-A4AE-6FF046358E0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09" name="Rectangle 108">
                <a:extLst>
                  <a:ext uri="{FF2B5EF4-FFF2-40B4-BE49-F238E27FC236}">
                    <a16:creationId xmlns:a16="http://schemas.microsoft.com/office/drawing/2014/main" id="{3A0D653A-276C-43D4-A0E1-EBA3EB1609C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10" name="Group 109">
                <a:extLst>
                  <a:ext uri="{FF2B5EF4-FFF2-40B4-BE49-F238E27FC236}">
                    <a16:creationId xmlns:a16="http://schemas.microsoft.com/office/drawing/2014/main" id="{3BE35534-A20C-45BA-AB50-CB89E5A31243}"/>
                  </a:ext>
                </a:extLst>
              </p:cNvPr>
              <p:cNvGrpSpPr/>
              <p:nvPr/>
            </p:nvGrpSpPr>
            <p:grpSpPr>
              <a:xfrm>
                <a:off x="1989961" y="1665409"/>
                <a:ext cx="413499" cy="266755"/>
                <a:chOff x="1371600" y="2038342"/>
                <a:chExt cx="609600" cy="393263"/>
              </a:xfrm>
            </p:grpSpPr>
            <p:cxnSp>
              <p:nvCxnSpPr>
                <p:cNvPr id="114" name="Straight Connector 113">
                  <a:extLst>
                    <a:ext uri="{FF2B5EF4-FFF2-40B4-BE49-F238E27FC236}">
                      <a16:creationId xmlns:a16="http://schemas.microsoft.com/office/drawing/2014/main" id="{53A2E3ED-AE0F-4D42-B92D-F5A7B308989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15" name="Straight Connector 114">
                  <a:extLst>
                    <a:ext uri="{FF2B5EF4-FFF2-40B4-BE49-F238E27FC236}">
                      <a16:creationId xmlns:a16="http://schemas.microsoft.com/office/drawing/2014/main" id="{380BA36D-7131-4C51-AC92-B5F1EFBDAAD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16" name="Straight Connector 115">
                  <a:extLst>
                    <a:ext uri="{FF2B5EF4-FFF2-40B4-BE49-F238E27FC236}">
                      <a16:creationId xmlns:a16="http://schemas.microsoft.com/office/drawing/2014/main" id="{3386D2F5-91A9-443E-85ED-5CE0EBE612E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17" name="Straight Connector 116">
                  <a:extLst>
                    <a:ext uri="{FF2B5EF4-FFF2-40B4-BE49-F238E27FC236}">
                      <a16:creationId xmlns:a16="http://schemas.microsoft.com/office/drawing/2014/main" id="{229C41B4-5BDE-40F4-A18A-7D3F284A8DD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18" name="Straight Connector 117">
                  <a:extLst>
                    <a:ext uri="{FF2B5EF4-FFF2-40B4-BE49-F238E27FC236}">
                      <a16:creationId xmlns:a16="http://schemas.microsoft.com/office/drawing/2014/main" id="{2C7706AE-1652-405A-B9FD-C65E9F8A15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19" name="Straight Connector 118">
                  <a:extLst>
                    <a:ext uri="{FF2B5EF4-FFF2-40B4-BE49-F238E27FC236}">
                      <a16:creationId xmlns:a16="http://schemas.microsoft.com/office/drawing/2014/main" id="{428BDA2B-88A7-40AC-8F1C-409910D17FB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20" name="Straight Connector 119">
                  <a:extLst>
                    <a:ext uri="{FF2B5EF4-FFF2-40B4-BE49-F238E27FC236}">
                      <a16:creationId xmlns:a16="http://schemas.microsoft.com/office/drawing/2014/main" id="{8D95A60F-D3D7-4369-9C0F-3058A24ED35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21" name="Straight Connector 120">
                  <a:extLst>
                    <a:ext uri="{FF2B5EF4-FFF2-40B4-BE49-F238E27FC236}">
                      <a16:creationId xmlns:a16="http://schemas.microsoft.com/office/drawing/2014/main" id="{419E4DA8-0512-48BE-BAC5-FE0B3DBB96A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22" name="Straight Connector 121">
                  <a:extLst>
                    <a:ext uri="{FF2B5EF4-FFF2-40B4-BE49-F238E27FC236}">
                      <a16:creationId xmlns:a16="http://schemas.microsoft.com/office/drawing/2014/main" id="{F41ECB9F-2EB4-480B-ADC7-32F3A0A645D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11" name="Rectangle 110">
                <a:extLst>
                  <a:ext uri="{FF2B5EF4-FFF2-40B4-BE49-F238E27FC236}">
                    <a16:creationId xmlns:a16="http://schemas.microsoft.com/office/drawing/2014/main" id="{01B6FBDE-4698-4D9D-953E-297B441E8D47}"/>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12" name="Rectangle 111">
                <a:extLst>
                  <a:ext uri="{FF2B5EF4-FFF2-40B4-BE49-F238E27FC236}">
                    <a16:creationId xmlns:a16="http://schemas.microsoft.com/office/drawing/2014/main" id="{AFE5FA71-0CEB-4946-8700-0D8D3848C90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13" name="Rectangle 112">
                <a:extLst>
                  <a:ext uri="{FF2B5EF4-FFF2-40B4-BE49-F238E27FC236}">
                    <a16:creationId xmlns:a16="http://schemas.microsoft.com/office/drawing/2014/main" id="{80D1C529-290F-4A56-B379-4875D067A58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07" name="Rectangle 106">
              <a:extLst>
                <a:ext uri="{FF2B5EF4-FFF2-40B4-BE49-F238E27FC236}">
                  <a16:creationId xmlns:a16="http://schemas.microsoft.com/office/drawing/2014/main" id="{86F34F62-784A-47B9-9E9A-E6137CFA4EE6}"/>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sp>
        <p:nvSpPr>
          <p:cNvPr id="138" name="TextBox 137">
            <a:extLst>
              <a:ext uri="{FF2B5EF4-FFF2-40B4-BE49-F238E27FC236}">
                <a16:creationId xmlns:a16="http://schemas.microsoft.com/office/drawing/2014/main" id="{CF9686BB-676D-4A33-95BF-41822CD1E159}"/>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866194" y="988166"/>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865664" y="988166"/>
            <a:ext cx="333957"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endParaRPr lang="en-US" sz="1050" baseline="3000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16"/>
          <a:stretch>
            <a:fillRect/>
          </a:stretch>
        </p:blipFill>
        <p:spPr>
          <a:xfrm>
            <a:off x="4083917" y="1006354"/>
            <a:ext cx="111996" cy="111996"/>
          </a:xfrm>
          <a:prstGeom prst="rect">
            <a:avLst/>
          </a:prstGeom>
        </p:spPr>
      </p:pic>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33851"/>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48838"/>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5" name="Straight Connector 194">
            <a:extLst>
              <a:ext uri="{FF2B5EF4-FFF2-40B4-BE49-F238E27FC236}">
                <a16:creationId xmlns:a16="http://schemas.microsoft.com/office/drawing/2014/main" id="{12F53656-CB64-4899-92E4-415EA0D6C176}"/>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46" name="Rectangle 45">
            <a:extLst>
              <a:ext uri="{FF2B5EF4-FFF2-40B4-BE49-F238E27FC236}">
                <a16:creationId xmlns:a16="http://schemas.microsoft.com/office/drawing/2014/main" id="{033EB705-952B-4A85-BC0F-BFE1A02A7E6B}"/>
              </a:ext>
            </a:extLst>
          </p:cNvPr>
          <p:cNvSpPr/>
          <p:nvPr/>
        </p:nvSpPr>
        <p:spPr>
          <a:xfrm>
            <a:off x="309939" y="2612718"/>
            <a:ext cx="3380067" cy="830997"/>
          </a:xfrm>
          <a:prstGeom prst="rect">
            <a:avLst/>
          </a:prstGeom>
          <a:solidFill>
            <a:schemeClr val="tx1"/>
          </a:solidFill>
        </p:spPr>
        <p:txBody>
          <a:bodyPr wrap="square">
            <a:spAutoFit/>
          </a:bodyPr>
          <a:lstStyle/>
          <a:p>
            <a:r>
              <a:rPr lang="en-US" sz="1200">
                <a:solidFill>
                  <a:srgbClr val="569CD6"/>
                </a:solidFill>
                <a:latin typeface="Consolas" panose="020B0609020204030204" pitchFamily="49" charset="0"/>
              </a:rPr>
              <a:t>FROM</a:t>
            </a:r>
            <a:r>
              <a:rPr lang="en-US" sz="1200">
                <a:solidFill>
                  <a:srgbClr val="D4D4D4"/>
                </a:solidFill>
                <a:latin typeface="Consolas" panose="020B0609020204030204" pitchFamily="49" charset="0"/>
              </a:rPr>
              <a:t> jenga.azurecr.io/</a:t>
            </a:r>
            <a:r>
              <a:rPr lang="en-US" sz="1200" err="1">
                <a:solidFill>
                  <a:srgbClr val="D4D4D4"/>
                </a:solidFill>
                <a:latin typeface="Consolas" panose="020B0609020204030204" pitchFamily="49" charset="0"/>
              </a:rPr>
              <a:t>baseimages</a:t>
            </a:r>
            <a:r>
              <a:rPr lang="en-US" sz="1200">
                <a:solidFill>
                  <a:srgbClr val="D4D4D4"/>
                </a:solidFill>
                <a:latin typeface="Consolas" panose="020B0609020204030204" pitchFamily="49" charset="0"/>
              </a:rPr>
              <a:t>/fx:1</a:t>
            </a:r>
          </a:p>
          <a:p>
            <a:r>
              <a:rPr lang="en-US" sz="1200">
                <a:solidFill>
                  <a:srgbClr val="569CD6"/>
                </a:solidFill>
                <a:latin typeface="Consolas" panose="020B0609020204030204" pitchFamily="49" charset="0"/>
              </a:rPr>
              <a:t>COPY</a:t>
            </a:r>
            <a:r>
              <a:rPr lang="en-US" sz="1200">
                <a:solidFill>
                  <a:srgbClr val="D4D4D4"/>
                </a:solidFill>
                <a:latin typeface="Consolas" panose="020B0609020204030204" pitchFamily="49" charset="0"/>
              </a:rPr>
              <a:t> . /output</a:t>
            </a:r>
          </a:p>
          <a:p>
            <a:r>
              <a:rPr lang="en-US" sz="1200">
                <a:solidFill>
                  <a:srgbClr val="569CD6"/>
                </a:solidFill>
                <a:latin typeface="Consolas" panose="020B0609020204030204" pitchFamily="49" charset="0"/>
              </a:rPr>
              <a:t>EXPOSE</a:t>
            </a:r>
            <a:r>
              <a:rPr lang="en-US" sz="1200">
                <a:solidFill>
                  <a:srgbClr val="D4D4D4"/>
                </a:solidFill>
                <a:latin typeface="Consolas" panose="020B0609020204030204" pitchFamily="49" charset="0"/>
              </a:rPr>
              <a:t> 80</a:t>
            </a:r>
          </a:p>
          <a:p>
            <a:r>
              <a:rPr lang="en-US" sz="1200">
                <a:solidFill>
                  <a:srgbClr val="569CD6"/>
                </a:solidFill>
                <a:latin typeface="Consolas" panose="020B0609020204030204" pitchFamily="49" charset="0"/>
              </a:rPr>
              <a:t>ENTRYPOINT</a:t>
            </a:r>
            <a:r>
              <a:rPr lang="en-US" sz="1200">
                <a:solidFill>
                  <a:srgbClr val="D4D4D4"/>
                </a:solidFill>
                <a:latin typeface="Consolas" panose="020B0609020204030204" pitchFamily="49" charset="0"/>
              </a:rPr>
              <a:t> [</a:t>
            </a:r>
            <a:r>
              <a:rPr lang="en-US" sz="1200">
                <a:solidFill>
                  <a:srgbClr val="CE9178"/>
                </a:solidFill>
                <a:latin typeface="Consolas" panose="020B0609020204030204" pitchFamily="49" charset="0"/>
              </a:rPr>
              <a:t>"</a:t>
            </a:r>
            <a:r>
              <a:rPr lang="en-US" sz="1200" err="1">
                <a:solidFill>
                  <a:srgbClr val="CE9178"/>
                </a:solidFill>
                <a:latin typeface="Consolas" panose="020B0609020204030204" pitchFamily="49" charset="0"/>
              </a:rPr>
              <a:t>entryPoint</a:t>
            </a:r>
            <a:r>
              <a:rPr lang="en-US" sz="1200">
                <a:solidFill>
                  <a:srgbClr val="CE9178"/>
                </a:solidFill>
                <a:latin typeface="Consolas" panose="020B0609020204030204" pitchFamily="49" charset="0"/>
              </a:rPr>
              <a:t>"</a:t>
            </a:r>
            <a:r>
              <a:rPr lang="en-US" sz="1200">
                <a:solidFill>
                  <a:srgbClr val="D4D4D4"/>
                </a:solidFill>
                <a:latin typeface="Consolas" panose="020B0609020204030204" pitchFamily="49" charset="0"/>
              </a:rPr>
              <a:t>]</a:t>
            </a:r>
          </a:p>
        </p:txBody>
      </p:sp>
      <p:sp>
        <p:nvSpPr>
          <p:cNvPr id="99" name="Rectangle 98">
            <a:extLst>
              <a:ext uri="{FF2B5EF4-FFF2-40B4-BE49-F238E27FC236}">
                <a16:creationId xmlns:a16="http://schemas.microsoft.com/office/drawing/2014/main" id="{D8589BA2-C7DB-4C44-8563-820619CAB59E}"/>
              </a:ext>
            </a:extLst>
          </p:cNvPr>
          <p:cNvSpPr/>
          <p:nvPr/>
        </p:nvSpPr>
        <p:spPr>
          <a:xfrm>
            <a:off x="323861" y="3532815"/>
            <a:ext cx="8709017" cy="276999"/>
          </a:xfrm>
          <a:prstGeom prst="rect">
            <a:avLst/>
          </a:prstGeom>
          <a:solidFill>
            <a:schemeClr val="tx1"/>
          </a:solidFill>
        </p:spPr>
        <p:txBody>
          <a:bodyPr wrap="square">
            <a:spAutoFit/>
          </a:bodyPr>
          <a:lstStyle/>
          <a:p>
            <a:r>
              <a:rPr lang="en-US" sz="1200">
                <a:solidFill>
                  <a:srgbClr val="569CD6"/>
                </a:solidFill>
                <a:latin typeface="Consolas" panose="020B0609020204030204" pitchFamily="49" charset="0"/>
              </a:rPr>
              <a:t>az acr build-task create –n </a:t>
            </a:r>
            <a:r>
              <a:rPr lang="en-US" sz="1200">
                <a:solidFill>
                  <a:srgbClr val="CE9178"/>
                </a:solidFill>
                <a:latin typeface="Consolas" panose="020B0609020204030204" pitchFamily="49" charset="0"/>
              </a:rPr>
              <a:t>Web-Build</a:t>
            </a:r>
            <a:r>
              <a:rPr lang="en-US" sz="1200">
                <a:solidFill>
                  <a:srgbClr val="569CD6"/>
                </a:solidFill>
                <a:latin typeface="Consolas" panose="020B0609020204030204" pitchFamily="49" charset="0"/>
              </a:rPr>
              <a:t> –t </a:t>
            </a:r>
            <a:r>
              <a:rPr lang="en-US" sz="1200">
                <a:solidFill>
                  <a:srgbClr val="CE9178"/>
                </a:solidFill>
                <a:latin typeface="Consolas" panose="020B0609020204030204" pitchFamily="49" charset="0"/>
              </a:rPr>
              <a:t>web:${{</a:t>
            </a:r>
            <a:r>
              <a:rPr lang="en-US" sz="1200" err="1">
                <a:solidFill>
                  <a:srgbClr val="CE9178"/>
                </a:solidFill>
                <a:latin typeface="Consolas" panose="020B0609020204030204" pitchFamily="49" charset="0"/>
              </a:rPr>
              <a:t>build.Id</a:t>
            </a:r>
            <a:r>
              <a:rPr lang="en-US" sz="1200">
                <a:solidFill>
                  <a:srgbClr val="CE9178"/>
                </a:solidFill>
                <a:latin typeface="Consolas" panose="020B0609020204030204" pitchFamily="49" charset="0"/>
              </a:rPr>
              <a:t>}} </a:t>
            </a:r>
            <a:r>
              <a:rPr lang="en-US" sz="1200">
                <a:solidFill>
                  <a:srgbClr val="569CD6"/>
                </a:solidFill>
                <a:latin typeface="Consolas" panose="020B0609020204030204" pitchFamily="49" charset="0"/>
              </a:rPr>
              <a:t>–c </a:t>
            </a:r>
            <a:r>
              <a:rPr lang="en-US" sz="1200">
                <a:solidFill>
                  <a:srgbClr val="CE9178"/>
                </a:solidFill>
                <a:latin typeface="Consolas" panose="020B0609020204030204" pitchFamily="49" charset="0"/>
              </a:rPr>
              <a:t>github.com/</a:t>
            </a:r>
            <a:r>
              <a:rPr lang="en-US" sz="1200" err="1">
                <a:solidFill>
                  <a:srgbClr val="CE9178"/>
                </a:solidFill>
                <a:latin typeface="Consolas" panose="020B0609020204030204" pitchFamily="49" charset="0"/>
              </a:rPr>
              <a:t>stevelasker</a:t>
            </a:r>
            <a:r>
              <a:rPr lang="en-US" sz="1200">
                <a:solidFill>
                  <a:srgbClr val="CE9178"/>
                </a:solidFill>
                <a:latin typeface="Consolas" panose="020B0609020204030204" pitchFamily="49" charset="0"/>
              </a:rPr>
              <a:t>/web </a:t>
            </a:r>
            <a:r>
              <a:rPr lang="en-US" sz="1200">
                <a:solidFill>
                  <a:srgbClr val="569CD6"/>
                </a:solidFill>
                <a:latin typeface="Consolas" panose="020B0609020204030204" pitchFamily="49" charset="0"/>
              </a:rPr>
              <a:t>–r </a:t>
            </a:r>
            <a:r>
              <a:rPr lang="en-US" sz="1200" err="1">
                <a:solidFill>
                  <a:srgbClr val="CE9178"/>
                </a:solidFill>
                <a:latin typeface="Consolas" panose="020B0609020204030204" pitchFamily="49" charset="0"/>
              </a:rPr>
              <a:t>jenga</a:t>
            </a:r>
            <a:r>
              <a:rPr lang="en-US" sz="1200">
                <a:solidFill>
                  <a:srgbClr val="569CD6"/>
                </a:solidFill>
                <a:latin typeface="Consolas" panose="020B0609020204030204" pitchFamily="49" charset="0"/>
              </a:rPr>
              <a:t> </a:t>
            </a:r>
            <a:endParaRPr lang="en-US" sz="1200">
              <a:solidFill>
                <a:srgbClr val="D4D4D4"/>
              </a:solidFill>
              <a:latin typeface="Consolas" panose="020B0609020204030204" pitchFamily="49" charset="0"/>
            </a:endParaRPr>
          </a:p>
        </p:txBody>
      </p:sp>
      <p:sp>
        <p:nvSpPr>
          <p:cNvPr id="128" name="Speech Bubble: Rectangle with Corners Rounded 127">
            <a:extLst>
              <a:ext uri="{FF2B5EF4-FFF2-40B4-BE49-F238E27FC236}">
                <a16:creationId xmlns:a16="http://schemas.microsoft.com/office/drawing/2014/main" id="{4EF7D5BA-B60A-42CA-8CA3-804CB199AC2E}"/>
              </a:ext>
            </a:extLst>
          </p:cNvPr>
          <p:cNvSpPr/>
          <p:nvPr/>
        </p:nvSpPr>
        <p:spPr>
          <a:xfrm>
            <a:off x="788086" y="3520658"/>
            <a:ext cx="5033540" cy="637176"/>
          </a:xfrm>
          <a:prstGeom prst="wedgeRoundRectCallout">
            <a:avLst>
              <a:gd name="adj1" fmla="val 37639"/>
              <a:gd name="adj2" fmla="val -4139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If docker build succeeds (including any unit tests),</a:t>
            </a:r>
          </a:p>
          <a:p>
            <a:pPr algn="ctr"/>
            <a:r>
              <a:rPr lang="en-US" sz="1600"/>
              <a:t>Save the context &amp; base image dependencies</a:t>
            </a:r>
          </a:p>
        </p:txBody>
      </p:sp>
      <p:sp>
        <p:nvSpPr>
          <p:cNvPr id="129" name="Speech Bubble: Rectangle with Corners Rounded 128">
            <a:extLst>
              <a:ext uri="{FF2B5EF4-FFF2-40B4-BE49-F238E27FC236}">
                <a16:creationId xmlns:a16="http://schemas.microsoft.com/office/drawing/2014/main" id="{A40BAA80-83CA-450E-8514-7AECD191029F}"/>
              </a:ext>
            </a:extLst>
          </p:cNvPr>
          <p:cNvSpPr/>
          <p:nvPr/>
        </p:nvSpPr>
        <p:spPr>
          <a:xfrm>
            <a:off x="5890532" y="3601508"/>
            <a:ext cx="4837060" cy="649169"/>
          </a:xfrm>
          <a:prstGeom prst="wedgeRoundRectCallout">
            <a:avLst>
              <a:gd name="adj1" fmla="val 1058"/>
              <a:gd name="adj2" fmla="val -4172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 quorum task awaits a specific tag to arrive, which can then call a webhook/Azure Event Grid</a:t>
            </a:r>
          </a:p>
        </p:txBody>
      </p:sp>
      <p:sp>
        <p:nvSpPr>
          <p:cNvPr id="187" name="Speech Bubble: Rectangle with Corners Rounded 186">
            <a:extLst>
              <a:ext uri="{FF2B5EF4-FFF2-40B4-BE49-F238E27FC236}">
                <a16:creationId xmlns:a16="http://schemas.microsoft.com/office/drawing/2014/main" id="{B2797EA6-EA6E-4777-A326-2C701BBB094D}"/>
              </a:ext>
            </a:extLst>
          </p:cNvPr>
          <p:cNvSpPr/>
          <p:nvPr/>
        </p:nvSpPr>
        <p:spPr>
          <a:xfrm>
            <a:off x="2620990" y="2796337"/>
            <a:ext cx="5641603" cy="649169"/>
          </a:xfrm>
          <a:prstGeom prst="wedgeRoundRectCallout">
            <a:avLst>
              <a:gd name="adj1" fmla="val 17771"/>
              <a:gd name="adj2" fmla="val -2031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Quarantined Images will take some time to be scanned, </a:t>
            </a:r>
            <a:r>
              <a:rPr lang="en-US" i="1"/>
              <a:t>and </a:t>
            </a:r>
            <a:r>
              <a:rPr lang="en-US"/>
              <a:t>are asynchronous</a:t>
            </a:r>
          </a:p>
        </p:txBody>
      </p:sp>
      <p:sp>
        <p:nvSpPr>
          <p:cNvPr id="205" name="Speech Bubble: Rectangle with Corners Rounded 204">
            <a:extLst>
              <a:ext uri="{FF2B5EF4-FFF2-40B4-BE49-F238E27FC236}">
                <a16:creationId xmlns:a16="http://schemas.microsoft.com/office/drawing/2014/main" id="{6E66D557-D0C8-4598-A075-8CE12C7276FB}"/>
              </a:ext>
            </a:extLst>
          </p:cNvPr>
          <p:cNvSpPr/>
          <p:nvPr/>
        </p:nvSpPr>
        <p:spPr>
          <a:xfrm>
            <a:off x="5907335" y="4238587"/>
            <a:ext cx="4837060" cy="649169"/>
          </a:xfrm>
          <a:prstGeom prst="wedgeRoundRectCallout">
            <a:avLst>
              <a:gd name="adj1" fmla="val 627"/>
              <a:gd name="adj2" fmla="val -5151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Quorum task receives the specific tag(s) it’s waiting for and calls the next webhook</a:t>
            </a:r>
          </a:p>
        </p:txBody>
      </p:sp>
      <p:grpSp>
        <p:nvGrpSpPr>
          <p:cNvPr id="160" name="Group 159">
            <a:extLst>
              <a:ext uri="{FF2B5EF4-FFF2-40B4-BE49-F238E27FC236}">
                <a16:creationId xmlns:a16="http://schemas.microsoft.com/office/drawing/2014/main" id="{B454AFF7-32F6-4D89-953B-1D92916B155C}"/>
              </a:ext>
            </a:extLst>
          </p:cNvPr>
          <p:cNvGrpSpPr/>
          <p:nvPr/>
        </p:nvGrpSpPr>
        <p:grpSpPr>
          <a:xfrm>
            <a:off x="11179661" y="1817388"/>
            <a:ext cx="721037" cy="444217"/>
            <a:chOff x="3240661" y="1005909"/>
            <a:chExt cx="540854" cy="333210"/>
          </a:xfrm>
        </p:grpSpPr>
        <p:grpSp>
          <p:nvGrpSpPr>
            <p:cNvPr id="161" name="Group 160">
              <a:extLst>
                <a:ext uri="{FF2B5EF4-FFF2-40B4-BE49-F238E27FC236}">
                  <a16:creationId xmlns:a16="http://schemas.microsoft.com/office/drawing/2014/main" id="{B41E4823-7807-4658-88E8-D329B0383EC3}"/>
                </a:ext>
              </a:extLst>
            </p:cNvPr>
            <p:cNvGrpSpPr/>
            <p:nvPr/>
          </p:nvGrpSpPr>
          <p:grpSpPr>
            <a:xfrm>
              <a:off x="3240661" y="1005909"/>
              <a:ext cx="540854" cy="333210"/>
              <a:chOff x="1926169" y="1632181"/>
              <a:chExt cx="540854" cy="333210"/>
            </a:xfrm>
          </p:grpSpPr>
          <p:sp>
            <p:nvSpPr>
              <p:cNvPr id="163" name="Rectangle 162">
                <a:extLst>
                  <a:ext uri="{FF2B5EF4-FFF2-40B4-BE49-F238E27FC236}">
                    <a16:creationId xmlns:a16="http://schemas.microsoft.com/office/drawing/2014/main" id="{8E5A0AD5-1837-4FAD-BA5D-815C75977C9D}"/>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4" name="Rectangle 163">
                <a:extLst>
                  <a:ext uri="{FF2B5EF4-FFF2-40B4-BE49-F238E27FC236}">
                    <a16:creationId xmlns:a16="http://schemas.microsoft.com/office/drawing/2014/main" id="{8A6E02EB-41C6-4818-9FF6-0AABB57CD50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5" name="Group 164">
                <a:extLst>
                  <a:ext uri="{FF2B5EF4-FFF2-40B4-BE49-F238E27FC236}">
                    <a16:creationId xmlns:a16="http://schemas.microsoft.com/office/drawing/2014/main" id="{36C4C52D-4814-428B-94DC-CA49E584CB6C}"/>
                  </a:ext>
                </a:extLst>
              </p:cNvPr>
              <p:cNvGrpSpPr/>
              <p:nvPr/>
            </p:nvGrpSpPr>
            <p:grpSpPr>
              <a:xfrm>
                <a:off x="1989961" y="1665409"/>
                <a:ext cx="413499" cy="266755"/>
                <a:chOff x="1371600" y="2038342"/>
                <a:chExt cx="609600" cy="393263"/>
              </a:xfrm>
            </p:grpSpPr>
            <p:cxnSp>
              <p:nvCxnSpPr>
                <p:cNvPr id="169" name="Straight Connector 168">
                  <a:extLst>
                    <a:ext uri="{FF2B5EF4-FFF2-40B4-BE49-F238E27FC236}">
                      <a16:creationId xmlns:a16="http://schemas.microsoft.com/office/drawing/2014/main" id="{E2EC1DC4-0E0C-45EF-A3D1-19B6385B18E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70" name="Straight Connector 169">
                  <a:extLst>
                    <a:ext uri="{FF2B5EF4-FFF2-40B4-BE49-F238E27FC236}">
                      <a16:creationId xmlns:a16="http://schemas.microsoft.com/office/drawing/2014/main" id="{6ED9BAFB-D727-46D6-810C-F9541E0975B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71" name="Straight Connector 170">
                  <a:extLst>
                    <a:ext uri="{FF2B5EF4-FFF2-40B4-BE49-F238E27FC236}">
                      <a16:creationId xmlns:a16="http://schemas.microsoft.com/office/drawing/2014/main" id="{FF3EFBF8-3589-429B-A0C9-5D3D0383CECF}"/>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72" name="Straight Connector 171">
                  <a:extLst>
                    <a:ext uri="{FF2B5EF4-FFF2-40B4-BE49-F238E27FC236}">
                      <a16:creationId xmlns:a16="http://schemas.microsoft.com/office/drawing/2014/main" id="{01F1A492-4280-4ADC-8351-0820CA825C3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73" name="Straight Connector 172">
                  <a:extLst>
                    <a:ext uri="{FF2B5EF4-FFF2-40B4-BE49-F238E27FC236}">
                      <a16:creationId xmlns:a16="http://schemas.microsoft.com/office/drawing/2014/main" id="{499E42E4-2438-4006-AA82-51CF7D4ED1C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74" name="Straight Connector 173">
                  <a:extLst>
                    <a:ext uri="{FF2B5EF4-FFF2-40B4-BE49-F238E27FC236}">
                      <a16:creationId xmlns:a16="http://schemas.microsoft.com/office/drawing/2014/main" id="{E60B4817-414D-4A2F-B807-6AAE9388724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75" name="Straight Connector 174">
                  <a:extLst>
                    <a:ext uri="{FF2B5EF4-FFF2-40B4-BE49-F238E27FC236}">
                      <a16:creationId xmlns:a16="http://schemas.microsoft.com/office/drawing/2014/main" id="{2209C889-6A29-45AE-A190-FB91E133AE3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76" name="Straight Connector 175">
                  <a:extLst>
                    <a:ext uri="{FF2B5EF4-FFF2-40B4-BE49-F238E27FC236}">
                      <a16:creationId xmlns:a16="http://schemas.microsoft.com/office/drawing/2014/main" id="{77C60A69-0C7F-4B7D-A55B-C800335BD38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77" name="Straight Connector 176">
                  <a:extLst>
                    <a:ext uri="{FF2B5EF4-FFF2-40B4-BE49-F238E27FC236}">
                      <a16:creationId xmlns:a16="http://schemas.microsoft.com/office/drawing/2014/main" id="{6B76ADDF-42EC-4EEF-8391-7196151B236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6" name="Rectangle 165">
                <a:extLst>
                  <a:ext uri="{FF2B5EF4-FFF2-40B4-BE49-F238E27FC236}">
                    <a16:creationId xmlns:a16="http://schemas.microsoft.com/office/drawing/2014/main" id="{40CBEF5B-AFBE-4494-9F11-2C8956440CF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7" name="Rectangle 166">
                <a:extLst>
                  <a:ext uri="{FF2B5EF4-FFF2-40B4-BE49-F238E27FC236}">
                    <a16:creationId xmlns:a16="http://schemas.microsoft.com/office/drawing/2014/main" id="{9F88A028-A1B6-4BE8-8F6C-21CFD799203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8" name="Rectangle 167">
                <a:extLst>
                  <a:ext uri="{FF2B5EF4-FFF2-40B4-BE49-F238E27FC236}">
                    <a16:creationId xmlns:a16="http://schemas.microsoft.com/office/drawing/2014/main" id="{551060C4-3B92-4DB6-AB9F-CBBBA468BEF1}"/>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2" name="Rectangle 161">
              <a:extLst>
                <a:ext uri="{FF2B5EF4-FFF2-40B4-BE49-F238E27FC236}">
                  <a16:creationId xmlns:a16="http://schemas.microsoft.com/office/drawing/2014/main" id="{38DB9D69-7147-4227-A3B3-402F01EBFF5D}"/>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grpSp>
        <p:nvGrpSpPr>
          <p:cNvPr id="142" name="Group 141">
            <a:extLst>
              <a:ext uri="{FF2B5EF4-FFF2-40B4-BE49-F238E27FC236}">
                <a16:creationId xmlns:a16="http://schemas.microsoft.com/office/drawing/2014/main" id="{733AFBCE-441F-43CA-ADB9-CBE928F80800}"/>
              </a:ext>
            </a:extLst>
          </p:cNvPr>
          <p:cNvGrpSpPr/>
          <p:nvPr/>
        </p:nvGrpSpPr>
        <p:grpSpPr>
          <a:xfrm>
            <a:off x="11177797" y="1412231"/>
            <a:ext cx="721037" cy="444217"/>
            <a:chOff x="3240661" y="1005909"/>
            <a:chExt cx="540854" cy="333210"/>
          </a:xfrm>
        </p:grpSpPr>
        <p:grpSp>
          <p:nvGrpSpPr>
            <p:cNvPr id="143" name="Group 142">
              <a:extLst>
                <a:ext uri="{FF2B5EF4-FFF2-40B4-BE49-F238E27FC236}">
                  <a16:creationId xmlns:a16="http://schemas.microsoft.com/office/drawing/2014/main" id="{A90BB725-4EAA-4BAC-878A-9C891E664A6B}"/>
                </a:ext>
              </a:extLst>
            </p:cNvPr>
            <p:cNvGrpSpPr/>
            <p:nvPr/>
          </p:nvGrpSpPr>
          <p:grpSpPr>
            <a:xfrm>
              <a:off x="3240661" y="1005909"/>
              <a:ext cx="540854" cy="333210"/>
              <a:chOff x="1926169" y="1632181"/>
              <a:chExt cx="540854" cy="333210"/>
            </a:xfrm>
          </p:grpSpPr>
          <p:sp>
            <p:nvSpPr>
              <p:cNvPr id="145" name="Rectangle 144">
                <a:extLst>
                  <a:ext uri="{FF2B5EF4-FFF2-40B4-BE49-F238E27FC236}">
                    <a16:creationId xmlns:a16="http://schemas.microsoft.com/office/drawing/2014/main" id="{57E34CFF-3D59-43B3-B59E-C77C56C64CFE}"/>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46" name="Rectangle 145">
                <a:extLst>
                  <a:ext uri="{FF2B5EF4-FFF2-40B4-BE49-F238E27FC236}">
                    <a16:creationId xmlns:a16="http://schemas.microsoft.com/office/drawing/2014/main" id="{64244B23-2C49-4D33-AB01-EBFB5B4D298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47" name="Group 146">
                <a:extLst>
                  <a:ext uri="{FF2B5EF4-FFF2-40B4-BE49-F238E27FC236}">
                    <a16:creationId xmlns:a16="http://schemas.microsoft.com/office/drawing/2014/main" id="{020DB613-D61D-4054-9142-0BEB72CDD4FE}"/>
                  </a:ext>
                </a:extLst>
              </p:cNvPr>
              <p:cNvGrpSpPr/>
              <p:nvPr/>
            </p:nvGrpSpPr>
            <p:grpSpPr>
              <a:xfrm>
                <a:off x="1989961" y="1665409"/>
                <a:ext cx="413499" cy="266755"/>
                <a:chOff x="1371600" y="2038342"/>
                <a:chExt cx="609600" cy="393263"/>
              </a:xfrm>
            </p:grpSpPr>
            <p:cxnSp>
              <p:nvCxnSpPr>
                <p:cNvPr id="151" name="Straight Connector 150">
                  <a:extLst>
                    <a:ext uri="{FF2B5EF4-FFF2-40B4-BE49-F238E27FC236}">
                      <a16:creationId xmlns:a16="http://schemas.microsoft.com/office/drawing/2014/main" id="{D4D700AD-DF3B-4AB2-A3BB-3A414F96C0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2" name="Straight Connector 151">
                  <a:extLst>
                    <a:ext uri="{FF2B5EF4-FFF2-40B4-BE49-F238E27FC236}">
                      <a16:creationId xmlns:a16="http://schemas.microsoft.com/office/drawing/2014/main" id="{711BB10F-0F88-43FC-8208-C3742E6424C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 name="Straight Connector 152">
                  <a:extLst>
                    <a:ext uri="{FF2B5EF4-FFF2-40B4-BE49-F238E27FC236}">
                      <a16:creationId xmlns:a16="http://schemas.microsoft.com/office/drawing/2014/main" id="{01476F78-6422-4F6C-9370-FCDBE60CE31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4" name="Straight Connector 153">
                  <a:extLst>
                    <a:ext uri="{FF2B5EF4-FFF2-40B4-BE49-F238E27FC236}">
                      <a16:creationId xmlns:a16="http://schemas.microsoft.com/office/drawing/2014/main" id="{26CE5A29-78F3-4087-B50B-D83FC47FD1E4}"/>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5" name="Straight Connector 154">
                  <a:extLst>
                    <a:ext uri="{FF2B5EF4-FFF2-40B4-BE49-F238E27FC236}">
                      <a16:creationId xmlns:a16="http://schemas.microsoft.com/office/drawing/2014/main" id="{45A4163F-A638-4606-85A9-3F67F10794D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6" name="Straight Connector 155">
                  <a:extLst>
                    <a:ext uri="{FF2B5EF4-FFF2-40B4-BE49-F238E27FC236}">
                      <a16:creationId xmlns:a16="http://schemas.microsoft.com/office/drawing/2014/main" id="{7A3838B3-1F7B-447C-842B-9417B28EADF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 name="Straight Connector 156">
                  <a:extLst>
                    <a:ext uri="{FF2B5EF4-FFF2-40B4-BE49-F238E27FC236}">
                      <a16:creationId xmlns:a16="http://schemas.microsoft.com/office/drawing/2014/main" id="{5BE83784-4409-42BE-AA0D-3BA39923AB3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8" name="Straight Connector 157">
                  <a:extLst>
                    <a:ext uri="{FF2B5EF4-FFF2-40B4-BE49-F238E27FC236}">
                      <a16:creationId xmlns:a16="http://schemas.microsoft.com/office/drawing/2014/main" id="{B1FD3384-8652-4743-B81E-561684CE7AC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9" name="Straight Connector 158">
                  <a:extLst>
                    <a:ext uri="{FF2B5EF4-FFF2-40B4-BE49-F238E27FC236}">
                      <a16:creationId xmlns:a16="http://schemas.microsoft.com/office/drawing/2014/main" id="{02F0708E-D69E-43AA-A836-DC70238177D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48" name="Rectangle 147">
                <a:extLst>
                  <a:ext uri="{FF2B5EF4-FFF2-40B4-BE49-F238E27FC236}">
                    <a16:creationId xmlns:a16="http://schemas.microsoft.com/office/drawing/2014/main" id="{343330D9-E7FA-440E-ADCB-17BCB47B304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49" name="Rectangle 148">
                <a:extLst>
                  <a:ext uri="{FF2B5EF4-FFF2-40B4-BE49-F238E27FC236}">
                    <a16:creationId xmlns:a16="http://schemas.microsoft.com/office/drawing/2014/main" id="{142A3552-7C3C-4202-B215-11FF9A75CE3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0" name="Rectangle 149">
                <a:extLst>
                  <a:ext uri="{FF2B5EF4-FFF2-40B4-BE49-F238E27FC236}">
                    <a16:creationId xmlns:a16="http://schemas.microsoft.com/office/drawing/2014/main" id="{B9C86534-4B5B-4254-AC49-05EEE7DD8CA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44" name="Rectangle 143">
              <a:extLst>
                <a:ext uri="{FF2B5EF4-FFF2-40B4-BE49-F238E27FC236}">
                  <a16:creationId xmlns:a16="http://schemas.microsoft.com/office/drawing/2014/main" id="{F09FF916-370B-4538-B9D1-362C5DFCA227}"/>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test:1</a:t>
              </a:r>
            </a:p>
          </p:txBody>
        </p:sp>
      </p:grpSp>
      <p:sp>
        <p:nvSpPr>
          <p:cNvPr id="196" name="TextBox 195">
            <a:extLst>
              <a:ext uri="{FF2B5EF4-FFF2-40B4-BE49-F238E27FC236}">
                <a16:creationId xmlns:a16="http://schemas.microsoft.com/office/drawing/2014/main" id="{CF2E36C1-7B21-4BBF-9BFB-8540597EC0A9}"/>
              </a:ext>
            </a:extLst>
          </p:cNvPr>
          <p:cNvSpPr txBox="1"/>
          <p:nvPr/>
        </p:nvSpPr>
        <p:spPr>
          <a:xfrm>
            <a:off x="3820221" y="714079"/>
            <a:ext cx="217596" cy="161583"/>
          </a:xfrm>
          <a:prstGeom prst="rect">
            <a:avLst/>
          </a:prstGeom>
          <a:noFill/>
        </p:spPr>
        <p:txBody>
          <a:bodyPr wrap="square" lIns="0" tIns="0" rIns="0" bIns="0" rtlCol="0">
            <a:spAutoFit/>
          </a:bodyPr>
          <a:lstStyle/>
          <a:p>
            <a:r>
              <a:rPr lang="en-US" sz="1050"/>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06461" y="988603"/>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16"/>
          <a:stretch>
            <a:fillRect/>
          </a:stretch>
        </p:blipFill>
        <p:spPr>
          <a:xfrm>
            <a:off x="3155473" y="1438580"/>
            <a:ext cx="111996" cy="111996"/>
          </a:xfrm>
          <a:prstGeom prst="rect">
            <a:avLst/>
          </a:prstGeom>
        </p:spPr>
      </p:pic>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40273" y="1097159"/>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805089" y="708857"/>
            <a:ext cx="837618" cy="161583"/>
          </a:xfrm>
          <a:prstGeom prst="rect">
            <a:avLst/>
          </a:prstGeom>
          <a:noFill/>
        </p:spPr>
        <p:txBody>
          <a:bodyPr wrap="square" lIns="0" tIns="0" rIns="0" bIns="0" rtlCol="0">
            <a:spAutoFit/>
          </a:bodyPr>
          <a:lstStyle/>
          <a:p>
            <a:r>
              <a:rPr lang="en-US" sz="1050"/>
              <a:t>Dependencies</a:t>
            </a:r>
          </a:p>
        </p:txBody>
      </p:sp>
    </p:spTree>
    <p:extLst>
      <p:ext uri="{BB962C8B-B14F-4D97-AF65-F5344CB8AC3E}">
        <p14:creationId xmlns:p14="http://schemas.microsoft.com/office/powerpoint/2010/main" val="318193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500"/>
                                        <p:tgtEl>
                                          <p:spTgt spid="10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fade">
                                      <p:cBhvr>
                                        <p:cTn id="22" dur="500"/>
                                        <p:tgtEl>
                                          <p:spTgt spid="99"/>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wipe(left)">
                                      <p:cBhvr>
                                        <p:cTn id="26" dur="500"/>
                                        <p:tgtEl>
                                          <p:spTgt spid="90"/>
                                        </p:tgtEl>
                                      </p:cBhvr>
                                    </p:animEffect>
                                  </p:childTnLst>
                                </p:cTn>
                              </p:par>
                            </p:childTnLst>
                          </p:cTn>
                        </p:par>
                        <p:par>
                          <p:cTn id="27" fill="hold">
                            <p:stCondLst>
                              <p:cond delay="1000"/>
                            </p:stCondLst>
                            <p:childTnLst>
                              <p:par>
                                <p:cTn id="28" presetID="10" presetClass="exit" presetSubtype="0" fill="hold" grpId="1" nodeType="afterEffect">
                                  <p:stCondLst>
                                    <p:cond delay="0"/>
                                  </p:stCondLst>
                                  <p:childTnLst>
                                    <p:animEffect transition="out" filter="fade">
                                      <p:cBhvr>
                                        <p:cTn id="29" dur="500"/>
                                        <p:tgtEl>
                                          <p:spTgt spid="46"/>
                                        </p:tgtEl>
                                      </p:cBhvr>
                                    </p:animEffect>
                                    <p:set>
                                      <p:cBhvr>
                                        <p:cTn id="30" dur="1" fill="hold">
                                          <p:stCondLst>
                                            <p:cond delay="499"/>
                                          </p:stCondLst>
                                        </p:cTn>
                                        <p:tgtEl>
                                          <p:spTgt spid="4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97"/>
                                        </p:tgtEl>
                                        <p:attrNameLst>
                                          <p:attrName>style.visibility</p:attrName>
                                        </p:attrNameLst>
                                      </p:cBhvr>
                                      <p:to>
                                        <p:strVal val="visible"/>
                                      </p:to>
                                    </p:set>
                                    <p:animEffect transition="in" filter="fade">
                                      <p:cBhvr>
                                        <p:cTn id="35" dur="500"/>
                                        <p:tgtEl>
                                          <p:spTgt spid="197"/>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fade">
                                      <p:cBhvr>
                                        <p:cTn id="39" dur="500"/>
                                        <p:tgtEl>
                                          <p:spTgt spid="83"/>
                                        </p:tgtEl>
                                      </p:cBhvr>
                                    </p:animEffect>
                                  </p:childTnLst>
                                </p:cTn>
                              </p:par>
                              <p:par>
                                <p:cTn id="40" presetID="10"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101"/>
                                        </p:tgtEl>
                                        <p:attrNameLst>
                                          <p:attrName>style.visibility</p:attrName>
                                        </p:attrNameLst>
                                      </p:cBhvr>
                                      <p:to>
                                        <p:strVal val="visible"/>
                                      </p:to>
                                    </p:set>
                                    <p:animEffect transition="in" filter="fade">
                                      <p:cBhvr>
                                        <p:cTn id="46" dur="500"/>
                                        <p:tgtEl>
                                          <p:spTgt spid="101"/>
                                        </p:tgtEl>
                                      </p:cBhvr>
                                    </p:animEffect>
                                  </p:childTnLst>
                                </p:cTn>
                              </p:par>
                            </p:childTnLst>
                          </p:cTn>
                        </p:par>
                        <p:par>
                          <p:cTn id="47" fill="hold">
                            <p:stCondLst>
                              <p:cond delay="1500"/>
                            </p:stCondLst>
                            <p:childTnLst>
                              <p:par>
                                <p:cTn id="48" presetID="10" presetClass="entr" presetSubtype="0" fill="hold" grpId="0" nodeType="after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fade">
                                      <p:cBhvr>
                                        <p:cTn id="50" dur="500"/>
                                        <p:tgtEl>
                                          <p:spTgt spid="82"/>
                                        </p:tgtEl>
                                      </p:cBhvr>
                                    </p:animEffect>
                                  </p:childTnLst>
                                </p:cTn>
                              </p:par>
                            </p:childTnLst>
                          </p:cTn>
                        </p:par>
                        <p:par>
                          <p:cTn id="51" fill="hold">
                            <p:stCondLst>
                              <p:cond delay="2000"/>
                            </p:stCondLst>
                            <p:childTnLst>
                              <p:par>
                                <p:cTn id="52" presetID="10" presetClass="entr" presetSubtype="0" fill="hold" grpId="0" nodeType="afterEffect">
                                  <p:stCondLst>
                                    <p:cond delay="0"/>
                                  </p:stCondLst>
                                  <p:childTnLst>
                                    <p:set>
                                      <p:cBhvr>
                                        <p:cTn id="53" dur="1" fill="hold">
                                          <p:stCondLst>
                                            <p:cond delay="0"/>
                                          </p:stCondLst>
                                        </p:cTn>
                                        <p:tgtEl>
                                          <p:spTgt spid="128"/>
                                        </p:tgtEl>
                                        <p:attrNameLst>
                                          <p:attrName>style.visibility</p:attrName>
                                        </p:attrNameLst>
                                      </p:cBhvr>
                                      <p:to>
                                        <p:strVal val="visible"/>
                                      </p:to>
                                    </p:set>
                                    <p:animEffect transition="in" filter="fade">
                                      <p:cBhvr>
                                        <p:cTn id="54" dur="500"/>
                                        <p:tgtEl>
                                          <p:spTgt spid="1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6"/>
                                        </p:tgtEl>
                                        <p:attrNameLst>
                                          <p:attrName>style.visibility</p:attrName>
                                        </p:attrNameLst>
                                      </p:cBhvr>
                                      <p:to>
                                        <p:strVal val="visible"/>
                                      </p:to>
                                    </p:set>
                                    <p:animEffect transition="in" filter="fade">
                                      <p:cBhvr>
                                        <p:cTn id="57" dur="500"/>
                                        <p:tgtEl>
                                          <p:spTgt spid="1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xit" presetSubtype="0" fill="hold" grpId="1" nodeType="withEffect">
                                  <p:stCondLst>
                                    <p:cond delay="0"/>
                                  </p:stCondLst>
                                  <p:childTnLst>
                                    <p:animEffect transition="out" filter="fade">
                                      <p:cBhvr>
                                        <p:cTn id="64" dur="500"/>
                                        <p:tgtEl>
                                          <p:spTgt spid="99"/>
                                        </p:tgtEl>
                                      </p:cBhvr>
                                    </p:animEffect>
                                    <p:set>
                                      <p:cBhvr>
                                        <p:cTn id="65" dur="1" fill="hold">
                                          <p:stCondLst>
                                            <p:cond delay="499"/>
                                          </p:stCondLst>
                                        </p:cTn>
                                        <p:tgtEl>
                                          <p:spTgt spid="99"/>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125"/>
                                        </p:tgtEl>
                                        <p:attrNameLst>
                                          <p:attrName>style.visibility</p:attrName>
                                        </p:attrNameLst>
                                      </p:cBhvr>
                                      <p:to>
                                        <p:strVal val="visible"/>
                                      </p:to>
                                    </p:set>
                                    <p:animEffect transition="in" filter="fade">
                                      <p:cBhvr>
                                        <p:cTn id="68" dur="500"/>
                                        <p:tgtEl>
                                          <p:spTgt spid="125"/>
                                        </p:tgtEl>
                                      </p:cBhvr>
                                    </p:animEffect>
                                  </p:childTnLst>
                                </p:cTn>
                              </p:par>
                              <p:par>
                                <p:cTn id="69" presetID="42" presetClass="path" presetSubtype="0" accel="50000" decel="50000" fill="hold" nodeType="withEffect">
                                  <p:stCondLst>
                                    <p:cond delay="0"/>
                                  </p:stCondLst>
                                  <p:childTnLst>
                                    <p:animMotion origin="layout" path="M 4.58333E-6 -3.7037E-6 L -0.08959 0.06621 " pathEditMode="relative" rAng="0" ptsTypes="AA">
                                      <p:cBhvr>
                                        <p:cTn id="70" dur="2000" fill="hold"/>
                                        <p:tgtEl>
                                          <p:spTgt spid="125"/>
                                        </p:tgtEl>
                                        <p:attrNameLst>
                                          <p:attrName>ppt_x</p:attrName>
                                          <p:attrName>ppt_y</p:attrName>
                                        </p:attrNameLst>
                                      </p:cBhvr>
                                      <p:rCtr x="-4479" y="3310"/>
                                    </p:animMotion>
                                  </p:childTnLst>
                                </p:cTn>
                              </p:par>
                              <p:par>
                                <p:cTn id="71" presetID="10" presetClass="entr" presetSubtype="0" fill="hold" grpId="0" nodeType="withEffect">
                                  <p:stCondLst>
                                    <p:cond delay="1500"/>
                                  </p:stCondLst>
                                  <p:childTnLst>
                                    <p:set>
                                      <p:cBhvr>
                                        <p:cTn id="72" dur="1" fill="hold">
                                          <p:stCondLst>
                                            <p:cond delay="0"/>
                                          </p:stCondLst>
                                        </p:cTn>
                                        <p:tgtEl>
                                          <p:spTgt spid="180"/>
                                        </p:tgtEl>
                                        <p:attrNameLst>
                                          <p:attrName>style.visibility</p:attrName>
                                        </p:attrNameLst>
                                      </p:cBhvr>
                                      <p:to>
                                        <p:strVal val="visible"/>
                                      </p:to>
                                    </p:set>
                                    <p:animEffect transition="in" filter="fade">
                                      <p:cBhvr>
                                        <p:cTn id="73" dur="500"/>
                                        <p:tgtEl>
                                          <p:spTgt spid="180"/>
                                        </p:tgtEl>
                                      </p:cBhvr>
                                    </p:animEffect>
                                  </p:childTnLst>
                                </p:cTn>
                              </p:par>
                              <p:par>
                                <p:cTn id="74" presetID="10" presetClass="exit" presetSubtype="0" fill="hold" nodeType="withEffect">
                                  <p:stCondLst>
                                    <p:cond delay="1800"/>
                                  </p:stCondLst>
                                  <p:childTnLst>
                                    <p:animEffect transition="out" filter="fade">
                                      <p:cBhvr>
                                        <p:cTn id="75" dur="500"/>
                                        <p:tgtEl>
                                          <p:spTgt spid="125"/>
                                        </p:tgtEl>
                                      </p:cBhvr>
                                    </p:animEffect>
                                    <p:set>
                                      <p:cBhvr>
                                        <p:cTn id="76" dur="1" fill="hold">
                                          <p:stCondLst>
                                            <p:cond delay="499"/>
                                          </p:stCondLst>
                                        </p:cTn>
                                        <p:tgtEl>
                                          <p:spTgt spid="125"/>
                                        </p:tgtEl>
                                        <p:attrNameLst>
                                          <p:attrName>style.visibility</p:attrName>
                                        </p:attrNameLst>
                                      </p:cBhvr>
                                      <p:to>
                                        <p:strVal val="hidden"/>
                                      </p:to>
                                    </p:set>
                                  </p:childTnLst>
                                </p:cTn>
                              </p:par>
                              <p:par>
                                <p:cTn id="77" presetID="42" presetClass="path" presetSubtype="0" accel="50000" decel="50000" fill="hold" grpId="1" nodeType="withEffect">
                                  <p:stCondLst>
                                    <p:cond delay="0"/>
                                  </p:stCondLst>
                                  <p:childTnLst>
                                    <p:animMotion origin="layout" path="M -4.16667E-7 -2.22222E-6 L -0.13789 0.13588 " pathEditMode="relative" rAng="0" ptsTypes="AA">
                                      <p:cBhvr>
                                        <p:cTn id="78" dur="2000" fill="hold"/>
                                        <p:tgtEl>
                                          <p:spTgt spid="126"/>
                                        </p:tgtEl>
                                        <p:attrNameLst>
                                          <p:attrName>ppt_x</p:attrName>
                                          <p:attrName>ppt_y</p:attrName>
                                        </p:attrNameLst>
                                      </p:cBhvr>
                                      <p:rCtr x="-6901" y="6782"/>
                                    </p:animMotion>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96"/>
                                        </p:tgtEl>
                                        <p:attrNameLst>
                                          <p:attrName>style.visibility</p:attrName>
                                        </p:attrNameLst>
                                      </p:cBhvr>
                                      <p:to>
                                        <p:strVal val="visible"/>
                                      </p:to>
                                    </p:set>
                                    <p:animEffect transition="in" filter="wipe(left)">
                                      <p:cBhvr>
                                        <p:cTn id="83" dur="500"/>
                                        <p:tgtEl>
                                          <p:spTgt spid="96"/>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fade">
                                      <p:cBhvr>
                                        <p:cTn id="87" dur="500"/>
                                        <p:tgtEl>
                                          <p:spTgt spid="87"/>
                                        </p:tgtEl>
                                      </p:cBhvr>
                                    </p:animEffect>
                                  </p:childTnLst>
                                </p:cTn>
                              </p:par>
                              <p:par>
                                <p:cTn id="88" presetID="10" presetClass="exit" presetSubtype="0" fill="hold" grpId="1" nodeType="withEffect">
                                  <p:stCondLst>
                                    <p:cond delay="0"/>
                                  </p:stCondLst>
                                  <p:childTnLst>
                                    <p:animEffect transition="out" filter="fade">
                                      <p:cBhvr>
                                        <p:cTn id="89" dur="500"/>
                                        <p:tgtEl>
                                          <p:spTgt spid="49"/>
                                        </p:tgtEl>
                                      </p:cBhvr>
                                    </p:animEffect>
                                    <p:set>
                                      <p:cBhvr>
                                        <p:cTn id="90" dur="1" fill="hold">
                                          <p:stCondLst>
                                            <p:cond delay="499"/>
                                          </p:stCondLst>
                                        </p:cTn>
                                        <p:tgtEl>
                                          <p:spTgt spid="49"/>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128"/>
                                        </p:tgtEl>
                                      </p:cBhvr>
                                    </p:animEffect>
                                    <p:set>
                                      <p:cBhvr>
                                        <p:cTn id="93" dur="1" fill="hold">
                                          <p:stCondLst>
                                            <p:cond delay="499"/>
                                          </p:stCondLst>
                                        </p:cTn>
                                        <p:tgtEl>
                                          <p:spTgt spid="128"/>
                                        </p:tgtEl>
                                        <p:attrNameLst>
                                          <p:attrName>style.visibility</p:attrName>
                                        </p:attrNameLst>
                                      </p:cBhvr>
                                      <p:to>
                                        <p:strVal val="hidden"/>
                                      </p:to>
                                    </p:set>
                                  </p:childTnLst>
                                </p:cTn>
                              </p:par>
                            </p:childTnLst>
                          </p:cTn>
                        </p:par>
                        <p:par>
                          <p:cTn id="94" fill="hold">
                            <p:stCondLst>
                              <p:cond delay="1000"/>
                            </p:stCondLst>
                            <p:childTnLst>
                              <p:par>
                                <p:cTn id="95" presetID="10" presetClass="entr" presetSubtype="0" fill="hold" grpId="0" nodeType="afterEffect">
                                  <p:stCondLst>
                                    <p:cond delay="0"/>
                                  </p:stCondLst>
                                  <p:childTnLst>
                                    <p:set>
                                      <p:cBhvr>
                                        <p:cTn id="96" dur="1" fill="hold">
                                          <p:stCondLst>
                                            <p:cond delay="0"/>
                                          </p:stCondLst>
                                        </p:cTn>
                                        <p:tgtEl>
                                          <p:spTgt spid="129"/>
                                        </p:tgtEl>
                                        <p:attrNameLst>
                                          <p:attrName>style.visibility</p:attrName>
                                        </p:attrNameLst>
                                      </p:cBhvr>
                                      <p:to>
                                        <p:strVal val="visible"/>
                                      </p:to>
                                    </p:set>
                                    <p:animEffect transition="in" filter="fade">
                                      <p:cBhvr>
                                        <p:cTn id="97" dur="500"/>
                                        <p:tgtEl>
                                          <p:spTgt spid="129"/>
                                        </p:tgtEl>
                                      </p:cBhvr>
                                    </p:animEffect>
                                  </p:childTnLst>
                                </p:cTn>
                              </p:par>
                            </p:childTnLst>
                          </p:cTn>
                        </p:par>
                        <p:par>
                          <p:cTn id="98" fill="hold">
                            <p:stCondLst>
                              <p:cond delay="1500"/>
                            </p:stCondLst>
                            <p:childTnLst>
                              <p:par>
                                <p:cTn id="99" presetID="10" presetClass="entr" presetSubtype="0" fill="hold" nodeType="after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fade">
                                      <p:cBhvr>
                                        <p:cTn id="101" dur="500"/>
                                        <p:tgtEl>
                                          <p:spTgt spid="4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nodeType="clickEffect">
                                  <p:stCondLst>
                                    <p:cond delay="0"/>
                                  </p:stCondLst>
                                  <p:childTnLst>
                                    <p:set>
                                      <p:cBhvr>
                                        <p:cTn id="105" dur="1" fill="hold">
                                          <p:stCondLst>
                                            <p:cond delay="0"/>
                                          </p:stCondLst>
                                        </p:cTn>
                                        <p:tgtEl>
                                          <p:spTgt spid="92"/>
                                        </p:tgtEl>
                                        <p:attrNameLst>
                                          <p:attrName>style.visibility</p:attrName>
                                        </p:attrNameLst>
                                      </p:cBhvr>
                                      <p:to>
                                        <p:strVal val="visible"/>
                                      </p:to>
                                    </p:set>
                                    <p:animEffect transition="in" filter="wipe(up)">
                                      <p:cBhvr>
                                        <p:cTn id="106" dur="500"/>
                                        <p:tgtEl>
                                          <p:spTgt spid="92"/>
                                        </p:tgtEl>
                                      </p:cBhvr>
                                    </p:animEffect>
                                  </p:childTnLst>
                                </p:cTn>
                              </p:par>
                            </p:childTnLst>
                          </p:cTn>
                        </p:par>
                        <p:par>
                          <p:cTn id="107" fill="hold">
                            <p:stCondLst>
                              <p:cond delay="500"/>
                            </p:stCondLst>
                            <p:childTnLst>
                              <p:par>
                                <p:cTn id="108" presetID="10" presetClass="entr" presetSubtype="0" fill="hold" grpId="0" nodeType="afterEffect">
                                  <p:stCondLst>
                                    <p:cond delay="0"/>
                                  </p:stCondLst>
                                  <p:childTnLst>
                                    <p:set>
                                      <p:cBhvr>
                                        <p:cTn id="109" dur="1" fill="hold">
                                          <p:stCondLst>
                                            <p:cond delay="0"/>
                                          </p:stCondLst>
                                        </p:cTn>
                                        <p:tgtEl>
                                          <p:spTgt spid="85"/>
                                        </p:tgtEl>
                                        <p:attrNameLst>
                                          <p:attrName>style.visibility</p:attrName>
                                        </p:attrNameLst>
                                      </p:cBhvr>
                                      <p:to>
                                        <p:strVal val="visible"/>
                                      </p:to>
                                    </p:set>
                                    <p:animEffect transition="in" filter="fade">
                                      <p:cBhvr>
                                        <p:cTn id="110" dur="500"/>
                                        <p:tgtEl>
                                          <p:spTgt spid="85"/>
                                        </p:tgtEl>
                                      </p:cBhvr>
                                    </p:animEffect>
                                  </p:childTnLst>
                                </p:cTn>
                              </p:par>
                            </p:childTnLst>
                          </p:cTn>
                        </p:par>
                        <p:par>
                          <p:cTn id="111" fill="hold">
                            <p:stCondLst>
                              <p:cond delay="1000"/>
                            </p:stCondLst>
                            <p:childTnLst>
                              <p:par>
                                <p:cTn id="112" presetID="10" presetClass="entr" presetSubtype="0" fill="hold" nodeType="afterEffect">
                                  <p:stCondLst>
                                    <p:cond delay="0"/>
                                  </p:stCondLst>
                                  <p:childTnLst>
                                    <p:set>
                                      <p:cBhvr>
                                        <p:cTn id="113" dur="1" fill="hold">
                                          <p:stCondLst>
                                            <p:cond delay="0"/>
                                          </p:stCondLst>
                                        </p:cTn>
                                        <p:tgtEl>
                                          <p:spTgt spid="1026"/>
                                        </p:tgtEl>
                                        <p:attrNameLst>
                                          <p:attrName>style.visibility</p:attrName>
                                        </p:attrNameLst>
                                      </p:cBhvr>
                                      <p:to>
                                        <p:strVal val="visible"/>
                                      </p:to>
                                    </p:set>
                                    <p:animEffect transition="in" filter="fade">
                                      <p:cBhvr>
                                        <p:cTn id="114" dur="500"/>
                                        <p:tgtEl>
                                          <p:spTgt spid="1026"/>
                                        </p:tgtEl>
                                      </p:cBhvr>
                                    </p:animEffect>
                                  </p:childTnLst>
                                </p:cTn>
                              </p:par>
                            </p:childTnLst>
                          </p:cTn>
                        </p:par>
                        <p:par>
                          <p:cTn id="115" fill="hold">
                            <p:stCondLst>
                              <p:cond delay="1500"/>
                            </p:stCondLst>
                            <p:childTnLst>
                              <p:par>
                                <p:cTn id="116" presetID="10" presetClass="entr" presetSubtype="0" fill="hold" grpId="0" nodeType="afterEffect">
                                  <p:stCondLst>
                                    <p:cond delay="0"/>
                                  </p:stCondLst>
                                  <p:childTnLst>
                                    <p:set>
                                      <p:cBhvr>
                                        <p:cTn id="117" dur="1" fill="hold">
                                          <p:stCondLst>
                                            <p:cond delay="0"/>
                                          </p:stCondLst>
                                        </p:cTn>
                                        <p:tgtEl>
                                          <p:spTgt spid="187"/>
                                        </p:tgtEl>
                                        <p:attrNameLst>
                                          <p:attrName>style.visibility</p:attrName>
                                        </p:attrNameLst>
                                      </p:cBhvr>
                                      <p:to>
                                        <p:strVal val="visible"/>
                                      </p:to>
                                    </p:set>
                                    <p:animEffect transition="in" filter="fade">
                                      <p:cBhvr>
                                        <p:cTn id="118" dur="500"/>
                                        <p:tgtEl>
                                          <p:spTgt spid="187"/>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xit" presetSubtype="0" fill="hold" nodeType="clickEffect">
                                  <p:stCondLst>
                                    <p:cond delay="0"/>
                                  </p:stCondLst>
                                  <p:childTnLst>
                                    <p:animEffect transition="out" filter="fade">
                                      <p:cBhvr>
                                        <p:cTn id="122" dur="500"/>
                                        <p:tgtEl>
                                          <p:spTgt spid="1026"/>
                                        </p:tgtEl>
                                      </p:cBhvr>
                                    </p:animEffect>
                                    <p:set>
                                      <p:cBhvr>
                                        <p:cTn id="123" dur="1" fill="hold">
                                          <p:stCondLst>
                                            <p:cond delay="499"/>
                                          </p:stCondLst>
                                        </p:cTn>
                                        <p:tgtEl>
                                          <p:spTgt spid="1026"/>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129"/>
                                        </p:tgtEl>
                                      </p:cBhvr>
                                    </p:animEffect>
                                    <p:set>
                                      <p:cBhvr>
                                        <p:cTn id="126" dur="1" fill="hold">
                                          <p:stCondLst>
                                            <p:cond delay="499"/>
                                          </p:stCondLst>
                                        </p:cTn>
                                        <p:tgtEl>
                                          <p:spTgt spid="129"/>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187"/>
                                        </p:tgtEl>
                                      </p:cBhvr>
                                    </p:animEffect>
                                    <p:set>
                                      <p:cBhvr>
                                        <p:cTn id="129" dur="1" fill="hold">
                                          <p:stCondLst>
                                            <p:cond delay="499"/>
                                          </p:stCondLst>
                                        </p:cTn>
                                        <p:tgtEl>
                                          <p:spTgt spid="187"/>
                                        </p:tgtEl>
                                        <p:attrNameLst>
                                          <p:attrName>style.visibility</p:attrName>
                                        </p:attrNameLst>
                                      </p:cBhvr>
                                      <p:to>
                                        <p:strVal val="hidden"/>
                                      </p:to>
                                    </p:set>
                                  </p:childTnLst>
                                </p:cTn>
                              </p:par>
                            </p:childTnLst>
                          </p:cTn>
                        </p:par>
                        <p:par>
                          <p:cTn id="130" fill="hold">
                            <p:stCondLst>
                              <p:cond delay="500"/>
                            </p:stCondLst>
                            <p:childTnLst>
                              <p:par>
                                <p:cTn id="131" presetID="10" presetClass="entr" presetSubtype="0" fill="hold" grpId="0" nodeType="afterEffect">
                                  <p:stCondLst>
                                    <p:cond delay="0"/>
                                  </p:stCondLst>
                                  <p:childTnLst>
                                    <p:set>
                                      <p:cBhvr>
                                        <p:cTn id="132" dur="1" fill="hold">
                                          <p:stCondLst>
                                            <p:cond delay="0"/>
                                          </p:stCondLst>
                                        </p:cTn>
                                        <p:tgtEl>
                                          <p:spTgt spid="86"/>
                                        </p:tgtEl>
                                        <p:attrNameLst>
                                          <p:attrName>style.visibility</p:attrName>
                                        </p:attrNameLst>
                                      </p:cBhvr>
                                      <p:to>
                                        <p:strVal val="visible"/>
                                      </p:to>
                                    </p:set>
                                    <p:animEffect transition="in" filter="fade">
                                      <p:cBhvr>
                                        <p:cTn id="133" dur="500"/>
                                        <p:tgtEl>
                                          <p:spTgt spid="86"/>
                                        </p:tgtEl>
                                      </p:cBhvr>
                                    </p:animEffect>
                                  </p:childTnLst>
                                </p:cTn>
                              </p:par>
                            </p:childTnLst>
                          </p:cTn>
                        </p:par>
                        <p:par>
                          <p:cTn id="134" fill="hold">
                            <p:stCondLst>
                              <p:cond delay="1000"/>
                            </p:stCondLst>
                            <p:childTnLst>
                              <p:par>
                                <p:cTn id="135" presetID="22" presetClass="entr" presetSubtype="8" fill="hold" nodeType="afterEffect">
                                  <p:stCondLst>
                                    <p:cond delay="0"/>
                                  </p:stCondLst>
                                  <p:childTnLst>
                                    <p:set>
                                      <p:cBhvr>
                                        <p:cTn id="136" dur="1" fill="hold">
                                          <p:stCondLst>
                                            <p:cond delay="0"/>
                                          </p:stCondLst>
                                        </p:cTn>
                                        <p:tgtEl>
                                          <p:spTgt spid="95"/>
                                        </p:tgtEl>
                                        <p:attrNameLst>
                                          <p:attrName>style.visibility</p:attrName>
                                        </p:attrNameLst>
                                      </p:cBhvr>
                                      <p:to>
                                        <p:strVal val="visible"/>
                                      </p:to>
                                    </p:set>
                                    <p:animEffect transition="in" filter="wipe(left)">
                                      <p:cBhvr>
                                        <p:cTn id="137" dur="500"/>
                                        <p:tgtEl>
                                          <p:spTgt spid="95"/>
                                        </p:tgtEl>
                                      </p:cBhvr>
                                    </p:animEffect>
                                  </p:childTnLst>
                                </p:cTn>
                              </p:par>
                            </p:childTnLst>
                          </p:cTn>
                        </p:par>
                        <p:par>
                          <p:cTn id="138" fill="hold">
                            <p:stCondLst>
                              <p:cond delay="1500"/>
                            </p:stCondLst>
                            <p:childTnLst>
                              <p:par>
                                <p:cTn id="139" presetID="9" presetClass="exit" presetSubtype="0" fill="hold" nodeType="afterEffect">
                                  <p:stCondLst>
                                    <p:cond delay="400"/>
                                  </p:stCondLst>
                                  <p:childTnLst>
                                    <p:animEffect transition="out" filter="dissolve">
                                      <p:cBhvr>
                                        <p:cTn id="140" dur="500"/>
                                        <p:tgtEl>
                                          <p:spTgt spid="43"/>
                                        </p:tgtEl>
                                      </p:cBhvr>
                                    </p:animEffect>
                                    <p:set>
                                      <p:cBhvr>
                                        <p:cTn id="141" dur="1" fill="hold">
                                          <p:stCondLst>
                                            <p:cond delay="499"/>
                                          </p:stCondLst>
                                        </p:cTn>
                                        <p:tgtEl>
                                          <p:spTgt spid="43"/>
                                        </p:tgtEl>
                                        <p:attrNameLst>
                                          <p:attrName>style.visibility</p:attrName>
                                        </p:attrNameLst>
                                      </p:cBhvr>
                                      <p:to>
                                        <p:strVal val="hidden"/>
                                      </p:to>
                                    </p:set>
                                  </p:childTnLst>
                                </p:cTn>
                              </p:par>
                            </p:childTnLst>
                          </p:cTn>
                        </p:par>
                        <p:par>
                          <p:cTn id="142" fill="hold">
                            <p:stCondLst>
                              <p:cond delay="2400"/>
                            </p:stCondLst>
                            <p:childTnLst>
                              <p:par>
                                <p:cTn id="143" presetID="10" presetClass="entr" presetSubtype="0" fill="hold" grpId="0" nodeType="afterEffect">
                                  <p:stCondLst>
                                    <p:cond delay="0"/>
                                  </p:stCondLst>
                                  <p:childTnLst>
                                    <p:set>
                                      <p:cBhvr>
                                        <p:cTn id="144" dur="1" fill="hold">
                                          <p:stCondLst>
                                            <p:cond delay="0"/>
                                          </p:stCondLst>
                                        </p:cTn>
                                        <p:tgtEl>
                                          <p:spTgt spid="205"/>
                                        </p:tgtEl>
                                        <p:attrNameLst>
                                          <p:attrName>style.visibility</p:attrName>
                                        </p:attrNameLst>
                                      </p:cBhvr>
                                      <p:to>
                                        <p:strVal val="visible"/>
                                      </p:to>
                                    </p:set>
                                    <p:animEffect transition="in" filter="fade">
                                      <p:cBhvr>
                                        <p:cTn id="145" dur="500"/>
                                        <p:tgtEl>
                                          <p:spTgt spid="205"/>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178"/>
                                        </p:tgtEl>
                                        <p:attrNameLst>
                                          <p:attrName>style.visibility</p:attrName>
                                        </p:attrNameLst>
                                      </p:cBhvr>
                                      <p:to>
                                        <p:strVal val="visible"/>
                                      </p:to>
                                    </p:set>
                                    <p:animEffect transition="in" filter="fade">
                                      <p:cBhvr>
                                        <p:cTn id="150" dur="500"/>
                                        <p:tgtEl>
                                          <p:spTgt spid="178"/>
                                        </p:tgtEl>
                                      </p:cBhvr>
                                    </p:animEffect>
                                  </p:childTnLst>
                                </p:cTn>
                              </p:par>
                              <p:par>
                                <p:cTn id="151" presetID="10" presetClass="exit" presetSubtype="0" fill="hold" grpId="1" nodeType="withEffect">
                                  <p:stCondLst>
                                    <p:cond delay="0"/>
                                  </p:stCondLst>
                                  <p:childTnLst>
                                    <p:animEffect transition="out" filter="fade">
                                      <p:cBhvr>
                                        <p:cTn id="152" dur="500"/>
                                        <p:tgtEl>
                                          <p:spTgt spid="205"/>
                                        </p:tgtEl>
                                      </p:cBhvr>
                                    </p:animEffect>
                                    <p:set>
                                      <p:cBhvr>
                                        <p:cTn id="153" dur="1" fill="hold">
                                          <p:stCondLst>
                                            <p:cond delay="499"/>
                                          </p:stCondLst>
                                        </p:cTn>
                                        <p:tgtEl>
                                          <p:spTgt spid="205"/>
                                        </p:tgtEl>
                                        <p:attrNameLst>
                                          <p:attrName>style.visibility</p:attrName>
                                        </p:attrNameLst>
                                      </p:cBhvr>
                                      <p:to>
                                        <p:strVal val="hidden"/>
                                      </p:to>
                                    </p:set>
                                  </p:childTnLst>
                                </p:cTn>
                              </p:par>
                            </p:childTnLst>
                          </p:cTn>
                        </p:par>
                        <p:par>
                          <p:cTn id="154" fill="hold">
                            <p:stCondLst>
                              <p:cond delay="500"/>
                            </p:stCondLst>
                            <p:childTnLst>
                              <p:par>
                                <p:cTn id="155" presetID="22" presetClass="entr" presetSubtype="8" fill="hold" nodeType="afterEffect">
                                  <p:stCondLst>
                                    <p:cond delay="0"/>
                                  </p:stCondLst>
                                  <p:childTnLst>
                                    <p:set>
                                      <p:cBhvr>
                                        <p:cTn id="156" dur="1" fill="hold">
                                          <p:stCondLst>
                                            <p:cond delay="0"/>
                                          </p:stCondLst>
                                        </p:cTn>
                                        <p:tgtEl>
                                          <p:spTgt spid="103"/>
                                        </p:tgtEl>
                                        <p:attrNameLst>
                                          <p:attrName>style.visibility</p:attrName>
                                        </p:attrNameLst>
                                      </p:cBhvr>
                                      <p:to>
                                        <p:strVal val="visible"/>
                                      </p:to>
                                    </p:set>
                                    <p:animEffect transition="in" filter="wipe(left)">
                                      <p:cBhvr>
                                        <p:cTn id="157" dur="500"/>
                                        <p:tgtEl>
                                          <p:spTgt spid="103"/>
                                        </p:tgtEl>
                                      </p:cBhvr>
                                    </p:animEffect>
                                  </p:childTnLst>
                                </p:cTn>
                              </p:par>
                            </p:childTnLst>
                          </p:cTn>
                        </p:par>
                        <p:par>
                          <p:cTn id="158" fill="hold">
                            <p:stCondLst>
                              <p:cond delay="1000"/>
                            </p:stCondLst>
                            <p:childTnLst>
                              <p:par>
                                <p:cTn id="159" presetID="22" presetClass="entr" presetSubtype="8" fill="hold" nodeType="afterEffect">
                                  <p:stCondLst>
                                    <p:cond delay="0"/>
                                  </p:stCondLst>
                                  <p:childTnLst>
                                    <p:set>
                                      <p:cBhvr>
                                        <p:cTn id="160" dur="1" fill="hold">
                                          <p:stCondLst>
                                            <p:cond delay="0"/>
                                          </p:stCondLst>
                                        </p:cTn>
                                        <p:tgtEl>
                                          <p:spTgt spid="179"/>
                                        </p:tgtEl>
                                        <p:attrNameLst>
                                          <p:attrName>style.visibility</p:attrName>
                                        </p:attrNameLst>
                                      </p:cBhvr>
                                      <p:to>
                                        <p:strVal val="visible"/>
                                      </p:to>
                                    </p:set>
                                    <p:animEffect transition="in" filter="wipe(left)">
                                      <p:cBhvr>
                                        <p:cTn id="161" dur="500"/>
                                        <p:tgtEl>
                                          <p:spTgt spid="179"/>
                                        </p:tgtEl>
                                      </p:cBhvr>
                                    </p:animEffect>
                                  </p:childTnLst>
                                </p:cTn>
                              </p:par>
                            </p:childTnLst>
                          </p:cTn>
                        </p:par>
                        <p:par>
                          <p:cTn id="162" fill="hold">
                            <p:stCondLst>
                              <p:cond delay="1500"/>
                            </p:stCondLst>
                            <p:childTnLst>
                              <p:par>
                                <p:cTn id="163" presetID="10" presetClass="entr" presetSubtype="0" fill="hold" grpId="1" nodeType="afterEffect">
                                  <p:stCondLst>
                                    <p:cond delay="0"/>
                                  </p:stCondLst>
                                  <p:childTnLst>
                                    <p:set>
                                      <p:cBhvr>
                                        <p:cTn id="164" dur="1" fill="hold">
                                          <p:stCondLst>
                                            <p:cond delay="0"/>
                                          </p:stCondLst>
                                        </p:cTn>
                                        <p:tgtEl>
                                          <p:spTgt spid="182"/>
                                        </p:tgtEl>
                                        <p:attrNameLst>
                                          <p:attrName>style.visibility</p:attrName>
                                        </p:attrNameLst>
                                      </p:cBhvr>
                                      <p:to>
                                        <p:strVal val="visible"/>
                                      </p:to>
                                    </p:set>
                                    <p:animEffect transition="in" filter="fade">
                                      <p:cBhvr>
                                        <p:cTn id="165" dur="500"/>
                                        <p:tgtEl>
                                          <p:spTgt spid="182"/>
                                        </p:tgtEl>
                                      </p:cBhvr>
                                    </p:animEffect>
                                  </p:childTnLst>
                                </p:cTn>
                              </p:par>
                              <p:par>
                                <p:cTn id="166" presetID="42" presetClass="path" presetSubtype="0" accel="50000" decel="50000" fill="hold" grpId="0" nodeType="withEffect">
                                  <p:stCondLst>
                                    <p:cond delay="0"/>
                                  </p:stCondLst>
                                  <p:childTnLst>
                                    <p:animMotion origin="layout" path="M -2.08333E-6 -2.22222E-6 L 0.39401 0.07894 " pathEditMode="relative" rAng="0" ptsTypes="AA">
                                      <p:cBhvr>
                                        <p:cTn id="167" dur="2000" fill="hold"/>
                                        <p:tgtEl>
                                          <p:spTgt spid="182"/>
                                        </p:tgtEl>
                                        <p:attrNameLst>
                                          <p:attrName>ppt_x</p:attrName>
                                          <p:attrName>ppt_y</p:attrName>
                                        </p:attrNameLst>
                                      </p:cBhvr>
                                      <p:rCtr x="19701" y="3935"/>
                                    </p:animMotion>
                                  </p:childTnLst>
                                </p:cTn>
                              </p:par>
                              <p:par>
                                <p:cTn id="168" presetID="10" presetClass="entr" presetSubtype="0" fill="hold" nodeType="withEffect">
                                  <p:stCondLst>
                                    <p:cond delay="1500"/>
                                  </p:stCondLst>
                                  <p:childTnLst>
                                    <p:set>
                                      <p:cBhvr>
                                        <p:cTn id="169" dur="1" fill="hold">
                                          <p:stCondLst>
                                            <p:cond delay="0"/>
                                          </p:stCondLst>
                                        </p:cTn>
                                        <p:tgtEl>
                                          <p:spTgt spid="142"/>
                                        </p:tgtEl>
                                        <p:attrNameLst>
                                          <p:attrName>style.visibility</p:attrName>
                                        </p:attrNameLst>
                                      </p:cBhvr>
                                      <p:to>
                                        <p:strVal val="visible"/>
                                      </p:to>
                                    </p:set>
                                    <p:animEffect transition="in" filter="fade">
                                      <p:cBhvr>
                                        <p:cTn id="170" dur="500"/>
                                        <p:tgtEl>
                                          <p:spTgt spid="142"/>
                                        </p:tgtEl>
                                      </p:cBhvr>
                                    </p:animEffect>
                                  </p:childTnLst>
                                </p:cTn>
                              </p:par>
                              <p:par>
                                <p:cTn id="171" presetID="10" presetClass="entr" presetSubtype="0" fill="hold" grpId="1" nodeType="withEffect">
                                  <p:stCondLst>
                                    <p:cond delay="0"/>
                                  </p:stCondLst>
                                  <p:childTnLst>
                                    <p:set>
                                      <p:cBhvr>
                                        <p:cTn id="172" dur="1" fill="hold">
                                          <p:stCondLst>
                                            <p:cond delay="0"/>
                                          </p:stCondLst>
                                        </p:cTn>
                                        <p:tgtEl>
                                          <p:spTgt spid="123"/>
                                        </p:tgtEl>
                                        <p:attrNameLst>
                                          <p:attrName>style.visibility</p:attrName>
                                        </p:attrNameLst>
                                      </p:cBhvr>
                                      <p:to>
                                        <p:strVal val="visible"/>
                                      </p:to>
                                    </p:set>
                                    <p:animEffect transition="in" filter="fade">
                                      <p:cBhvr>
                                        <p:cTn id="173" dur="500"/>
                                        <p:tgtEl>
                                          <p:spTgt spid="123"/>
                                        </p:tgtEl>
                                      </p:cBhvr>
                                    </p:animEffect>
                                  </p:childTnLst>
                                </p:cTn>
                              </p:par>
                              <p:par>
                                <p:cTn id="174" presetID="42" presetClass="path" presetSubtype="0" accel="50000" decel="50000" fill="hold" grpId="0" nodeType="withEffect">
                                  <p:stCondLst>
                                    <p:cond delay="0"/>
                                  </p:stCondLst>
                                  <p:childTnLst>
                                    <p:animMotion origin="layout" path="M -1.45833E-6 -3.7037E-7 L 0.39531 0.13773 " pathEditMode="relative" rAng="0" ptsTypes="AA">
                                      <p:cBhvr>
                                        <p:cTn id="175" dur="2000" fill="hold"/>
                                        <p:tgtEl>
                                          <p:spTgt spid="123"/>
                                        </p:tgtEl>
                                        <p:attrNameLst>
                                          <p:attrName>ppt_x</p:attrName>
                                          <p:attrName>ppt_y</p:attrName>
                                        </p:attrNameLst>
                                      </p:cBhvr>
                                      <p:rCtr x="19466" y="6968"/>
                                    </p:animMotion>
                                  </p:childTnLst>
                                </p:cTn>
                              </p:par>
                              <p:par>
                                <p:cTn id="176" presetID="10" presetClass="entr" presetSubtype="0" fill="hold" nodeType="withEffect">
                                  <p:stCondLst>
                                    <p:cond delay="1500"/>
                                  </p:stCondLst>
                                  <p:childTnLst>
                                    <p:set>
                                      <p:cBhvr>
                                        <p:cTn id="177" dur="1" fill="hold">
                                          <p:stCondLst>
                                            <p:cond delay="0"/>
                                          </p:stCondLst>
                                        </p:cTn>
                                        <p:tgtEl>
                                          <p:spTgt spid="160"/>
                                        </p:tgtEl>
                                        <p:attrNameLst>
                                          <p:attrName>style.visibility</p:attrName>
                                        </p:attrNameLst>
                                      </p:cBhvr>
                                      <p:to>
                                        <p:strVal val="visible"/>
                                      </p:to>
                                    </p:set>
                                    <p:animEffect transition="in" filter="fade">
                                      <p:cBhvr>
                                        <p:cTn id="178" dur="500"/>
                                        <p:tgtEl>
                                          <p:spTgt spid="160"/>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nodeType="clickEffect">
                                  <p:stCondLst>
                                    <p:cond delay="0"/>
                                  </p:stCondLst>
                                  <p:childTnLst>
                                    <p:set>
                                      <p:cBhvr>
                                        <p:cTn id="182" dur="1" fill="hold">
                                          <p:stCondLst>
                                            <p:cond delay="0"/>
                                          </p:stCondLst>
                                        </p:cTn>
                                        <p:tgtEl>
                                          <p:spTgt spid="185"/>
                                        </p:tgtEl>
                                        <p:attrNameLst>
                                          <p:attrName>style.visibility</p:attrName>
                                        </p:attrNameLst>
                                      </p:cBhvr>
                                      <p:to>
                                        <p:strVal val="visible"/>
                                      </p:to>
                                    </p:set>
                                    <p:animEffect transition="in" filter="wipe(left)">
                                      <p:cBhvr>
                                        <p:cTn id="183" dur="1000"/>
                                        <p:tgtEl>
                                          <p:spTgt spid="185"/>
                                        </p:tgtEl>
                                      </p:cBhvr>
                                    </p:animEffect>
                                  </p:childTnLst>
                                </p:cTn>
                              </p:par>
                              <p:par>
                                <p:cTn id="184" presetID="10" presetClass="exit" presetSubtype="0" fill="hold" nodeType="withEffect">
                                  <p:stCondLst>
                                    <p:cond delay="0"/>
                                  </p:stCondLst>
                                  <p:childTnLst>
                                    <p:animEffect transition="out" filter="fade">
                                      <p:cBhvr>
                                        <p:cTn id="185" dur="500"/>
                                        <p:tgtEl>
                                          <p:spTgt spid="179"/>
                                        </p:tgtEl>
                                      </p:cBhvr>
                                    </p:animEffect>
                                    <p:set>
                                      <p:cBhvr>
                                        <p:cTn id="186" dur="1" fill="hold">
                                          <p:stCondLst>
                                            <p:cond delay="499"/>
                                          </p:stCondLst>
                                        </p:cTn>
                                        <p:tgtEl>
                                          <p:spTgt spid="179"/>
                                        </p:tgtEl>
                                        <p:attrNameLst>
                                          <p:attrName>style.visibility</p:attrName>
                                        </p:attrNameLst>
                                      </p:cBhvr>
                                      <p:to>
                                        <p:strVal val="hidden"/>
                                      </p:to>
                                    </p:set>
                                  </p:childTnLst>
                                </p:cTn>
                              </p:par>
                              <p:par>
                                <p:cTn id="187" presetID="10" presetClass="exit" presetSubtype="0" fill="hold" nodeType="withEffect">
                                  <p:stCondLst>
                                    <p:cond delay="0"/>
                                  </p:stCondLst>
                                  <p:childTnLst>
                                    <p:animEffect transition="out" filter="fade">
                                      <p:cBhvr>
                                        <p:cTn id="188" dur="500"/>
                                        <p:tgtEl>
                                          <p:spTgt spid="142"/>
                                        </p:tgtEl>
                                      </p:cBhvr>
                                    </p:animEffect>
                                    <p:set>
                                      <p:cBhvr>
                                        <p:cTn id="189" dur="1" fill="hold">
                                          <p:stCondLst>
                                            <p:cond delay="499"/>
                                          </p:stCondLst>
                                        </p:cTn>
                                        <p:tgtEl>
                                          <p:spTgt spid="142"/>
                                        </p:tgtEl>
                                        <p:attrNameLst>
                                          <p:attrName>style.visibility</p:attrName>
                                        </p:attrNameLst>
                                      </p:cBhvr>
                                      <p:to>
                                        <p:strVal val="hidden"/>
                                      </p:to>
                                    </p:set>
                                  </p:childTnLst>
                                </p:cTn>
                              </p:par>
                              <p:par>
                                <p:cTn id="190" presetID="10" presetClass="exit" presetSubtype="0" fill="hold" nodeType="withEffect">
                                  <p:stCondLst>
                                    <p:cond delay="0"/>
                                  </p:stCondLst>
                                  <p:childTnLst>
                                    <p:animEffect transition="out" filter="fade">
                                      <p:cBhvr>
                                        <p:cTn id="191" dur="500"/>
                                        <p:tgtEl>
                                          <p:spTgt spid="160"/>
                                        </p:tgtEl>
                                      </p:cBhvr>
                                    </p:animEffect>
                                    <p:set>
                                      <p:cBhvr>
                                        <p:cTn id="192" dur="1" fill="hold">
                                          <p:stCondLst>
                                            <p:cond delay="499"/>
                                          </p:stCondLst>
                                        </p:cTn>
                                        <p:tgtEl>
                                          <p:spTgt spid="160"/>
                                        </p:tgtEl>
                                        <p:attrNameLst>
                                          <p:attrName>style.visibility</p:attrName>
                                        </p:attrNameLst>
                                      </p:cBhvr>
                                      <p:to>
                                        <p:strVal val="hidden"/>
                                      </p:to>
                                    </p:set>
                                  </p:childTnLst>
                                </p:cTn>
                              </p:par>
                              <p:par>
                                <p:cTn id="193" presetID="10" presetClass="exit" presetSubtype="0" fill="hold" grpId="2" nodeType="withEffect">
                                  <p:stCondLst>
                                    <p:cond delay="0"/>
                                  </p:stCondLst>
                                  <p:childTnLst>
                                    <p:animEffect transition="out" filter="fade">
                                      <p:cBhvr>
                                        <p:cTn id="194" dur="500"/>
                                        <p:tgtEl>
                                          <p:spTgt spid="182"/>
                                        </p:tgtEl>
                                      </p:cBhvr>
                                    </p:animEffect>
                                    <p:set>
                                      <p:cBhvr>
                                        <p:cTn id="195" dur="1" fill="hold">
                                          <p:stCondLst>
                                            <p:cond delay="499"/>
                                          </p:stCondLst>
                                        </p:cTn>
                                        <p:tgtEl>
                                          <p:spTgt spid="182"/>
                                        </p:tgtEl>
                                        <p:attrNameLst>
                                          <p:attrName>style.visibility</p:attrName>
                                        </p:attrNameLst>
                                      </p:cBhvr>
                                      <p:to>
                                        <p:strVal val="hidden"/>
                                      </p:to>
                                    </p:set>
                                  </p:childTnLst>
                                </p:cTn>
                              </p:par>
                              <p:par>
                                <p:cTn id="196" presetID="10" presetClass="exit" presetSubtype="0" fill="hold" grpId="2" nodeType="withEffect">
                                  <p:stCondLst>
                                    <p:cond delay="0"/>
                                  </p:stCondLst>
                                  <p:childTnLst>
                                    <p:animEffect transition="out" filter="fade">
                                      <p:cBhvr>
                                        <p:cTn id="197" dur="500"/>
                                        <p:tgtEl>
                                          <p:spTgt spid="123"/>
                                        </p:tgtEl>
                                      </p:cBhvr>
                                    </p:animEffect>
                                    <p:set>
                                      <p:cBhvr>
                                        <p:cTn id="198" dur="1" fill="hold">
                                          <p:stCondLst>
                                            <p:cond delay="499"/>
                                          </p:stCondLst>
                                        </p:cTn>
                                        <p:tgtEl>
                                          <p:spTgt spid="123"/>
                                        </p:tgtEl>
                                        <p:attrNameLst>
                                          <p:attrName>style.visibility</p:attrName>
                                        </p:attrNameLst>
                                      </p:cBhvr>
                                      <p:to>
                                        <p:strVal val="hidden"/>
                                      </p:to>
                                    </p:set>
                                  </p:childTnLst>
                                </p:cTn>
                              </p:par>
                              <p:par>
                                <p:cTn id="199" presetID="10" presetClass="entr" presetSubtype="0" fill="hold" grpId="0" nodeType="withEffect">
                                  <p:stCondLst>
                                    <p:cond delay="600"/>
                                  </p:stCondLst>
                                  <p:childTnLst>
                                    <p:set>
                                      <p:cBhvr>
                                        <p:cTn id="200" dur="1" fill="hold">
                                          <p:stCondLst>
                                            <p:cond delay="0"/>
                                          </p:stCondLst>
                                        </p:cTn>
                                        <p:tgtEl>
                                          <p:spTgt spid="102"/>
                                        </p:tgtEl>
                                        <p:attrNameLst>
                                          <p:attrName>style.visibility</p:attrName>
                                        </p:attrNameLst>
                                      </p:cBhvr>
                                      <p:to>
                                        <p:strVal val="visible"/>
                                      </p:to>
                                    </p:set>
                                    <p:animEffect transition="in" filter="fade">
                                      <p:cBhvr>
                                        <p:cTn id="201" dur="500"/>
                                        <p:tgtEl>
                                          <p:spTgt spid="102"/>
                                        </p:tgtEl>
                                      </p:cBhvr>
                                    </p:animEffect>
                                  </p:childTnLst>
                                </p:cTn>
                              </p:par>
                            </p:childTnLst>
                          </p:cTn>
                        </p:par>
                        <p:par>
                          <p:cTn id="202" fill="hold">
                            <p:stCondLst>
                              <p:cond delay="1100"/>
                            </p:stCondLst>
                            <p:childTnLst>
                              <p:par>
                                <p:cTn id="203" presetID="22" presetClass="entr" presetSubtype="1" fill="hold" nodeType="afterEffect">
                                  <p:stCondLst>
                                    <p:cond delay="0"/>
                                  </p:stCondLst>
                                  <p:childTnLst>
                                    <p:set>
                                      <p:cBhvr>
                                        <p:cTn id="204" dur="1" fill="hold">
                                          <p:stCondLst>
                                            <p:cond delay="0"/>
                                          </p:stCondLst>
                                        </p:cTn>
                                        <p:tgtEl>
                                          <p:spTgt spid="192"/>
                                        </p:tgtEl>
                                        <p:attrNameLst>
                                          <p:attrName>style.visibility</p:attrName>
                                        </p:attrNameLst>
                                      </p:cBhvr>
                                      <p:to>
                                        <p:strVal val="visible"/>
                                      </p:to>
                                    </p:set>
                                    <p:animEffect transition="in" filter="wipe(up)">
                                      <p:cBhvr>
                                        <p:cTn id="205" dur="500"/>
                                        <p:tgtEl>
                                          <p:spTgt spid="192"/>
                                        </p:tgtEl>
                                      </p:cBhvr>
                                    </p:animEffect>
                                  </p:childTnLst>
                                </p:cTn>
                              </p:par>
                            </p:childTnLst>
                          </p:cTn>
                        </p:par>
                        <p:par>
                          <p:cTn id="206" fill="hold">
                            <p:stCondLst>
                              <p:cond delay="1600"/>
                            </p:stCondLst>
                            <p:childTnLst>
                              <p:par>
                                <p:cTn id="207" presetID="10" presetClass="entr" presetSubtype="0" fill="hold" grpId="1" nodeType="afterEffect">
                                  <p:stCondLst>
                                    <p:cond delay="0"/>
                                  </p:stCondLst>
                                  <p:childTnLst>
                                    <p:set>
                                      <p:cBhvr>
                                        <p:cTn id="208" dur="1" fill="hold">
                                          <p:stCondLst>
                                            <p:cond delay="0"/>
                                          </p:stCondLst>
                                        </p:cTn>
                                        <p:tgtEl>
                                          <p:spTgt spid="181"/>
                                        </p:tgtEl>
                                        <p:attrNameLst>
                                          <p:attrName>style.visibility</p:attrName>
                                        </p:attrNameLst>
                                      </p:cBhvr>
                                      <p:to>
                                        <p:strVal val="visible"/>
                                      </p:to>
                                    </p:set>
                                    <p:animEffect transition="in" filter="fade">
                                      <p:cBhvr>
                                        <p:cTn id="209" dur="500"/>
                                        <p:tgtEl>
                                          <p:spTgt spid="181"/>
                                        </p:tgtEl>
                                      </p:cBhvr>
                                    </p:animEffect>
                                  </p:childTnLst>
                                </p:cTn>
                              </p:par>
                              <p:par>
                                <p:cTn id="210" presetID="42" presetClass="path" presetSubtype="0" accel="50000" decel="50000" fill="hold" grpId="0" nodeType="withEffect">
                                  <p:stCondLst>
                                    <p:cond delay="0"/>
                                  </p:stCondLst>
                                  <p:childTnLst>
                                    <p:animMotion origin="layout" path="M -2.08333E-6 -2.22222E-6 L 0.39558 0.30556 " pathEditMode="relative" rAng="0" ptsTypes="AA">
                                      <p:cBhvr>
                                        <p:cTn id="211" dur="2000" fill="hold"/>
                                        <p:tgtEl>
                                          <p:spTgt spid="181"/>
                                        </p:tgtEl>
                                        <p:attrNameLst>
                                          <p:attrName>ppt_x</p:attrName>
                                          <p:attrName>ppt_y</p:attrName>
                                        </p:attrNameLst>
                                      </p:cBhvr>
                                      <p:rCtr x="19779" y="15278"/>
                                    </p:animMotion>
                                  </p:childTnLst>
                                </p:cTn>
                              </p:par>
                              <p:par>
                                <p:cTn id="212" presetID="10" presetClass="entr" presetSubtype="0" fill="hold" nodeType="withEffect">
                                  <p:stCondLst>
                                    <p:cond delay="1700"/>
                                  </p:stCondLst>
                                  <p:childTnLst>
                                    <p:set>
                                      <p:cBhvr>
                                        <p:cTn id="213" dur="1" fill="hold">
                                          <p:stCondLst>
                                            <p:cond delay="0"/>
                                          </p:stCondLst>
                                        </p:cTn>
                                        <p:tgtEl>
                                          <p:spTgt spid="105"/>
                                        </p:tgtEl>
                                        <p:attrNameLst>
                                          <p:attrName>style.visibility</p:attrName>
                                        </p:attrNameLst>
                                      </p:cBhvr>
                                      <p:to>
                                        <p:strVal val="visible"/>
                                      </p:to>
                                    </p:set>
                                    <p:animEffect transition="in" filter="fade">
                                      <p:cBhvr>
                                        <p:cTn id="214"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p:bldP spid="123" grpId="0" animBg="1"/>
      <p:bldP spid="123" grpId="1" animBg="1"/>
      <p:bldP spid="123" grpId="2" animBg="1"/>
      <p:bldP spid="181" grpId="0" animBg="1"/>
      <p:bldP spid="181" grpId="1" animBg="1"/>
      <p:bldP spid="182" grpId="0" animBg="1"/>
      <p:bldP spid="182" grpId="1" animBg="1"/>
      <p:bldP spid="182" grpId="2" animBg="1"/>
      <p:bldP spid="83" grpId="0" animBg="1"/>
      <p:bldP spid="85" grpId="0" animBg="1"/>
      <p:bldP spid="87" grpId="0" animBg="1"/>
      <p:bldP spid="89" grpId="0" animBg="1"/>
      <p:bldP spid="49" grpId="0" animBg="1"/>
      <p:bldP spid="49" grpId="1" animBg="1"/>
      <p:bldP spid="102" grpId="0" animBg="1"/>
      <p:bldP spid="178" grpId="0" animBg="1"/>
      <p:bldP spid="86" grpId="0" animBg="1"/>
      <p:bldP spid="82" grpId="0" animBg="1"/>
      <p:bldP spid="126" grpId="0" animBg="1"/>
      <p:bldP spid="126" grpId="1" animBg="1"/>
      <p:bldP spid="46" grpId="0" animBg="1"/>
      <p:bldP spid="46" grpId="1" animBg="1"/>
      <p:bldP spid="99" grpId="0" animBg="1"/>
      <p:bldP spid="99" grpId="1" animBg="1"/>
      <p:bldP spid="128" grpId="0" animBg="1"/>
      <p:bldP spid="128" grpId="1" animBg="1"/>
      <p:bldP spid="129" grpId="0" animBg="1"/>
      <p:bldP spid="129" grpId="1" animBg="1"/>
      <p:bldP spid="187" grpId="0" animBg="1"/>
      <p:bldP spid="187" grpId="1" animBg="1"/>
      <p:bldP spid="205" grpId="0" animBg="1"/>
      <p:bldP spid="205" grpId="1" animBg="1"/>
      <p:bldP spid="19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 name="Group 160">
            <a:extLst>
              <a:ext uri="{FF2B5EF4-FFF2-40B4-BE49-F238E27FC236}">
                <a16:creationId xmlns:a16="http://schemas.microsoft.com/office/drawing/2014/main" id="{4C309066-1C38-4FCC-8F33-E45C58F2929B}"/>
              </a:ext>
            </a:extLst>
          </p:cNvPr>
          <p:cNvGrpSpPr/>
          <p:nvPr/>
        </p:nvGrpSpPr>
        <p:grpSpPr>
          <a:xfrm>
            <a:off x="11005041" y="2057310"/>
            <a:ext cx="1087962" cy="643339"/>
            <a:chOff x="2361586" y="6252336"/>
            <a:chExt cx="1087962" cy="643339"/>
          </a:xfrm>
        </p:grpSpPr>
        <p:pic>
          <p:nvPicPr>
            <p:cNvPr id="162" name="Picture 161">
              <a:extLst>
                <a:ext uri="{FF2B5EF4-FFF2-40B4-BE49-F238E27FC236}">
                  <a16:creationId xmlns:a16="http://schemas.microsoft.com/office/drawing/2014/main" id="{6C50F4F3-AF26-47C1-A4BE-A5CD5BAFECDF}"/>
                </a:ext>
              </a:extLst>
            </p:cNvPr>
            <p:cNvPicPr>
              <a:picLocks noChangeAspect="1"/>
            </p:cNvPicPr>
            <p:nvPr/>
          </p:nvPicPr>
          <p:blipFill>
            <a:blip r:embed="rId3"/>
            <a:stretch>
              <a:fillRect/>
            </a:stretch>
          </p:blipFill>
          <p:spPr>
            <a:xfrm>
              <a:off x="2585448" y="6252336"/>
              <a:ext cx="637765" cy="485838"/>
            </a:xfrm>
            <a:prstGeom prst="rect">
              <a:avLst/>
            </a:prstGeom>
          </p:spPr>
        </p:pic>
        <p:sp>
          <p:nvSpPr>
            <p:cNvPr id="163" name="TextBox 162">
              <a:extLst>
                <a:ext uri="{FF2B5EF4-FFF2-40B4-BE49-F238E27FC236}">
                  <a16:creationId xmlns:a16="http://schemas.microsoft.com/office/drawing/2014/main" id="{FCE5B999-E05B-4A85-8879-B3B6DCF6F2A1}"/>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pic>
        <p:nvPicPr>
          <p:cNvPr id="159" name="Picture 158">
            <a:extLst>
              <a:ext uri="{FF2B5EF4-FFF2-40B4-BE49-F238E27FC236}">
                <a16:creationId xmlns:a16="http://schemas.microsoft.com/office/drawing/2014/main" id="{E664AF37-2DF3-4430-AB6D-8154BB6E29D8}"/>
              </a:ext>
            </a:extLst>
          </p:cNvPr>
          <p:cNvPicPr>
            <a:picLocks noChangeAspect="1"/>
          </p:cNvPicPr>
          <p:nvPr/>
        </p:nvPicPr>
        <p:blipFill>
          <a:blip r:embed="rId3"/>
          <a:stretch>
            <a:fillRect/>
          </a:stretch>
        </p:blipFill>
        <p:spPr>
          <a:xfrm>
            <a:off x="11229306" y="3218762"/>
            <a:ext cx="637765" cy="485838"/>
          </a:xfrm>
          <a:prstGeom prst="rect">
            <a:avLst/>
          </a:prstGeom>
        </p:spPr>
      </p:pic>
      <p:cxnSp>
        <p:nvCxnSpPr>
          <p:cNvPr id="160" name="Straight Connector 159">
            <a:extLst>
              <a:ext uri="{FF2B5EF4-FFF2-40B4-BE49-F238E27FC236}">
                <a16:creationId xmlns:a16="http://schemas.microsoft.com/office/drawing/2014/main" id="{B2848207-3271-4FEC-A054-9912978E3EB3}"/>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64" name="Straight Connector 163">
            <a:extLst>
              <a:ext uri="{FF2B5EF4-FFF2-40B4-BE49-F238E27FC236}">
                <a16:creationId xmlns:a16="http://schemas.microsoft.com/office/drawing/2014/main" id="{1763C6E5-0CB7-4B46-942F-2844F07C2BD2}"/>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206" name="Rectangle 205">
            <a:extLst>
              <a:ext uri="{FF2B5EF4-FFF2-40B4-BE49-F238E27FC236}">
                <a16:creationId xmlns:a16="http://schemas.microsoft.com/office/drawing/2014/main" id="{71E822CE-DDD3-4446-BB47-0987E9DA59EB}"/>
              </a:ext>
            </a:extLst>
          </p:cNvPr>
          <p:cNvSpPr/>
          <p:nvPr/>
        </p:nvSpPr>
        <p:spPr bwMode="auto">
          <a:xfrm>
            <a:off x="4071338"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pic>
        <p:nvPicPr>
          <p:cNvPr id="247" name="Picture 246">
            <a:extLst>
              <a:ext uri="{FF2B5EF4-FFF2-40B4-BE49-F238E27FC236}">
                <a16:creationId xmlns:a16="http://schemas.microsoft.com/office/drawing/2014/main" id="{190C72FE-61C1-46CD-B6D0-2327CF5B63AD}"/>
              </a:ext>
            </a:extLst>
          </p:cNvPr>
          <p:cNvPicPr>
            <a:picLocks noChangeAspect="1"/>
          </p:cNvPicPr>
          <p:nvPr/>
        </p:nvPicPr>
        <p:blipFill>
          <a:blip r:embed="rId4"/>
          <a:stretch>
            <a:fillRect/>
          </a:stretch>
        </p:blipFill>
        <p:spPr>
          <a:xfrm>
            <a:off x="4083917" y="1376205"/>
            <a:ext cx="111996" cy="111996"/>
          </a:xfrm>
          <a:prstGeom prst="rect">
            <a:avLst/>
          </a:prstGeom>
        </p:spPr>
      </p:pic>
      <p:sp>
        <p:nvSpPr>
          <p:cNvPr id="284" name="Rectangle 283">
            <a:extLst>
              <a:ext uri="{FF2B5EF4-FFF2-40B4-BE49-F238E27FC236}">
                <a16:creationId xmlns:a16="http://schemas.microsoft.com/office/drawing/2014/main" id="{8FA7C5C3-8EF2-4404-85C9-11D840D04B91}"/>
              </a:ext>
            </a:extLst>
          </p:cNvPr>
          <p:cNvSpPr/>
          <p:nvPr/>
        </p:nvSpPr>
        <p:spPr bwMode="auto">
          <a:xfrm>
            <a:off x="3806461" y="1358454"/>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2</a:t>
            </a:r>
          </a:p>
        </p:txBody>
      </p:sp>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18864"/>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sp>
        <p:nvSpPr>
          <p:cNvPr id="30" name="TextBox 29">
            <a:extLst>
              <a:ext uri="{FF2B5EF4-FFF2-40B4-BE49-F238E27FC236}">
                <a16:creationId xmlns:a16="http://schemas.microsoft.com/office/drawing/2014/main" id="{B5631569-42B1-8941-8290-05259AEBD005}"/>
              </a:ext>
            </a:extLst>
          </p:cNvPr>
          <p:cNvSpPr txBox="1"/>
          <p:nvPr/>
        </p:nvSpPr>
        <p:spPr>
          <a:xfrm>
            <a:off x="7545044" y="635760"/>
            <a:ext cx="1001725" cy="161583"/>
          </a:xfrm>
          <a:prstGeom prst="rect">
            <a:avLst/>
          </a:prstGeom>
          <a:noFill/>
        </p:spPr>
        <p:txBody>
          <a:bodyPr wrap="square" lIns="0" tIns="0" rIns="0" bIns="0" rtlCol="0" anchor="b" anchorCtr="0">
            <a:spAutoFit/>
          </a:bodyPr>
          <a:lstStyle/>
          <a:p>
            <a:pPr algn="ctr"/>
            <a:r>
              <a:rPr lang="en-US" sz="1050" b="1"/>
              <a:t>Quorum-Task </a:t>
            </a:r>
          </a:p>
        </p:txBody>
      </p:sp>
      <p:pic>
        <p:nvPicPr>
          <p:cNvPr id="93" name="Picture 92">
            <a:extLst>
              <a:ext uri="{FF2B5EF4-FFF2-40B4-BE49-F238E27FC236}">
                <a16:creationId xmlns:a16="http://schemas.microsoft.com/office/drawing/2014/main" id="{5ECEB0B6-9F4C-904A-BBDF-BE0CDDE3268E}"/>
              </a:ext>
            </a:extLst>
          </p:cNvPr>
          <p:cNvPicPr>
            <a:picLocks noChangeAspect="1"/>
          </p:cNvPicPr>
          <p:nvPr/>
        </p:nvPicPr>
        <p:blipFill rotWithShape="1">
          <a:blip r:embed="rId5"/>
          <a:srcRect l="12373" t="12557" r="12934" b="12880"/>
          <a:stretch/>
        </p:blipFill>
        <p:spPr>
          <a:xfrm>
            <a:off x="7850368" y="67745"/>
            <a:ext cx="385744" cy="385075"/>
          </a:xfrm>
          <a:prstGeom prst="rect">
            <a:avLst/>
          </a:prstGeom>
        </p:spPr>
      </p:pic>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10"/>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23111"/>
          </a:xfrm>
          <a:prstGeom prst="rect">
            <a:avLst/>
          </a:prstGeom>
          <a:noFill/>
        </p:spPr>
        <p:txBody>
          <a:bodyPr wrap="square" lIns="0" tIns="0" rIns="0" bIns="0" rtlCol="0">
            <a:spAutoFit/>
          </a:bodyPr>
          <a:lstStyle/>
          <a:p>
            <a:r>
              <a:rPr lang="en-US" sz="80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pic>
        <p:nvPicPr>
          <p:cNvPr id="26" name="Picture 14" descr="Related image">
            <a:extLst>
              <a:ext uri="{FF2B5EF4-FFF2-40B4-BE49-F238E27FC236}">
                <a16:creationId xmlns:a16="http://schemas.microsoft.com/office/drawing/2014/main" id="{031E078D-C17A-6747-B222-E512B6CB07D1}"/>
              </a:ext>
            </a:extLst>
          </p:cNvPr>
          <p:cNvPicPr>
            <a:picLocks noChangeAspect="1" noChangeArrowheads="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8329" y="105100"/>
            <a:ext cx="310364" cy="3103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28" name="Lightning Bolt 27">
            <a:extLst>
              <a:ext uri="{FF2B5EF4-FFF2-40B4-BE49-F238E27FC236}">
                <a16:creationId xmlns:a16="http://schemas.microsoft.com/office/drawing/2014/main" id="{011E23FA-723D-344F-B1E4-351D0E543693}"/>
              </a:ext>
            </a:extLst>
          </p:cNvPr>
          <p:cNvSpPr/>
          <p:nvPr/>
        </p:nvSpPr>
        <p:spPr>
          <a:xfrm>
            <a:off x="7285022" y="35699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07217" y="988603"/>
            <a:ext cx="1533056" cy="219986"/>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d5ab1fa </a:t>
              </a: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071338"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678020"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a:t>
            </a:r>
            <a:r>
              <a:rPr lang="en-US" sz="1050">
                <a:solidFill>
                  <a:sysClr val="windowText" lastClr="000000"/>
                </a:solidFill>
                <a:ea typeface="Segoe UI" pitchFamily="34" charset="0"/>
                <a:cs typeface="Segoe UI" pitchFamily="34" charset="0"/>
              </a:rPr>
              <a:t>@l</a:t>
            </a:r>
          </a:p>
        </p:txBody>
      </p:sp>
      <p:sp>
        <p:nvSpPr>
          <p:cNvPr id="87" name="Rectangle 86">
            <a:extLst>
              <a:ext uri="{FF2B5EF4-FFF2-40B4-BE49-F238E27FC236}">
                <a16:creationId xmlns:a16="http://schemas.microsoft.com/office/drawing/2014/main" id="{4AE61D82-0197-4840-92AB-C45379A532F4}"/>
              </a:ext>
            </a:extLst>
          </p:cNvPr>
          <p:cNvSpPr/>
          <p:nvPr/>
        </p:nvSpPr>
        <p:spPr bwMode="auto">
          <a:xfrm>
            <a:off x="768582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23861" y="98860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427554" y="1096722"/>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87" idx="1"/>
          </p:cNvCxnSpPr>
          <p:nvPr/>
        </p:nvCxnSpPr>
        <p:spPr>
          <a:xfrm>
            <a:off x="7235163" y="1097159"/>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4"/>
          <a:stretch>
            <a:fillRect/>
          </a:stretch>
        </p:blipFill>
        <p:spPr>
          <a:xfrm>
            <a:off x="4435839" y="995477"/>
            <a:ext cx="202491" cy="202491"/>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75440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103" name="Straight Arrow Connector 102">
            <a:extLst>
              <a:ext uri="{FF2B5EF4-FFF2-40B4-BE49-F238E27FC236}">
                <a16:creationId xmlns:a16="http://schemas.microsoft.com/office/drawing/2014/main" id="{EE2935D6-FF21-4F12-9557-3F779EC3D2E7}"/>
              </a:ext>
            </a:extLst>
          </p:cNvPr>
          <p:cNvCxnSpPr>
            <a:cxnSpLocks/>
            <a:stCxn id="87" idx="3"/>
            <a:endCxn id="178" idx="1"/>
          </p:cNvCxnSpPr>
          <p:nvPr/>
        </p:nvCxnSpPr>
        <p:spPr>
          <a:xfrm>
            <a:off x="8430273" y="1097159"/>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4"/>
          <a:stretch>
            <a:fillRect/>
          </a:stretch>
        </p:blipFill>
        <p:spPr>
          <a:xfrm>
            <a:off x="4435839" y="995446"/>
            <a:ext cx="204459" cy="20445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79576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540211" y="1097159"/>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49071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866194" y="988166"/>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865664" y="988166"/>
            <a:ext cx="333957"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endParaRPr lang="en-US" sz="1050" baseline="3000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4"/>
          <a:stretch>
            <a:fillRect/>
          </a:stretch>
        </p:blipFill>
        <p:spPr>
          <a:xfrm>
            <a:off x="4083917" y="1006354"/>
            <a:ext cx="111996" cy="111996"/>
          </a:xfrm>
          <a:prstGeom prst="rect">
            <a:avLst/>
          </a:prstGeom>
        </p:spPr>
      </p:pic>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33851"/>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48838"/>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96" name="TextBox 195">
            <a:extLst>
              <a:ext uri="{FF2B5EF4-FFF2-40B4-BE49-F238E27FC236}">
                <a16:creationId xmlns:a16="http://schemas.microsoft.com/office/drawing/2014/main" id="{CF2E36C1-7B21-4BBF-9BFB-8540597EC0A9}"/>
              </a:ext>
            </a:extLst>
          </p:cNvPr>
          <p:cNvSpPr txBox="1"/>
          <p:nvPr/>
        </p:nvSpPr>
        <p:spPr>
          <a:xfrm>
            <a:off x="3820221" y="714079"/>
            <a:ext cx="217596" cy="161583"/>
          </a:xfrm>
          <a:prstGeom prst="rect">
            <a:avLst/>
          </a:prstGeom>
          <a:noFill/>
        </p:spPr>
        <p:txBody>
          <a:bodyPr wrap="square" lIns="0" tIns="0" rIns="0" bIns="0" rtlCol="0">
            <a:spAutoFit/>
          </a:bodyPr>
          <a:lstStyle/>
          <a:p>
            <a:r>
              <a:rPr lang="en-US" sz="1050"/>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06461" y="988603"/>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40273" y="1097159"/>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805089" y="708857"/>
            <a:ext cx="837618" cy="161583"/>
          </a:xfrm>
          <a:prstGeom prst="rect">
            <a:avLst/>
          </a:prstGeom>
          <a:noFill/>
        </p:spPr>
        <p:txBody>
          <a:bodyPr wrap="square" lIns="0" tIns="0" rIns="0" bIns="0" rtlCol="0">
            <a:spAutoFit/>
          </a:bodyPr>
          <a:lstStyle/>
          <a:p>
            <a:r>
              <a:rPr lang="en-US" sz="1050"/>
              <a:t>Dependencies</a:t>
            </a:r>
          </a:p>
        </p:txBody>
      </p:sp>
      <p:sp>
        <p:nvSpPr>
          <p:cNvPr id="207" name="Rectangle 206">
            <a:extLst>
              <a:ext uri="{FF2B5EF4-FFF2-40B4-BE49-F238E27FC236}">
                <a16:creationId xmlns:a16="http://schemas.microsoft.com/office/drawing/2014/main" id="{3711F22B-FA61-4F88-97F7-9BF0B990C130}"/>
              </a:ext>
            </a:extLst>
          </p:cNvPr>
          <p:cNvSpPr/>
          <p:nvPr/>
        </p:nvSpPr>
        <p:spPr bwMode="auto">
          <a:xfrm>
            <a:off x="5678020"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web:sha@n</a:t>
            </a:r>
            <a:endParaRPr lang="en-US" sz="1050">
              <a:solidFill>
                <a:sysClr val="windowText" lastClr="000000"/>
              </a:soli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BCFDC57B-0013-4252-BFD0-E95038FCA154}"/>
              </a:ext>
            </a:extLst>
          </p:cNvPr>
          <p:cNvSpPr/>
          <p:nvPr/>
        </p:nvSpPr>
        <p:spPr bwMode="auto">
          <a:xfrm>
            <a:off x="768582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cxnSp>
        <p:nvCxnSpPr>
          <p:cNvPr id="209" name="Curved Connector 95">
            <a:extLst>
              <a:ext uri="{FF2B5EF4-FFF2-40B4-BE49-F238E27FC236}">
                <a16:creationId xmlns:a16="http://schemas.microsoft.com/office/drawing/2014/main" id="{D6A1F858-FE07-4C35-AD73-962D10503FA8}"/>
              </a:ext>
            </a:extLst>
          </p:cNvPr>
          <p:cNvCxnSpPr>
            <a:cxnSpLocks/>
            <a:stCxn id="80" idx="2"/>
            <a:endCxn id="208" idx="2"/>
          </p:cNvCxnSpPr>
          <p:nvPr/>
        </p:nvCxnSpPr>
        <p:spPr>
          <a:xfrm rot="5400000" flipH="1" flipV="1">
            <a:off x="5402790" y="-442350"/>
            <a:ext cx="637345" cy="4673175"/>
          </a:xfrm>
          <a:prstGeom prst="curvedConnector3">
            <a:avLst>
              <a:gd name="adj1" fmla="val -3348"/>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0" name="Rectangle 209">
            <a:extLst>
              <a:ext uri="{FF2B5EF4-FFF2-40B4-BE49-F238E27FC236}">
                <a16:creationId xmlns:a16="http://schemas.microsoft.com/office/drawing/2014/main" id="{6DC6F4C9-7DFD-4D66-9190-938BECE43F7C}"/>
              </a:ext>
            </a:extLst>
          </p:cNvPr>
          <p:cNvSpPr/>
          <p:nvPr/>
        </p:nvSpPr>
        <p:spPr bwMode="auto">
          <a:xfrm>
            <a:off x="323861" y="1358454"/>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cxnSp>
        <p:nvCxnSpPr>
          <p:cNvPr id="211" name="Straight Arrow Connector 210">
            <a:extLst>
              <a:ext uri="{FF2B5EF4-FFF2-40B4-BE49-F238E27FC236}">
                <a16:creationId xmlns:a16="http://schemas.microsoft.com/office/drawing/2014/main" id="{271DE982-00F1-41C8-8FC0-15B1F0176BEF}"/>
              </a:ext>
            </a:extLst>
          </p:cNvPr>
          <p:cNvCxnSpPr>
            <a:cxnSpLocks/>
            <a:stCxn id="245" idx="3"/>
            <a:endCxn id="207" idx="1"/>
          </p:cNvCxnSpPr>
          <p:nvPr/>
        </p:nvCxnSpPr>
        <p:spPr>
          <a:xfrm>
            <a:off x="5427554" y="1466573"/>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36C3742B-FF2C-413E-A94F-5B2B9FF1DFED}"/>
              </a:ext>
            </a:extLst>
          </p:cNvPr>
          <p:cNvCxnSpPr>
            <a:cxnSpLocks/>
            <a:stCxn id="225" idx="3"/>
            <a:endCxn id="208" idx="1"/>
          </p:cNvCxnSpPr>
          <p:nvPr/>
        </p:nvCxnSpPr>
        <p:spPr>
          <a:xfrm>
            <a:off x="7235163" y="1467010"/>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13" name="Graphic 212">
            <a:extLst>
              <a:ext uri="{FF2B5EF4-FFF2-40B4-BE49-F238E27FC236}">
                <a16:creationId xmlns:a16="http://schemas.microsoft.com/office/drawing/2014/main" id="{1FE93E5D-B32A-4FCF-A973-4D8B663BEFA2}"/>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b="18994"/>
          <a:stretch/>
        </p:blipFill>
        <p:spPr>
          <a:xfrm>
            <a:off x="7749131" y="1655212"/>
            <a:ext cx="536281" cy="543021"/>
          </a:xfrm>
          <a:prstGeom prst="rect">
            <a:avLst/>
          </a:prstGeom>
        </p:spPr>
      </p:pic>
      <p:grpSp>
        <p:nvGrpSpPr>
          <p:cNvPr id="214" name="Group 213">
            <a:extLst>
              <a:ext uri="{FF2B5EF4-FFF2-40B4-BE49-F238E27FC236}">
                <a16:creationId xmlns:a16="http://schemas.microsoft.com/office/drawing/2014/main" id="{741FD1C0-3409-45E6-A06A-BD44718051FD}"/>
              </a:ext>
            </a:extLst>
          </p:cNvPr>
          <p:cNvGrpSpPr/>
          <p:nvPr/>
        </p:nvGrpSpPr>
        <p:grpSpPr>
          <a:xfrm>
            <a:off x="7739913" y="1692304"/>
            <a:ext cx="518242" cy="149281"/>
            <a:chOff x="4915038" y="3602196"/>
            <a:chExt cx="920461" cy="265141"/>
          </a:xfrm>
        </p:grpSpPr>
        <p:sp>
          <p:nvSpPr>
            <p:cNvPr id="215" name="Rectangle 214">
              <a:extLst>
                <a:ext uri="{FF2B5EF4-FFF2-40B4-BE49-F238E27FC236}">
                  <a16:creationId xmlns:a16="http://schemas.microsoft.com/office/drawing/2014/main" id="{E4BAE500-3DC4-4111-9660-B6458930DAE0}"/>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E024D273-3433-4DA1-AECC-C15C259896BF}"/>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7" name="Picture 2" descr="Related image">
            <a:extLst>
              <a:ext uri="{FF2B5EF4-FFF2-40B4-BE49-F238E27FC236}">
                <a16:creationId xmlns:a16="http://schemas.microsoft.com/office/drawing/2014/main" id="{0FBD7F37-934A-4634-ACE7-89F3217813B8}"/>
              </a:ext>
            </a:extLst>
          </p:cNvPr>
          <p:cNvPicPr>
            <a:picLocks noChangeAspect="1" noChangeArrowheads="1" noCrop="1"/>
          </p:cNvPicPr>
          <p:nvPr/>
        </p:nvPicPr>
        <p:blipFill>
          <a:blip r:embed="rId22">
            <a:extLst>
              <a:ext uri="{28A0092B-C50C-407E-A947-70E740481C1C}">
                <a14:useLocalDpi xmlns:a14="http://schemas.microsoft.com/office/drawing/2010/main" val="0"/>
              </a:ext>
            </a:extLst>
          </a:blip>
          <a:srcRect/>
          <a:stretch>
            <a:fillRect/>
          </a:stretch>
        </p:blipFill>
        <p:spPr bwMode="auto">
          <a:xfrm>
            <a:off x="6155382" y="1659637"/>
            <a:ext cx="536281" cy="536281"/>
          </a:xfrm>
          <a:prstGeom prst="rect">
            <a:avLst/>
          </a:prstGeom>
          <a:noFill/>
          <a:extLst>
            <a:ext uri="{909E8E84-426E-40DD-AFC4-6F175D3DCCD1}">
              <a14:hiddenFill xmlns:a14="http://schemas.microsoft.com/office/drawing/2010/main">
                <a:solidFill>
                  <a:srgbClr val="FFFFFF"/>
                </a:solidFill>
              </a14:hiddenFill>
            </a:ext>
          </a:extLst>
        </p:spPr>
      </p:pic>
      <p:sp>
        <p:nvSpPr>
          <p:cNvPr id="219" name="Rectangle 218">
            <a:extLst>
              <a:ext uri="{FF2B5EF4-FFF2-40B4-BE49-F238E27FC236}">
                <a16:creationId xmlns:a16="http://schemas.microsoft.com/office/drawing/2014/main" id="{3D8F5739-6404-48F6-ABA7-FFBEE2D2BFE1}"/>
              </a:ext>
            </a:extLst>
          </p:cNvPr>
          <p:cNvSpPr/>
          <p:nvPr/>
        </p:nvSpPr>
        <p:spPr bwMode="auto">
          <a:xfrm>
            <a:off x="975440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220" name="Straight Arrow Connector 219">
            <a:extLst>
              <a:ext uri="{FF2B5EF4-FFF2-40B4-BE49-F238E27FC236}">
                <a16:creationId xmlns:a16="http://schemas.microsoft.com/office/drawing/2014/main" id="{957CAB7C-5840-4BE4-B522-FB7AA19A5230}"/>
              </a:ext>
            </a:extLst>
          </p:cNvPr>
          <p:cNvCxnSpPr>
            <a:cxnSpLocks/>
            <a:stCxn id="208" idx="3"/>
            <a:endCxn id="222" idx="1"/>
          </p:cNvCxnSpPr>
          <p:nvPr/>
        </p:nvCxnSpPr>
        <p:spPr>
          <a:xfrm>
            <a:off x="8430273" y="1467010"/>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21" name="Picture 220">
            <a:extLst>
              <a:ext uri="{FF2B5EF4-FFF2-40B4-BE49-F238E27FC236}">
                <a16:creationId xmlns:a16="http://schemas.microsoft.com/office/drawing/2014/main" id="{4D65F8FA-7A1B-4800-A23E-04D596776819}"/>
              </a:ext>
            </a:extLst>
          </p:cNvPr>
          <p:cNvPicPr>
            <a:picLocks noChangeAspect="1"/>
          </p:cNvPicPr>
          <p:nvPr/>
        </p:nvPicPr>
        <p:blipFill>
          <a:blip r:embed="rId4"/>
          <a:stretch>
            <a:fillRect/>
          </a:stretch>
        </p:blipFill>
        <p:spPr>
          <a:xfrm>
            <a:off x="3312642" y="1458093"/>
            <a:ext cx="204459" cy="204459"/>
          </a:xfrm>
          <a:prstGeom prst="rect">
            <a:avLst/>
          </a:prstGeom>
        </p:spPr>
      </p:pic>
      <p:sp>
        <p:nvSpPr>
          <p:cNvPr id="222" name="Rectangle 221">
            <a:extLst>
              <a:ext uri="{FF2B5EF4-FFF2-40B4-BE49-F238E27FC236}">
                <a16:creationId xmlns:a16="http://schemas.microsoft.com/office/drawing/2014/main" id="{9966BB39-F6E3-43F8-A339-356C8AC0A442}"/>
              </a:ext>
            </a:extLst>
          </p:cNvPr>
          <p:cNvSpPr/>
          <p:nvPr/>
        </p:nvSpPr>
        <p:spPr bwMode="auto">
          <a:xfrm>
            <a:off x="879576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223" name="Straight Arrow Connector 222">
            <a:extLst>
              <a:ext uri="{FF2B5EF4-FFF2-40B4-BE49-F238E27FC236}">
                <a16:creationId xmlns:a16="http://schemas.microsoft.com/office/drawing/2014/main" id="{15E13100-FA15-418A-99D5-1790D84AC887}"/>
              </a:ext>
            </a:extLst>
          </p:cNvPr>
          <p:cNvCxnSpPr>
            <a:cxnSpLocks/>
            <a:stCxn id="222" idx="3"/>
            <a:endCxn id="162" idx="1"/>
          </p:cNvCxnSpPr>
          <p:nvPr/>
        </p:nvCxnSpPr>
        <p:spPr>
          <a:xfrm>
            <a:off x="9540211" y="1467010"/>
            <a:ext cx="1688692" cy="8332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7062ABA4-87AA-4E7E-97E1-00F6139F63F3}"/>
              </a:ext>
            </a:extLst>
          </p:cNvPr>
          <p:cNvCxnSpPr>
            <a:cxnSpLocks/>
            <a:stCxn id="222" idx="3"/>
            <a:endCxn id="219" idx="1"/>
          </p:cNvCxnSpPr>
          <p:nvPr/>
        </p:nvCxnSpPr>
        <p:spPr>
          <a:xfrm>
            <a:off x="9540211" y="1467010"/>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191">
            <a:extLst>
              <a:ext uri="{FF2B5EF4-FFF2-40B4-BE49-F238E27FC236}">
                <a16:creationId xmlns:a16="http://schemas.microsoft.com/office/drawing/2014/main" id="{992C50D2-7F05-4EDC-A3E5-9EBD86A77C3E}"/>
              </a:ext>
            </a:extLst>
          </p:cNvPr>
          <p:cNvCxnSpPr>
            <a:cxnSpLocks/>
            <a:stCxn id="219" idx="3"/>
            <a:endCxn id="159" idx="1"/>
          </p:cNvCxnSpPr>
          <p:nvPr/>
        </p:nvCxnSpPr>
        <p:spPr>
          <a:xfrm>
            <a:off x="10498851" y="1467010"/>
            <a:ext cx="730455" cy="1994671"/>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303760AC-BDB5-4BBE-B67A-7AFE742C24F6}"/>
              </a:ext>
            </a:extLst>
          </p:cNvPr>
          <p:cNvSpPr/>
          <p:nvPr/>
        </p:nvSpPr>
        <p:spPr bwMode="auto">
          <a:xfrm>
            <a:off x="4866194" y="1358017"/>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cxnSp>
        <p:nvCxnSpPr>
          <p:cNvPr id="285" name="Straight Arrow Connector 284">
            <a:extLst>
              <a:ext uri="{FF2B5EF4-FFF2-40B4-BE49-F238E27FC236}">
                <a16:creationId xmlns:a16="http://schemas.microsoft.com/office/drawing/2014/main" id="{CBDC5A5B-EA72-4E5A-9FA9-993E4873E430}"/>
              </a:ext>
            </a:extLst>
          </p:cNvPr>
          <p:cNvCxnSpPr>
            <a:cxnSpLocks/>
            <a:stCxn id="210" idx="3"/>
          </p:cNvCxnSpPr>
          <p:nvPr/>
        </p:nvCxnSpPr>
        <p:spPr>
          <a:xfrm>
            <a:off x="1072240" y="1467010"/>
            <a:ext cx="194870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109AAA79-3FDA-429B-8ABC-B9E66E95CBE5}"/>
              </a:ext>
            </a:extLst>
          </p:cNvPr>
          <p:cNvSpPr/>
          <p:nvPr/>
        </p:nvSpPr>
        <p:spPr>
          <a:xfrm>
            <a:off x="6505208" y="1367982"/>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0" name="Rectangle 189">
            <a:extLst>
              <a:ext uri="{FF2B5EF4-FFF2-40B4-BE49-F238E27FC236}">
                <a16:creationId xmlns:a16="http://schemas.microsoft.com/office/drawing/2014/main" id="{46908AB8-D101-4CB1-AB17-D2ACD3BD6A30}"/>
              </a:ext>
            </a:extLst>
          </p:cNvPr>
          <p:cNvSpPr/>
          <p:nvPr/>
        </p:nvSpPr>
        <p:spPr>
          <a:xfrm>
            <a:off x="6505208" y="1368134"/>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3" name="Rectangle 192">
            <a:extLst>
              <a:ext uri="{FF2B5EF4-FFF2-40B4-BE49-F238E27FC236}">
                <a16:creationId xmlns:a16="http://schemas.microsoft.com/office/drawing/2014/main" id="{12F15D2D-90C0-46AF-B018-DE3CA90CB3B8}"/>
              </a:ext>
            </a:extLst>
          </p:cNvPr>
          <p:cNvSpPr/>
          <p:nvPr/>
        </p:nvSpPr>
        <p:spPr>
          <a:xfrm>
            <a:off x="6505208" y="1368134"/>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test:2</a:t>
            </a:r>
            <a:endParaRPr lang="en-US" sz="491" kern="0">
              <a:solidFill>
                <a:srgbClr val="FFFFFF"/>
              </a:solidFill>
              <a:latin typeface="Calibri"/>
            </a:endParaRPr>
          </a:p>
        </p:txBody>
      </p:sp>
      <p:sp>
        <p:nvSpPr>
          <p:cNvPr id="225" name="Rectangle 224">
            <a:extLst>
              <a:ext uri="{FF2B5EF4-FFF2-40B4-BE49-F238E27FC236}">
                <a16:creationId xmlns:a16="http://schemas.microsoft.com/office/drawing/2014/main" id="{4E904A13-FC5A-4F41-8D7D-6F2273B0F98E}"/>
              </a:ext>
            </a:extLst>
          </p:cNvPr>
          <p:cNvSpPr/>
          <p:nvPr/>
        </p:nvSpPr>
        <p:spPr bwMode="auto">
          <a:xfrm>
            <a:off x="649071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grpSp>
        <p:nvGrpSpPr>
          <p:cNvPr id="227" name="Group 226">
            <a:extLst>
              <a:ext uri="{FF2B5EF4-FFF2-40B4-BE49-F238E27FC236}">
                <a16:creationId xmlns:a16="http://schemas.microsoft.com/office/drawing/2014/main" id="{6AA3BAD3-050E-4FB5-A9B6-1399F30E1E3A}"/>
              </a:ext>
            </a:extLst>
          </p:cNvPr>
          <p:cNvGrpSpPr/>
          <p:nvPr/>
        </p:nvGrpSpPr>
        <p:grpSpPr>
          <a:xfrm>
            <a:off x="11181052" y="2954992"/>
            <a:ext cx="721037" cy="444217"/>
            <a:chOff x="3240661" y="1005909"/>
            <a:chExt cx="540854" cy="333210"/>
          </a:xfrm>
        </p:grpSpPr>
        <p:grpSp>
          <p:nvGrpSpPr>
            <p:cNvPr id="228" name="Group 227">
              <a:extLst>
                <a:ext uri="{FF2B5EF4-FFF2-40B4-BE49-F238E27FC236}">
                  <a16:creationId xmlns:a16="http://schemas.microsoft.com/office/drawing/2014/main" id="{BC47A098-4DF4-40D2-A318-07D8712F587F}"/>
                </a:ext>
              </a:extLst>
            </p:cNvPr>
            <p:cNvGrpSpPr/>
            <p:nvPr/>
          </p:nvGrpSpPr>
          <p:grpSpPr>
            <a:xfrm>
              <a:off x="3240661" y="1005909"/>
              <a:ext cx="540854" cy="333210"/>
              <a:chOff x="1926169" y="1632181"/>
              <a:chExt cx="540854" cy="333210"/>
            </a:xfrm>
          </p:grpSpPr>
          <p:sp>
            <p:nvSpPr>
              <p:cNvPr id="230" name="Rectangle 229">
                <a:extLst>
                  <a:ext uri="{FF2B5EF4-FFF2-40B4-BE49-F238E27FC236}">
                    <a16:creationId xmlns:a16="http://schemas.microsoft.com/office/drawing/2014/main" id="{6EE3CE6C-D90E-4197-AA01-E132B63FACB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31" name="Rectangle 230">
                <a:extLst>
                  <a:ext uri="{FF2B5EF4-FFF2-40B4-BE49-F238E27FC236}">
                    <a16:creationId xmlns:a16="http://schemas.microsoft.com/office/drawing/2014/main" id="{99C746FB-CA5A-4892-B55B-7FC0657E111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232" name="Group 231">
                <a:extLst>
                  <a:ext uri="{FF2B5EF4-FFF2-40B4-BE49-F238E27FC236}">
                    <a16:creationId xmlns:a16="http://schemas.microsoft.com/office/drawing/2014/main" id="{8C72C9AF-EF4E-4636-887C-8AB1B389C4C1}"/>
                  </a:ext>
                </a:extLst>
              </p:cNvPr>
              <p:cNvGrpSpPr/>
              <p:nvPr/>
            </p:nvGrpSpPr>
            <p:grpSpPr>
              <a:xfrm>
                <a:off x="1989961" y="1665409"/>
                <a:ext cx="413499" cy="266755"/>
                <a:chOff x="1371600" y="2038342"/>
                <a:chExt cx="609600" cy="393263"/>
              </a:xfrm>
            </p:grpSpPr>
            <p:cxnSp>
              <p:nvCxnSpPr>
                <p:cNvPr id="236" name="Straight Connector 235">
                  <a:extLst>
                    <a:ext uri="{FF2B5EF4-FFF2-40B4-BE49-F238E27FC236}">
                      <a16:creationId xmlns:a16="http://schemas.microsoft.com/office/drawing/2014/main" id="{38A3BCF5-95A3-411A-A939-4020CE3CA9D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37" name="Straight Connector 236">
                  <a:extLst>
                    <a:ext uri="{FF2B5EF4-FFF2-40B4-BE49-F238E27FC236}">
                      <a16:creationId xmlns:a16="http://schemas.microsoft.com/office/drawing/2014/main" id="{2C0F99D1-DC3D-4B4F-9043-708B1985400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38" name="Straight Connector 237">
                  <a:extLst>
                    <a:ext uri="{FF2B5EF4-FFF2-40B4-BE49-F238E27FC236}">
                      <a16:creationId xmlns:a16="http://schemas.microsoft.com/office/drawing/2014/main" id="{14A1CC8A-42FD-414C-B3AD-6F6AAD846F7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39" name="Straight Connector 238">
                  <a:extLst>
                    <a:ext uri="{FF2B5EF4-FFF2-40B4-BE49-F238E27FC236}">
                      <a16:creationId xmlns:a16="http://schemas.microsoft.com/office/drawing/2014/main" id="{05070C00-0816-4A60-AE68-BE2ED4FD470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40" name="Straight Connector 239">
                  <a:extLst>
                    <a:ext uri="{FF2B5EF4-FFF2-40B4-BE49-F238E27FC236}">
                      <a16:creationId xmlns:a16="http://schemas.microsoft.com/office/drawing/2014/main" id="{F84C62DF-9FCC-49C8-9D5F-4EC49693DB1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41" name="Straight Connector 240">
                  <a:extLst>
                    <a:ext uri="{FF2B5EF4-FFF2-40B4-BE49-F238E27FC236}">
                      <a16:creationId xmlns:a16="http://schemas.microsoft.com/office/drawing/2014/main" id="{C5E64BD0-B653-45DD-BE9E-F395E61A64B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42" name="Straight Connector 241">
                  <a:extLst>
                    <a:ext uri="{FF2B5EF4-FFF2-40B4-BE49-F238E27FC236}">
                      <a16:creationId xmlns:a16="http://schemas.microsoft.com/office/drawing/2014/main" id="{1F90CA78-7659-4673-9904-69476F72B3A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43" name="Straight Connector 242">
                  <a:extLst>
                    <a:ext uri="{FF2B5EF4-FFF2-40B4-BE49-F238E27FC236}">
                      <a16:creationId xmlns:a16="http://schemas.microsoft.com/office/drawing/2014/main" id="{C1A878E1-57E4-49F1-B6A3-8291CBF43E6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44" name="Straight Connector 243">
                  <a:extLst>
                    <a:ext uri="{FF2B5EF4-FFF2-40B4-BE49-F238E27FC236}">
                      <a16:creationId xmlns:a16="http://schemas.microsoft.com/office/drawing/2014/main" id="{FB9C3396-9956-411E-8C56-55E2A83A0BA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33" name="Rectangle 232">
                <a:extLst>
                  <a:ext uri="{FF2B5EF4-FFF2-40B4-BE49-F238E27FC236}">
                    <a16:creationId xmlns:a16="http://schemas.microsoft.com/office/drawing/2014/main" id="{6185D1B8-4F40-4646-9349-C7F565F1B2A8}"/>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34" name="Rectangle 233">
                <a:extLst>
                  <a:ext uri="{FF2B5EF4-FFF2-40B4-BE49-F238E27FC236}">
                    <a16:creationId xmlns:a16="http://schemas.microsoft.com/office/drawing/2014/main" id="{B4BAA53A-9A9C-4089-AFDC-54EE116F020D}"/>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35" name="Rectangle 234">
                <a:extLst>
                  <a:ext uri="{FF2B5EF4-FFF2-40B4-BE49-F238E27FC236}">
                    <a16:creationId xmlns:a16="http://schemas.microsoft.com/office/drawing/2014/main" id="{F5D51DD2-1D5F-457E-8681-3462B1EC90A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29" name="Rectangle 228">
              <a:extLst>
                <a:ext uri="{FF2B5EF4-FFF2-40B4-BE49-F238E27FC236}">
                  <a16:creationId xmlns:a16="http://schemas.microsoft.com/office/drawing/2014/main" id="{7D2FCAB2-5BD2-4173-8CF5-B6C335A2A893}"/>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sp>
        <p:nvSpPr>
          <p:cNvPr id="340" name="Speech Bubble: Rectangle with Corners Rounded 339">
            <a:extLst>
              <a:ext uri="{FF2B5EF4-FFF2-40B4-BE49-F238E27FC236}">
                <a16:creationId xmlns:a16="http://schemas.microsoft.com/office/drawing/2014/main" id="{FEA0EB20-611F-44F9-BDB0-4EA431C4E6AD}"/>
              </a:ext>
            </a:extLst>
          </p:cNvPr>
          <p:cNvSpPr/>
          <p:nvPr/>
        </p:nvSpPr>
        <p:spPr>
          <a:xfrm>
            <a:off x="1615705" y="2977014"/>
            <a:ext cx="2907458" cy="563592"/>
          </a:xfrm>
          <a:prstGeom prst="wedgeRoundRectCallout">
            <a:avLst>
              <a:gd name="adj1" fmla="val -499"/>
              <a:gd name="adj2" fmla="val -3042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Base image updates restore the previous context</a:t>
            </a:r>
          </a:p>
        </p:txBody>
      </p:sp>
      <p:sp>
        <p:nvSpPr>
          <p:cNvPr id="341" name="Speech Bubble: Rectangle with Corners Rounded 340">
            <a:extLst>
              <a:ext uri="{FF2B5EF4-FFF2-40B4-BE49-F238E27FC236}">
                <a16:creationId xmlns:a16="http://schemas.microsoft.com/office/drawing/2014/main" id="{B4F5A6DE-8178-4FF5-BAAD-70F40AC8470C}"/>
              </a:ext>
            </a:extLst>
          </p:cNvPr>
          <p:cNvSpPr/>
          <p:nvPr/>
        </p:nvSpPr>
        <p:spPr>
          <a:xfrm>
            <a:off x="837968" y="2278048"/>
            <a:ext cx="2943810" cy="598054"/>
          </a:xfrm>
          <a:prstGeom prst="wedgeRoundRectCallout">
            <a:avLst>
              <a:gd name="adj1" fmla="val -52376"/>
              <a:gd name="adj2" fmla="val -1670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fx</a:t>
            </a:r>
            <a:r>
              <a:rPr lang="en-US"/>
              <a:t> ships an OS &amp;/or FX Patch, using the stable 1 tag</a:t>
            </a:r>
          </a:p>
        </p:txBody>
      </p:sp>
      <p:sp>
        <p:nvSpPr>
          <p:cNvPr id="342" name="Speech Bubble: Rectangle with Corners Rounded 341">
            <a:extLst>
              <a:ext uri="{FF2B5EF4-FFF2-40B4-BE49-F238E27FC236}">
                <a16:creationId xmlns:a16="http://schemas.microsoft.com/office/drawing/2014/main" id="{616E6B67-177D-42DA-80AF-4E0FAA3DB896}"/>
              </a:ext>
            </a:extLst>
          </p:cNvPr>
          <p:cNvSpPr/>
          <p:nvPr/>
        </p:nvSpPr>
        <p:spPr>
          <a:xfrm>
            <a:off x="4264125" y="2254066"/>
            <a:ext cx="3379644" cy="598054"/>
          </a:xfrm>
          <a:prstGeom prst="wedgeRoundRectCallout">
            <a:avLst>
              <a:gd name="adj1" fmla="val -70369"/>
              <a:gd name="adj2" fmla="val -61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The build-task is monitoring changes based on the last build</a:t>
            </a:r>
          </a:p>
        </p:txBody>
      </p:sp>
      <p:sp>
        <p:nvSpPr>
          <p:cNvPr id="343" name="Speech Bubble: Rectangle with Corners Rounded 342">
            <a:extLst>
              <a:ext uri="{FF2B5EF4-FFF2-40B4-BE49-F238E27FC236}">
                <a16:creationId xmlns:a16="http://schemas.microsoft.com/office/drawing/2014/main" id="{0CD20430-F11D-4098-BADF-CC951F4AA7DD}"/>
              </a:ext>
            </a:extLst>
          </p:cNvPr>
          <p:cNvSpPr/>
          <p:nvPr/>
        </p:nvSpPr>
        <p:spPr>
          <a:xfrm>
            <a:off x="4671539" y="2977014"/>
            <a:ext cx="3813066" cy="561444"/>
          </a:xfrm>
          <a:prstGeom prst="wedgeRoundRectCallout">
            <a:avLst>
              <a:gd name="adj1" fmla="val -36207"/>
              <a:gd name="adj2" fmla="val -2901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If Build &amp; Unit Tests Succeed,</a:t>
            </a:r>
          </a:p>
          <a:p>
            <a:pPr algn="ctr"/>
            <a:r>
              <a:rPr lang="en-US"/>
              <a:t>Update the base image dependencies</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4"/>
          <a:stretch>
            <a:fillRect/>
          </a:stretch>
        </p:blipFill>
        <p:spPr>
          <a:xfrm>
            <a:off x="3155473" y="1438580"/>
            <a:ext cx="111996" cy="111996"/>
          </a:xfrm>
          <a:prstGeom prst="rect">
            <a:avLst/>
          </a:prstGeom>
        </p:spPr>
      </p:pic>
      <p:sp>
        <p:nvSpPr>
          <p:cNvPr id="346" name="Rectangle 345">
            <a:extLst>
              <a:ext uri="{FF2B5EF4-FFF2-40B4-BE49-F238E27FC236}">
                <a16:creationId xmlns:a16="http://schemas.microsoft.com/office/drawing/2014/main" id="{5C823052-99FB-4F4B-B52B-64BEA411B8F8}"/>
              </a:ext>
            </a:extLst>
          </p:cNvPr>
          <p:cNvSpPr/>
          <p:nvPr/>
        </p:nvSpPr>
        <p:spPr bwMode="auto">
          <a:xfrm>
            <a:off x="4861995" y="1357579"/>
            <a:ext cx="418133"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grpSp>
        <p:nvGrpSpPr>
          <p:cNvPr id="248" name="Group 247">
            <a:extLst>
              <a:ext uri="{FF2B5EF4-FFF2-40B4-BE49-F238E27FC236}">
                <a16:creationId xmlns:a16="http://schemas.microsoft.com/office/drawing/2014/main" id="{B129CFB1-3673-4075-9FFE-E86C0AADDB6A}"/>
              </a:ext>
            </a:extLst>
          </p:cNvPr>
          <p:cNvGrpSpPr/>
          <p:nvPr/>
        </p:nvGrpSpPr>
        <p:grpSpPr>
          <a:xfrm>
            <a:off x="11179661" y="1814381"/>
            <a:ext cx="721037" cy="444217"/>
            <a:chOff x="3240661" y="1005909"/>
            <a:chExt cx="540854" cy="333210"/>
          </a:xfrm>
        </p:grpSpPr>
        <p:grpSp>
          <p:nvGrpSpPr>
            <p:cNvPr id="249" name="Group 248">
              <a:extLst>
                <a:ext uri="{FF2B5EF4-FFF2-40B4-BE49-F238E27FC236}">
                  <a16:creationId xmlns:a16="http://schemas.microsoft.com/office/drawing/2014/main" id="{DD505E1F-9BB2-4D0C-8D52-0EF81378D87F}"/>
                </a:ext>
              </a:extLst>
            </p:cNvPr>
            <p:cNvGrpSpPr/>
            <p:nvPr/>
          </p:nvGrpSpPr>
          <p:grpSpPr>
            <a:xfrm>
              <a:off x="3240661" y="1005909"/>
              <a:ext cx="540854" cy="333210"/>
              <a:chOff x="1926169" y="1632181"/>
              <a:chExt cx="540854" cy="333210"/>
            </a:xfrm>
          </p:grpSpPr>
          <p:sp>
            <p:nvSpPr>
              <p:cNvPr id="251" name="Rectangle 250">
                <a:extLst>
                  <a:ext uri="{FF2B5EF4-FFF2-40B4-BE49-F238E27FC236}">
                    <a16:creationId xmlns:a16="http://schemas.microsoft.com/office/drawing/2014/main" id="{9F79E9AA-412B-4840-B77C-50840B71566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52" name="Rectangle 251">
                <a:extLst>
                  <a:ext uri="{FF2B5EF4-FFF2-40B4-BE49-F238E27FC236}">
                    <a16:creationId xmlns:a16="http://schemas.microsoft.com/office/drawing/2014/main" id="{DE58F06D-79C8-4D01-BD19-EA3BD66C975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253" name="Group 252">
                <a:extLst>
                  <a:ext uri="{FF2B5EF4-FFF2-40B4-BE49-F238E27FC236}">
                    <a16:creationId xmlns:a16="http://schemas.microsoft.com/office/drawing/2014/main" id="{572114CA-778F-43AF-B79F-E79A26F1722E}"/>
                  </a:ext>
                </a:extLst>
              </p:cNvPr>
              <p:cNvGrpSpPr/>
              <p:nvPr/>
            </p:nvGrpSpPr>
            <p:grpSpPr>
              <a:xfrm>
                <a:off x="1989961" y="1665409"/>
                <a:ext cx="413499" cy="266755"/>
                <a:chOff x="1371600" y="2038342"/>
                <a:chExt cx="609600" cy="393263"/>
              </a:xfrm>
            </p:grpSpPr>
            <p:cxnSp>
              <p:nvCxnSpPr>
                <p:cNvPr id="257" name="Straight Connector 256">
                  <a:extLst>
                    <a:ext uri="{FF2B5EF4-FFF2-40B4-BE49-F238E27FC236}">
                      <a16:creationId xmlns:a16="http://schemas.microsoft.com/office/drawing/2014/main" id="{6F7B51D3-4BB1-4763-9675-E8B404DF96A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58" name="Straight Connector 257">
                  <a:extLst>
                    <a:ext uri="{FF2B5EF4-FFF2-40B4-BE49-F238E27FC236}">
                      <a16:creationId xmlns:a16="http://schemas.microsoft.com/office/drawing/2014/main" id="{635F88F6-D161-426A-ABC7-65FF32C5216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59" name="Straight Connector 258">
                  <a:extLst>
                    <a:ext uri="{FF2B5EF4-FFF2-40B4-BE49-F238E27FC236}">
                      <a16:creationId xmlns:a16="http://schemas.microsoft.com/office/drawing/2014/main" id="{1A488675-344C-442D-B500-C820AEA8FC7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60" name="Straight Connector 259">
                  <a:extLst>
                    <a:ext uri="{FF2B5EF4-FFF2-40B4-BE49-F238E27FC236}">
                      <a16:creationId xmlns:a16="http://schemas.microsoft.com/office/drawing/2014/main" id="{F4F734EA-93EB-421F-83B8-77EAD4FA50B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61" name="Straight Connector 260">
                  <a:extLst>
                    <a:ext uri="{FF2B5EF4-FFF2-40B4-BE49-F238E27FC236}">
                      <a16:creationId xmlns:a16="http://schemas.microsoft.com/office/drawing/2014/main" id="{9862CA80-60EA-4DA4-BB4E-61C9414A079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62" name="Straight Connector 261">
                  <a:extLst>
                    <a:ext uri="{FF2B5EF4-FFF2-40B4-BE49-F238E27FC236}">
                      <a16:creationId xmlns:a16="http://schemas.microsoft.com/office/drawing/2014/main" id="{6BBBBC53-02DF-4F2C-A21C-414B8B6E1FA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63" name="Straight Connector 262">
                  <a:extLst>
                    <a:ext uri="{FF2B5EF4-FFF2-40B4-BE49-F238E27FC236}">
                      <a16:creationId xmlns:a16="http://schemas.microsoft.com/office/drawing/2014/main" id="{4477834F-F8B5-44A9-AE26-2944C37FB7E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64" name="Straight Connector 263">
                  <a:extLst>
                    <a:ext uri="{FF2B5EF4-FFF2-40B4-BE49-F238E27FC236}">
                      <a16:creationId xmlns:a16="http://schemas.microsoft.com/office/drawing/2014/main" id="{79B6C9E6-B990-42D9-91CA-36FC64A0813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65" name="Straight Connector 264">
                  <a:extLst>
                    <a:ext uri="{FF2B5EF4-FFF2-40B4-BE49-F238E27FC236}">
                      <a16:creationId xmlns:a16="http://schemas.microsoft.com/office/drawing/2014/main" id="{9852623B-773B-49B7-8A4F-A480E6861A4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54" name="Rectangle 253">
                <a:extLst>
                  <a:ext uri="{FF2B5EF4-FFF2-40B4-BE49-F238E27FC236}">
                    <a16:creationId xmlns:a16="http://schemas.microsoft.com/office/drawing/2014/main" id="{43EE22D8-41BB-49E9-8CA7-C9DBC1FC2061}"/>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55" name="Rectangle 254">
                <a:extLst>
                  <a:ext uri="{FF2B5EF4-FFF2-40B4-BE49-F238E27FC236}">
                    <a16:creationId xmlns:a16="http://schemas.microsoft.com/office/drawing/2014/main" id="{3360507C-B546-4307-8E88-7C7154A5786A}"/>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56" name="Rectangle 255">
                <a:extLst>
                  <a:ext uri="{FF2B5EF4-FFF2-40B4-BE49-F238E27FC236}">
                    <a16:creationId xmlns:a16="http://schemas.microsoft.com/office/drawing/2014/main" id="{AFB88277-50C8-4767-9CE1-E4BD81CEB7A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50" name="Rectangle 249">
              <a:extLst>
                <a:ext uri="{FF2B5EF4-FFF2-40B4-BE49-F238E27FC236}">
                  <a16:creationId xmlns:a16="http://schemas.microsoft.com/office/drawing/2014/main" id="{3D89EB73-BF18-4711-A8F6-0B7FFDE7AC07}"/>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grpSp>
        <p:nvGrpSpPr>
          <p:cNvPr id="322" name="Group 321">
            <a:extLst>
              <a:ext uri="{FF2B5EF4-FFF2-40B4-BE49-F238E27FC236}">
                <a16:creationId xmlns:a16="http://schemas.microsoft.com/office/drawing/2014/main" id="{F3371385-09A0-47EE-A9AF-ABF6497AF5F8}"/>
              </a:ext>
            </a:extLst>
          </p:cNvPr>
          <p:cNvGrpSpPr/>
          <p:nvPr/>
        </p:nvGrpSpPr>
        <p:grpSpPr>
          <a:xfrm>
            <a:off x="11177797" y="1413439"/>
            <a:ext cx="721037" cy="444217"/>
            <a:chOff x="3240661" y="1005909"/>
            <a:chExt cx="540854" cy="333210"/>
          </a:xfrm>
        </p:grpSpPr>
        <p:grpSp>
          <p:nvGrpSpPr>
            <p:cNvPr id="323" name="Group 322">
              <a:extLst>
                <a:ext uri="{FF2B5EF4-FFF2-40B4-BE49-F238E27FC236}">
                  <a16:creationId xmlns:a16="http://schemas.microsoft.com/office/drawing/2014/main" id="{DA55C3FE-B6D1-407F-B4FC-13751BEA0E7C}"/>
                </a:ext>
              </a:extLst>
            </p:cNvPr>
            <p:cNvGrpSpPr/>
            <p:nvPr/>
          </p:nvGrpSpPr>
          <p:grpSpPr>
            <a:xfrm>
              <a:off x="3240661" y="1005909"/>
              <a:ext cx="540854" cy="333210"/>
              <a:chOff x="1926169" y="1632181"/>
              <a:chExt cx="540854" cy="333210"/>
            </a:xfrm>
          </p:grpSpPr>
          <p:sp>
            <p:nvSpPr>
              <p:cNvPr id="325" name="Rectangle 324">
                <a:extLst>
                  <a:ext uri="{FF2B5EF4-FFF2-40B4-BE49-F238E27FC236}">
                    <a16:creationId xmlns:a16="http://schemas.microsoft.com/office/drawing/2014/main" id="{658F3EFC-837B-4F1B-88AA-1752AB321DF6}"/>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26" name="Rectangle 325">
                <a:extLst>
                  <a:ext uri="{FF2B5EF4-FFF2-40B4-BE49-F238E27FC236}">
                    <a16:creationId xmlns:a16="http://schemas.microsoft.com/office/drawing/2014/main" id="{AE51AE74-ADE6-4493-B74A-42E8EE82F06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327" name="Group 326">
                <a:extLst>
                  <a:ext uri="{FF2B5EF4-FFF2-40B4-BE49-F238E27FC236}">
                    <a16:creationId xmlns:a16="http://schemas.microsoft.com/office/drawing/2014/main" id="{E933AE1F-A1F3-47C6-8B7B-4703F49251E0}"/>
                  </a:ext>
                </a:extLst>
              </p:cNvPr>
              <p:cNvGrpSpPr/>
              <p:nvPr/>
            </p:nvGrpSpPr>
            <p:grpSpPr>
              <a:xfrm>
                <a:off x="1989961" y="1665409"/>
                <a:ext cx="413499" cy="266755"/>
                <a:chOff x="1371600" y="2038342"/>
                <a:chExt cx="609600" cy="393263"/>
              </a:xfrm>
            </p:grpSpPr>
            <p:cxnSp>
              <p:nvCxnSpPr>
                <p:cNvPr id="331" name="Straight Connector 330">
                  <a:extLst>
                    <a:ext uri="{FF2B5EF4-FFF2-40B4-BE49-F238E27FC236}">
                      <a16:creationId xmlns:a16="http://schemas.microsoft.com/office/drawing/2014/main" id="{B737603A-61D1-41FD-B7B3-0B87916C6E6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2" name="Straight Connector 331">
                  <a:extLst>
                    <a:ext uri="{FF2B5EF4-FFF2-40B4-BE49-F238E27FC236}">
                      <a16:creationId xmlns:a16="http://schemas.microsoft.com/office/drawing/2014/main" id="{2F6964D0-D4F5-4D62-8348-30972C901AD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3" name="Straight Connector 332">
                  <a:extLst>
                    <a:ext uri="{FF2B5EF4-FFF2-40B4-BE49-F238E27FC236}">
                      <a16:creationId xmlns:a16="http://schemas.microsoft.com/office/drawing/2014/main" id="{B01F6D05-6D64-4769-9F31-5D69C56DBD3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4" name="Straight Connector 333">
                  <a:extLst>
                    <a:ext uri="{FF2B5EF4-FFF2-40B4-BE49-F238E27FC236}">
                      <a16:creationId xmlns:a16="http://schemas.microsoft.com/office/drawing/2014/main" id="{860574F7-C328-4AEA-9552-DD6CFDB131F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5" name="Straight Connector 334">
                  <a:extLst>
                    <a:ext uri="{FF2B5EF4-FFF2-40B4-BE49-F238E27FC236}">
                      <a16:creationId xmlns:a16="http://schemas.microsoft.com/office/drawing/2014/main" id="{8F9CB8EA-9C73-4F4B-B5FB-8D068F80366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6" name="Straight Connector 335">
                  <a:extLst>
                    <a:ext uri="{FF2B5EF4-FFF2-40B4-BE49-F238E27FC236}">
                      <a16:creationId xmlns:a16="http://schemas.microsoft.com/office/drawing/2014/main" id="{7405B709-9C48-415F-9160-28177A40DF0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7" name="Straight Connector 336">
                  <a:extLst>
                    <a:ext uri="{FF2B5EF4-FFF2-40B4-BE49-F238E27FC236}">
                      <a16:creationId xmlns:a16="http://schemas.microsoft.com/office/drawing/2014/main" id="{10752040-AB83-4DAA-800A-F51A436F10D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8" name="Straight Connector 337">
                  <a:extLst>
                    <a:ext uri="{FF2B5EF4-FFF2-40B4-BE49-F238E27FC236}">
                      <a16:creationId xmlns:a16="http://schemas.microsoft.com/office/drawing/2014/main" id="{D54CCB8A-C1C8-4EAB-88EC-295C56BD881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9" name="Straight Connector 338">
                  <a:extLst>
                    <a:ext uri="{FF2B5EF4-FFF2-40B4-BE49-F238E27FC236}">
                      <a16:creationId xmlns:a16="http://schemas.microsoft.com/office/drawing/2014/main" id="{D5CCA65B-471D-4530-B33D-05B62F2E35F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8" name="Rectangle 327">
                <a:extLst>
                  <a:ext uri="{FF2B5EF4-FFF2-40B4-BE49-F238E27FC236}">
                    <a16:creationId xmlns:a16="http://schemas.microsoft.com/office/drawing/2014/main" id="{CD218C33-0265-4F81-95DB-81B552C5FA1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29" name="Rectangle 328">
                <a:extLst>
                  <a:ext uri="{FF2B5EF4-FFF2-40B4-BE49-F238E27FC236}">
                    <a16:creationId xmlns:a16="http://schemas.microsoft.com/office/drawing/2014/main" id="{7EC7FEA2-9F25-4DF8-BE26-875595E4D75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30" name="Rectangle 329">
                <a:extLst>
                  <a:ext uri="{FF2B5EF4-FFF2-40B4-BE49-F238E27FC236}">
                    <a16:creationId xmlns:a16="http://schemas.microsoft.com/office/drawing/2014/main" id="{738CAEA1-1989-490E-84E5-BCD81EED488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324" name="Rectangle 323">
              <a:extLst>
                <a:ext uri="{FF2B5EF4-FFF2-40B4-BE49-F238E27FC236}">
                  <a16:creationId xmlns:a16="http://schemas.microsoft.com/office/drawing/2014/main" id="{56A0F872-B440-416C-8A7C-C4413AF4DEF8}"/>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test:2</a:t>
              </a:r>
            </a:p>
          </p:txBody>
        </p:sp>
      </p:grpSp>
      <p:sp>
        <p:nvSpPr>
          <p:cNvPr id="187" name="TextBox 186">
            <a:extLst>
              <a:ext uri="{FF2B5EF4-FFF2-40B4-BE49-F238E27FC236}">
                <a16:creationId xmlns:a16="http://schemas.microsoft.com/office/drawing/2014/main" id="{FE1FBEC3-6209-4DA0-93F5-C4598A93739E}"/>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spTree>
    <p:extLst>
      <p:ext uri="{BB962C8B-B14F-4D97-AF65-F5344CB8AC3E}">
        <p14:creationId xmlns:p14="http://schemas.microsoft.com/office/powerpoint/2010/main" val="107483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500"/>
                                        <p:tgtEl>
                                          <p:spTgt spid="3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500"/>
                                        <p:tgtEl>
                                          <p:spTgt spid="2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41"/>
                                        </p:tgtEl>
                                        <p:attrNameLst>
                                          <p:attrName>style.visibility</p:attrName>
                                        </p:attrNameLst>
                                      </p:cBhvr>
                                      <p:to>
                                        <p:strVal val="visible"/>
                                      </p:to>
                                    </p:set>
                                    <p:animEffect transition="in" filter="fade">
                                      <p:cBhvr>
                                        <p:cTn id="16" dur="500"/>
                                        <p:tgtEl>
                                          <p:spTgt spid="341"/>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85"/>
                                        </p:tgtEl>
                                        <p:attrNameLst>
                                          <p:attrName>style.visibility</p:attrName>
                                        </p:attrNameLst>
                                      </p:cBhvr>
                                      <p:to>
                                        <p:strVal val="visible"/>
                                      </p:to>
                                    </p:set>
                                    <p:animEffect transition="in" filter="wipe(left)">
                                      <p:cBhvr>
                                        <p:cTn id="20" dur="500"/>
                                        <p:tgtEl>
                                          <p:spTgt spid="28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84"/>
                                        </p:tgtEl>
                                        <p:attrNameLst>
                                          <p:attrName>style.visibility</p:attrName>
                                        </p:attrNameLst>
                                      </p:cBhvr>
                                      <p:to>
                                        <p:strVal val="visible"/>
                                      </p:to>
                                    </p:set>
                                    <p:animEffect transition="in" filter="fade">
                                      <p:cBhvr>
                                        <p:cTn id="25" dur="500"/>
                                        <p:tgtEl>
                                          <p:spTgt spid="284"/>
                                        </p:tgtEl>
                                      </p:cBhvr>
                                    </p:animEffect>
                                  </p:childTnLst>
                                </p:cTn>
                              </p:par>
                              <p:par>
                                <p:cTn id="26" presetID="10" presetClass="exit" presetSubtype="0" fill="hold" grpId="1" nodeType="withEffect">
                                  <p:stCondLst>
                                    <p:cond delay="0"/>
                                  </p:stCondLst>
                                  <p:childTnLst>
                                    <p:animEffect transition="out" filter="fade">
                                      <p:cBhvr>
                                        <p:cTn id="27" dur="500"/>
                                        <p:tgtEl>
                                          <p:spTgt spid="341"/>
                                        </p:tgtEl>
                                      </p:cBhvr>
                                    </p:animEffect>
                                    <p:set>
                                      <p:cBhvr>
                                        <p:cTn id="28" dur="1" fill="hold">
                                          <p:stCondLst>
                                            <p:cond delay="499"/>
                                          </p:stCondLst>
                                        </p:cTn>
                                        <p:tgtEl>
                                          <p:spTgt spid="341"/>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342"/>
                                        </p:tgtEl>
                                      </p:cBhvr>
                                    </p:animEffect>
                                    <p:set>
                                      <p:cBhvr>
                                        <p:cTn id="31" dur="1" fill="hold">
                                          <p:stCondLst>
                                            <p:cond delay="499"/>
                                          </p:stCondLst>
                                        </p:cTn>
                                        <p:tgtEl>
                                          <p:spTgt spid="342"/>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06"/>
                                        </p:tgtEl>
                                        <p:attrNameLst>
                                          <p:attrName>style.visibility</p:attrName>
                                        </p:attrNameLst>
                                      </p:cBhvr>
                                      <p:to>
                                        <p:strVal val="visible"/>
                                      </p:to>
                                    </p:set>
                                    <p:animEffect transition="in" filter="fade">
                                      <p:cBhvr>
                                        <p:cTn id="35" dur="500"/>
                                        <p:tgtEl>
                                          <p:spTgt spid="206"/>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40"/>
                                        </p:tgtEl>
                                        <p:attrNameLst>
                                          <p:attrName>style.visibility</p:attrName>
                                        </p:attrNameLst>
                                      </p:cBhvr>
                                      <p:to>
                                        <p:strVal val="visible"/>
                                      </p:to>
                                    </p:set>
                                    <p:animEffect transition="in" filter="fade">
                                      <p:cBhvr>
                                        <p:cTn id="39" dur="500"/>
                                        <p:tgtEl>
                                          <p:spTgt spid="340"/>
                                        </p:tgtEl>
                                      </p:cBhvr>
                                    </p:animEffect>
                                  </p:childTnLst>
                                </p:cTn>
                              </p:par>
                              <p:par>
                                <p:cTn id="40" presetID="10" presetClass="entr" presetSubtype="0" fill="hold" nodeType="withEffect">
                                  <p:stCondLst>
                                    <p:cond delay="0"/>
                                  </p:stCondLst>
                                  <p:childTnLst>
                                    <p:set>
                                      <p:cBhvr>
                                        <p:cTn id="41" dur="1" fill="hold">
                                          <p:stCondLst>
                                            <p:cond delay="0"/>
                                          </p:stCondLst>
                                        </p:cTn>
                                        <p:tgtEl>
                                          <p:spTgt spid="247"/>
                                        </p:tgtEl>
                                        <p:attrNameLst>
                                          <p:attrName>style.visibility</p:attrName>
                                        </p:attrNameLst>
                                      </p:cBhvr>
                                      <p:to>
                                        <p:strVal val="visible"/>
                                      </p:to>
                                    </p:set>
                                    <p:animEffect transition="in" filter="fade">
                                      <p:cBhvr>
                                        <p:cTn id="42" dur="500"/>
                                        <p:tgtEl>
                                          <p:spTgt spid="247"/>
                                        </p:tgtEl>
                                      </p:cBhvr>
                                    </p:animEffect>
                                  </p:childTnLst>
                                </p:cTn>
                              </p:par>
                              <p:par>
                                <p:cTn id="43" presetID="10" presetClass="entr" presetSubtype="0" fill="hold" nodeType="withEffect">
                                  <p:stCondLst>
                                    <p:cond delay="0"/>
                                  </p:stCondLst>
                                  <p:childTnLst>
                                    <p:set>
                                      <p:cBhvr>
                                        <p:cTn id="44" dur="1" fill="hold">
                                          <p:stCondLst>
                                            <p:cond delay="0"/>
                                          </p:stCondLst>
                                        </p:cTn>
                                        <p:tgtEl>
                                          <p:spTgt spid="221"/>
                                        </p:tgtEl>
                                        <p:attrNameLst>
                                          <p:attrName>style.visibility</p:attrName>
                                        </p:attrNameLst>
                                      </p:cBhvr>
                                      <p:to>
                                        <p:strVal val="visible"/>
                                      </p:to>
                                    </p:set>
                                    <p:animEffect transition="in" filter="fade">
                                      <p:cBhvr>
                                        <p:cTn id="45" dur="500"/>
                                        <p:tgtEl>
                                          <p:spTgt spid="221"/>
                                        </p:tgtEl>
                                      </p:cBhvr>
                                    </p:animEffect>
                                  </p:childTnLst>
                                </p:cTn>
                              </p:par>
                              <p:par>
                                <p:cTn id="46" presetID="42" presetClass="path" presetSubtype="0" accel="50000" decel="50000" fill="hold" nodeType="withEffect">
                                  <p:stCondLst>
                                    <p:cond delay="0"/>
                                  </p:stCondLst>
                                  <p:childTnLst>
                                    <p:animMotion origin="layout" path="M 1.875E-6 -4.81481E-6 L 0.09193 -0.01365 " pathEditMode="relative" rAng="0" ptsTypes="AA">
                                      <p:cBhvr>
                                        <p:cTn id="47" dur="2000" fill="hold"/>
                                        <p:tgtEl>
                                          <p:spTgt spid="221"/>
                                        </p:tgtEl>
                                        <p:attrNameLst>
                                          <p:attrName>ppt_x</p:attrName>
                                          <p:attrName>ppt_y</p:attrName>
                                        </p:attrNameLst>
                                      </p:cBhvr>
                                      <p:rCtr x="4596" y="-694"/>
                                    </p:animMotion>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245"/>
                                        </p:tgtEl>
                                        <p:attrNameLst>
                                          <p:attrName>style.visibility</p:attrName>
                                        </p:attrNameLst>
                                      </p:cBhvr>
                                      <p:to>
                                        <p:strVal val="visible"/>
                                      </p:to>
                                    </p:set>
                                    <p:animEffect transition="in" filter="fade">
                                      <p:cBhvr>
                                        <p:cTn id="51" dur="500"/>
                                        <p:tgtEl>
                                          <p:spTgt spid="245"/>
                                        </p:tgtEl>
                                      </p:cBhvr>
                                    </p:animEffect>
                                  </p:childTnLst>
                                </p:cTn>
                              </p:par>
                            </p:childTnLst>
                          </p:cTn>
                        </p:par>
                        <p:par>
                          <p:cTn id="52" fill="hold">
                            <p:stCondLst>
                              <p:cond delay="3500"/>
                            </p:stCondLst>
                            <p:childTnLst>
                              <p:par>
                                <p:cTn id="53" presetID="10" presetClass="entr" presetSubtype="0" fill="hold" grpId="0" nodeType="afterEffect">
                                  <p:stCondLst>
                                    <p:cond delay="0"/>
                                  </p:stCondLst>
                                  <p:childTnLst>
                                    <p:set>
                                      <p:cBhvr>
                                        <p:cTn id="54" dur="1" fill="hold">
                                          <p:stCondLst>
                                            <p:cond delay="0"/>
                                          </p:stCondLst>
                                        </p:cTn>
                                        <p:tgtEl>
                                          <p:spTgt spid="343"/>
                                        </p:tgtEl>
                                        <p:attrNameLst>
                                          <p:attrName>style.visibility</p:attrName>
                                        </p:attrNameLst>
                                      </p:cBhvr>
                                      <p:to>
                                        <p:strVal val="visible"/>
                                      </p:to>
                                    </p:set>
                                    <p:animEffect transition="in" filter="fade">
                                      <p:cBhvr>
                                        <p:cTn id="55" dur="500"/>
                                        <p:tgtEl>
                                          <p:spTgt spid="34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46"/>
                                        </p:tgtEl>
                                        <p:attrNameLst>
                                          <p:attrName>style.visibility</p:attrName>
                                        </p:attrNameLst>
                                      </p:cBhvr>
                                      <p:to>
                                        <p:strVal val="visible"/>
                                      </p:to>
                                    </p:set>
                                    <p:animEffect transition="in" filter="fade">
                                      <p:cBhvr>
                                        <p:cTn id="60" dur="500"/>
                                        <p:tgtEl>
                                          <p:spTgt spid="346"/>
                                        </p:tgtEl>
                                      </p:cBhvr>
                                    </p:animEffect>
                                  </p:childTnLst>
                                </p:cTn>
                              </p:par>
                              <p:par>
                                <p:cTn id="61" presetID="42" presetClass="path" presetSubtype="0" accel="50000" decel="50000" fill="hold" grpId="1" nodeType="withEffect">
                                  <p:stCondLst>
                                    <p:cond delay="0"/>
                                  </p:stCondLst>
                                  <p:childTnLst>
                                    <p:animMotion origin="layout" path="M 4.58333E-6 2.59259E-6 L -0.1405 0.08102 " pathEditMode="relative" rAng="0" ptsTypes="AA">
                                      <p:cBhvr>
                                        <p:cTn id="62" dur="2000" fill="hold"/>
                                        <p:tgtEl>
                                          <p:spTgt spid="346"/>
                                        </p:tgtEl>
                                        <p:attrNameLst>
                                          <p:attrName>ppt_x</p:attrName>
                                          <p:attrName>ppt_y</p:attrName>
                                        </p:attrNameLst>
                                      </p:cBhvr>
                                      <p:rCtr x="-7031" y="4051"/>
                                    </p:animMotion>
                                  </p:childTnLst>
                                </p:cTn>
                              </p:par>
                              <p:par>
                                <p:cTn id="63" presetID="10" presetClass="exit" presetSubtype="0" fill="hold" grpId="1" nodeType="withEffect">
                                  <p:stCondLst>
                                    <p:cond delay="0"/>
                                  </p:stCondLst>
                                  <p:childTnLst>
                                    <p:animEffect transition="out" filter="fade">
                                      <p:cBhvr>
                                        <p:cTn id="64" dur="500"/>
                                        <p:tgtEl>
                                          <p:spTgt spid="340"/>
                                        </p:tgtEl>
                                      </p:cBhvr>
                                    </p:animEffect>
                                    <p:set>
                                      <p:cBhvr>
                                        <p:cTn id="65" dur="1" fill="hold">
                                          <p:stCondLst>
                                            <p:cond delay="499"/>
                                          </p:stCondLst>
                                        </p:cTn>
                                        <p:tgtEl>
                                          <p:spTgt spid="340"/>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211"/>
                                        </p:tgtEl>
                                        <p:attrNameLst>
                                          <p:attrName>style.visibility</p:attrName>
                                        </p:attrNameLst>
                                      </p:cBhvr>
                                      <p:to>
                                        <p:strVal val="visible"/>
                                      </p:to>
                                    </p:set>
                                    <p:animEffect transition="in" filter="wipe(up)">
                                      <p:cBhvr>
                                        <p:cTn id="70" dur="500"/>
                                        <p:tgtEl>
                                          <p:spTgt spid="211"/>
                                        </p:tgtEl>
                                      </p:cBhvr>
                                    </p:animEffect>
                                  </p:childTnLst>
                                </p:cTn>
                              </p:par>
                              <p:par>
                                <p:cTn id="71" presetID="10" presetClass="exit" presetSubtype="0" fill="hold" grpId="1" nodeType="withEffect">
                                  <p:stCondLst>
                                    <p:cond delay="0"/>
                                  </p:stCondLst>
                                  <p:childTnLst>
                                    <p:animEffect transition="out" filter="fade">
                                      <p:cBhvr>
                                        <p:cTn id="72" dur="500"/>
                                        <p:tgtEl>
                                          <p:spTgt spid="343"/>
                                        </p:tgtEl>
                                      </p:cBhvr>
                                    </p:animEffect>
                                    <p:set>
                                      <p:cBhvr>
                                        <p:cTn id="73" dur="1" fill="hold">
                                          <p:stCondLst>
                                            <p:cond delay="499"/>
                                          </p:stCondLst>
                                        </p:cTn>
                                        <p:tgtEl>
                                          <p:spTgt spid="343"/>
                                        </p:tgtEl>
                                        <p:attrNameLst>
                                          <p:attrName>style.visibility</p:attrName>
                                        </p:attrNameLst>
                                      </p:cBhvr>
                                      <p:to>
                                        <p:strVal val="hidden"/>
                                      </p:to>
                                    </p:se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207"/>
                                        </p:tgtEl>
                                        <p:attrNameLst>
                                          <p:attrName>style.visibility</p:attrName>
                                        </p:attrNameLst>
                                      </p:cBhvr>
                                      <p:to>
                                        <p:strVal val="visible"/>
                                      </p:to>
                                    </p:set>
                                    <p:animEffect transition="in" filter="fade">
                                      <p:cBhvr>
                                        <p:cTn id="77" dur="500"/>
                                        <p:tgtEl>
                                          <p:spTgt spid="207"/>
                                        </p:tgtEl>
                                      </p:cBhvr>
                                    </p:animEffect>
                                  </p:childTnLst>
                                </p:cTn>
                              </p:par>
                              <p:par>
                                <p:cTn id="78" presetID="22" presetClass="entr" presetSubtype="8" fill="hold" nodeType="withEffect">
                                  <p:stCondLst>
                                    <p:cond delay="0"/>
                                  </p:stCondLst>
                                  <p:childTnLst>
                                    <p:set>
                                      <p:cBhvr>
                                        <p:cTn id="79" dur="1" fill="hold">
                                          <p:stCondLst>
                                            <p:cond delay="0"/>
                                          </p:stCondLst>
                                        </p:cTn>
                                        <p:tgtEl>
                                          <p:spTgt spid="209"/>
                                        </p:tgtEl>
                                        <p:attrNameLst>
                                          <p:attrName>style.visibility</p:attrName>
                                        </p:attrNameLst>
                                      </p:cBhvr>
                                      <p:to>
                                        <p:strVal val="visible"/>
                                      </p:to>
                                    </p:set>
                                    <p:animEffect transition="in" filter="wipe(left)">
                                      <p:cBhvr>
                                        <p:cTn id="80" dur="500"/>
                                        <p:tgtEl>
                                          <p:spTgt spid="209"/>
                                        </p:tgtEl>
                                      </p:cBhvr>
                                    </p:animEffect>
                                  </p:childTnLst>
                                </p:cTn>
                              </p:par>
                            </p:childTnLst>
                          </p:cTn>
                        </p:par>
                        <p:par>
                          <p:cTn id="81" fill="hold">
                            <p:stCondLst>
                              <p:cond delay="1000"/>
                            </p:stCondLst>
                            <p:childTnLst>
                              <p:par>
                                <p:cTn id="82" presetID="10" presetClass="entr" presetSubtype="0" fill="hold" grpId="0" nodeType="afterEffect">
                                  <p:stCondLst>
                                    <p:cond delay="0"/>
                                  </p:stCondLst>
                                  <p:childTnLst>
                                    <p:set>
                                      <p:cBhvr>
                                        <p:cTn id="83" dur="1" fill="hold">
                                          <p:stCondLst>
                                            <p:cond delay="0"/>
                                          </p:stCondLst>
                                        </p:cTn>
                                        <p:tgtEl>
                                          <p:spTgt spid="208"/>
                                        </p:tgtEl>
                                        <p:attrNameLst>
                                          <p:attrName>style.visibility</p:attrName>
                                        </p:attrNameLst>
                                      </p:cBhvr>
                                      <p:to>
                                        <p:strVal val="visible"/>
                                      </p:to>
                                    </p:set>
                                    <p:animEffect transition="in" filter="fade">
                                      <p:cBhvr>
                                        <p:cTn id="84" dur="500"/>
                                        <p:tgtEl>
                                          <p:spTgt spid="208"/>
                                        </p:tgtEl>
                                      </p:cBhvr>
                                    </p:animEffect>
                                  </p:childTnLst>
                                </p:cTn>
                              </p:par>
                            </p:childTnLst>
                          </p:cTn>
                        </p:par>
                        <p:par>
                          <p:cTn id="85" fill="hold">
                            <p:stCondLst>
                              <p:cond delay="1500"/>
                            </p:stCondLst>
                            <p:childTnLst>
                              <p:par>
                                <p:cTn id="86" presetID="10" presetClass="entr" presetSubtype="0" fill="hold" nodeType="afterEffect">
                                  <p:stCondLst>
                                    <p:cond delay="0"/>
                                  </p:stCondLst>
                                  <p:childTnLst>
                                    <p:set>
                                      <p:cBhvr>
                                        <p:cTn id="87" dur="1" fill="hold">
                                          <p:stCondLst>
                                            <p:cond delay="0"/>
                                          </p:stCondLst>
                                        </p:cTn>
                                        <p:tgtEl>
                                          <p:spTgt spid="213"/>
                                        </p:tgtEl>
                                        <p:attrNameLst>
                                          <p:attrName>style.visibility</p:attrName>
                                        </p:attrNameLst>
                                      </p:cBhvr>
                                      <p:to>
                                        <p:strVal val="visible"/>
                                      </p:to>
                                    </p:set>
                                    <p:animEffect transition="in" filter="fade">
                                      <p:cBhvr>
                                        <p:cTn id="88" dur="500"/>
                                        <p:tgtEl>
                                          <p:spTgt spid="213"/>
                                        </p:tgtEl>
                                      </p:cBhvr>
                                    </p:animEffect>
                                  </p:childTnLst>
                                </p:cTn>
                              </p:par>
                            </p:childTnLst>
                          </p:cTn>
                        </p:par>
                        <p:par>
                          <p:cTn id="89" fill="hold">
                            <p:stCondLst>
                              <p:cond delay="2000"/>
                            </p:stCondLst>
                            <p:childTnLst>
                              <p:par>
                                <p:cTn id="90" presetID="10" presetClass="entr" presetSubtype="0" fill="hold" nodeType="afterEffect">
                                  <p:stCondLst>
                                    <p:cond delay="0"/>
                                  </p:stCondLst>
                                  <p:childTnLst>
                                    <p:set>
                                      <p:cBhvr>
                                        <p:cTn id="91" dur="1" fill="hold">
                                          <p:stCondLst>
                                            <p:cond delay="0"/>
                                          </p:stCondLst>
                                        </p:cTn>
                                        <p:tgtEl>
                                          <p:spTgt spid="217"/>
                                        </p:tgtEl>
                                        <p:attrNameLst>
                                          <p:attrName>style.visibility</p:attrName>
                                        </p:attrNameLst>
                                      </p:cBhvr>
                                      <p:to>
                                        <p:strVal val="visible"/>
                                      </p:to>
                                    </p:set>
                                    <p:animEffect transition="in" filter="fade">
                                      <p:cBhvr>
                                        <p:cTn id="92" dur="500"/>
                                        <p:tgtEl>
                                          <p:spTgt spid="21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217"/>
                                        </p:tgtEl>
                                      </p:cBhvr>
                                    </p:animEffect>
                                    <p:set>
                                      <p:cBhvr>
                                        <p:cTn id="97" dur="1" fill="hold">
                                          <p:stCondLst>
                                            <p:cond delay="499"/>
                                          </p:stCondLst>
                                        </p:cTn>
                                        <p:tgtEl>
                                          <p:spTgt spid="217"/>
                                        </p:tgtEl>
                                        <p:attrNameLst>
                                          <p:attrName>style.visibility</p:attrName>
                                        </p:attrNameLst>
                                      </p:cBhvr>
                                      <p:to>
                                        <p:strVal val="hidden"/>
                                      </p:to>
                                    </p:set>
                                  </p:childTnLst>
                                </p:cTn>
                              </p:par>
                            </p:childTnLst>
                          </p:cTn>
                        </p:par>
                        <p:par>
                          <p:cTn id="98" fill="hold">
                            <p:stCondLst>
                              <p:cond delay="500"/>
                            </p:stCondLst>
                            <p:childTnLst>
                              <p:par>
                                <p:cTn id="99" presetID="10" presetClass="entr" presetSubtype="0" fill="hold" grpId="0" nodeType="afterEffect">
                                  <p:stCondLst>
                                    <p:cond delay="0"/>
                                  </p:stCondLst>
                                  <p:childTnLst>
                                    <p:set>
                                      <p:cBhvr>
                                        <p:cTn id="100" dur="1" fill="hold">
                                          <p:stCondLst>
                                            <p:cond delay="0"/>
                                          </p:stCondLst>
                                        </p:cTn>
                                        <p:tgtEl>
                                          <p:spTgt spid="225"/>
                                        </p:tgtEl>
                                        <p:attrNameLst>
                                          <p:attrName>style.visibility</p:attrName>
                                        </p:attrNameLst>
                                      </p:cBhvr>
                                      <p:to>
                                        <p:strVal val="visible"/>
                                      </p:to>
                                    </p:set>
                                    <p:animEffect transition="in" filter="fade">
                                      <p:cBhvr>
                                        <p:cTn id="101" dur="500"/>
                                        <p:tgtEl>
                                          <p:spTgt spid="225"/>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212"/>
                                        </p:tgtEl>
                                        <p:attrNameLst>
                                          <p:attrName>style.visibility</p:attrName>
                                        </p:attrNameLst>
                                      </p:cBhvr>
                                      <p:to>
                                        <p:strVal val="visible"/>
                                      </p:to>
                                    </p:set>
                                    <p:animEffect transition="in" filter="wipe(left)">
                                      <p:cBhvr>
                                        <p:cTn id="105" dur="500"/>
                                        <p:tgtEl>
                                          <p:spTgt spid="212"/>
                                        </p:tgtEl>
                                      </p:cBhvr>
                                    </p:animEffect>
                                  </p:childTnLst>
                                </p:cTn>
                              </p:par>
                            </p:childTnLst>
                          </p:cTn>
                        </p:par>
                        <p:par>
                          <p:cTn id="106" fill="hold">
                            <p:stCondLst>
                              <p:cond delay="1500"/>
                            </p:stCondLst>
                            <p:childTnLst>
                              <p:par>
                                <p:cTn id="107" presetID="9" presetClass="exit" presetSubtype="0" fill="hold" nodeType="afterEffect">
                                  <p:stCondLst>
                                    <p:cond delay="400"/>
                                  </p:stCondLst>
                                  <p:childTnLst>
                                    <p:animEffect transition="out" filter="dissolve">
                                      <p:cBhvr>
                                        <p:cTn id="108" dur="500"/>
                                        <p:tgtEl>
                                          <p:spTgt spid="214"/>
                                        </p:tgtEl>
                                      </p:cBhvr>
                                    </p:animEffect>
                                    <p:set>
                                      <p:cBhvr>
                                        <p:cTn id="109" dur="1" fill="hold">
                                          <p:stCondLst>
                                            <p:cond delay="499"/>
                                          </p:stCondLst>
                                        </p:cTn>
                                        <p:tgtEl>
                                          <p:spTgt spid="214"/>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222"/>
                                        </p:tgtEl>
                                        <p:attrNameLst>
                                          <p:attrName>style.visibility</p:attrName>
                                        </p:attrNameLst>
                                      </p:cBhvr>
                                      <p:to>
                                        <p:strVal val="visible"/>
                                      </p:to>
                                    </p:set>
                                    <p:animEffect transition="in" filter="fade">
                                      <p:cBhvr>
                                        <p:cTn id="114" dur="500"/>
                                        <p:tgtEl>
                                          <p:spTgt spid="222"/>
                                        </p:tgtEl>
                                      </p:cBhvr>
                                    </p:animEffect>
                                  </p:childTnLst>
                                </p:cTn>
                              </p:par>
                              <p:par>
                                <p:cTn id="115" presetID="10" presetClass="exit" presetSubtype="0" fill="hold" nodeType="withEffect">
                                  <p:stCondLst>
                                    <p:cond delay="0"/>
                                  </p:stCondLst>
                                  <p:childTnLst>
                                    <p:animEffect transition="out" filter="fade">
                                      <p:cBhvr>
                                        <p:cTn id="116" dur="500"/>
                                        <p:tgtEl>
                                          <p:spTgt spid="209"/>
                                        </p:tgtEl>
                                      </p:cBhvr>
                                    </p:animEffect>
                                    <p:set>
                                      <p:cBhvr>
                                        <p:cTn id="117" dur="1" fill="hold">
                                          <p:stCondLst>
                                            <p:cond delay="499"/>
                                          </p:stCondLst>
                                        </p:cTn>
                                        <p:tgtEl>
                                          <p:spTgt spid="209"/>
                                        </p:tgtEl>
                                        <p:attrNameLst>
                                          <p:attrName>style.visibility</p:attrName>
                                        </p:attrNameLst>
                                      </p:cBhvr>
                                      <p:to>
                                        <p:strVal val="hidden"/>
                                      </p:to>
                                    </p:set>
                                  </p:childTnLst>
                                </p:cTn>
                              </p:par>
                            </p:childTnLst>
                          </p:cTn>
                        </p:par>
                        <p:par>
                          <p:cTn id="118" fill="hold">
                            <p:stCondLst>
                              <p:cond delay="500"/>
                            </p:stCondLst>
                            <p:childTnLst>
                              <p:par>
                                <p:cTn id="119" presetID="22" presetClass="entr" presetSubtype="8" fill="hold" nodeType="afterEffect">
                                  <p:stCondLst>
                                    <p:cond delay="0"/>
                                  </p:stCondLst>
                                  <p:childTnLst>
                                    <p:set>
                                      <p:cBhvr>
                                        <p:cTn id="120" dur="1" fill="hold">
                                          <p:stCondLst>
                                            <p:cond delay="0"/>
                                          </p:stCondLst>
                                        </p:cTn>
                                        <p:tgtEl>
                                          <p:spTgt spid="220"/>
                                        </p:tgtEl>
                                        <p:attrNameLst>
                                          <p:attrName>style.visibility</p:attrName>
                                        </p:attrNameLst>
                                      </p:cBhvr>
                                      <p:to>
                                        <p:strVal val="visible"/>
                                      </p:to>
                                    </p:set>
                                    <p:animEffect transition="in" filter="wipe(left)">
                                      <p:cBhvr>
                                        <p:cTn id="121" dur="500"/>
                                        <p:tgtEl>
                                          <p:spTgt spid="220"/>
                                        </p:tgtEl>
                                      </p:cBhvr>
                                    </p:animEffect>
                                  </p:childTnLst>
                                </p:cTn>
                              </p:par>
                            </p:childTnLst>
                          </p:cTn>
                        </p:par>
                        <p:par>
                          <p:cTn id="122" fill="hold">
                            <p:stCondLst>
                              <p:cond delay="1000"/>
                            </p:stCondLst>
                            <p:childTnLst>
                              <p:par>
                                <p:cTn id="123" presetID="22" presetClass="entr" presetSubtype="8" fill="hold" nodeType="afterEffect">
                                  <p:stCondLst>
                                    <p:cond delay="0"/>
                                  </p:stCondLst>
                                  <p:childTnLst>
                                    <p:set>
                                      <p:cBhvr>
                                        <p:cTn id="124" dur="1" fill="hold">
                                          <p:stCondLst>
                                            <p:cond delay="0"/>
                                          </p:stCondLst>
                                        </p:cTn>
                                        <p:tgtEl>
                                          <p:spTgt spid="223"/>
                                        </p:tgtEl>
                                        <p:attrNameLst>
                                          <p:attrName>style.visibility</p:attrName>
                                        </p:attrNameLst>
                                      </p:cBhvr>
                                      <p:to>
                                        <p:strVal val="visible"/>
                                      </p:to>
                                    </p:set>
                                    <p:animEffect transition="in" filter="wipe(left)">
                                      <p:cBhvr>
                                        <p:cTn id="125" dur="500"/>
                                        <p:tgtEl>
                                          <p:spTgt spid="223"/>
                                        </p:tgtEl>
                                      </p:cBhvr>
                                    </p:animEffect>
                                  </p:childTnLst>
                                </p:cTn>
                              </p:par>
                            </p:childTnLst>
                          </p:cTn>
                        </p:par>
                        <p:par>
                          <p:cTn id="126" fill="hold">
                            <p:stCondLst>
                              <p:cond delay="1500"/>
                            </p:stCondLst>
                            <p:childTnLst>
                              <p:par>
                                <p:cTn id="127" presetID="10" presetClass="entr" presetSubtype="0" fill="hold" grpId="1" nodeType="afterEffect">
                                  <p:stCondLst>
                                    <p:cond delay="0"/>
                                  </p:stCondLst>
                                  <p:childTnLst>
                                    <p:set>
                                      <p:cBhvr>
                                        <p:cTn id="128" dur="1" fill="hold">
                                          <p:stCondLst>
                                            <p:cond delay="0"/>
                                          </p:stCondLst>
                                        </p:cTn>
                                        <p:tgtEl>
                                          <p:spTgt spid="193"/>
                                        </p:tgtEl>
                                        <p:attrNameLst>
                                          <p:attrName>style.visibility</p:attrName>
                                        </p:attrNameLst>
                                      </p:cBhvr>
                                      <p:to>
                                        <p:strVal val="visible"/>
                                      </p:to>
                                    </p:set>
                                    <p:animEffect transition="in" filter="fade">
                                      <p:cBhvr>
                                        <p:cTn id="129" dur="500"/>
                                        <p:tgtEl>
                                          <p:spTgt spid="193"/>
                                        </p:tgtEl>
                                      </p:cBhvr>
                                    </p:animEffect>
                                  </p:childTnLst>
                                </p:cTn>
                              </p:par>
                              <p:par>
                                <p:cTn id="130" presetID="42" presetClass="path" presetSubtype="0" accel="50000" decel="50000" fill="hold" grpId="0" nodeType="withEffect">
                                  <p:stCondLst>
                                    <p:cond delay="0"/>
                                  </p:stCondLst>
                                  <p:childTnLst>
                                    <p:animMotion origin="layout" path="M -2.08333E-6 2.59259E-6 L 0.39531 0.02477 " pathEditMode="relative" rAng="0" ptsTypes="AA">
                                      <p:cBhvr>
                                        <p:cTn id="131" dur="2000" fill="hold"/>
                                        <p:tgtEl>
                                          <p:spTgt spid="193"/>
                                        </p:tgtEl>
                                        <p:attrNameLst>
                                          <p:attrName>ppt_x</p:attrName>
                                          <p:attrName>ppt_y</p:attrName>
                                        </p:attrNameLst>
                                      </p:cBhvr>
                                      <p:rCtr x="19766" y="1227"/>
                                    </p:animMotion>
                                  </p:childTnLst>
                                </p:cTn>
                              </p:par>
                              <p:par>
                                <p:cTn id="132" presetID="10" presetClass="entr" presetSubtype="0" fill="hold" nodeType="withEffect">
                                  <p:stCondLst>
                                    <p:cond delay="1500"/>
                                  </p:stCondLst>
                                  <p:childTnLst>
                                    <p:set>
                                      <p:cBhvr>
                                        <p:cTn id="133" dur="1" fill="hold">
                                          <p:stCondLst>
                                            <p:cond delay="0"/>
                                          </p:stCondLst>
                                        </p:cTn>
                                        <p:tgtEl>
                                          <p:spTgt spid="322"/>
                                        </p:tgtEl>
                                        <p:attrNameLst>
                                          <p:attrName>style.visibility</p:attrName>
                                        </p:attrNameLst>
                                      </p:cBhvr>
                                      <p:to>
                                        <p:strVal val="visible"/>
                                      </p:to>
                                    </p:set>
                                    <p:animEffect transition="in" filter="fade">
                                      <p:cBhvr>
                                        <p:cTn id="134" dur="500"/>
                                        <p:tgtEl>
                                          <p:spTgt spid="322"/>
                                        </p:tgtEl>
                                      </p:cBhvr>
                                    </p:animEffect>
                                  </p:childTnLst>
                                </p:cTn>
                              </p:par>
                              <p:par>
                                <p:cTn id="135" presetID="10" presetClass="entr" presetSubtype="0" fill="hold" grpId="1" nodeType="withEffect">
                                  <p:stCondLst>
                                    <p:cond delay="0"/>
                                  </p:stCondLst>
                                  <p:childTnLst>
                                    <p:set>
                                      <p:cBhvr>
                                        <p:cTn id="136" dur="1" fill="hold">
                                          <p:stCondLst>
                                            <p:cond delay="0"/>
                                          </p:stCondLst>
                                        </p:cTn>
                                        <p:tgtEl>
                                          <p:spTgt spid="189"/>
                                        </p:tgtEl>
                                        <p:attrNameLst>
                                          <p:attrName>style.visibility</p:attrName>
                                        </p:attrNameLst>
                                      </p:cBhvr>
                                      <p:to>
                                        <p:strVal val="visible"/>
                                      </p:to>
                                    </p:set>
                                    <p:animEffect transition="in" filter="fade">
                                      <p:cBhvr>
                                        <p:cTn id="137" dur="500"/>
                                        <p:tgtEl>
                                          <p:spTgt spid="189"/>
                                        </p:tgtEl>
                                      </p:cBhvr>
                                    </p:animEffect>
                                  </p:childTnLst>
                                </p:cTn>
                              </p:par>
                              <p:par>
                                <p:cTn id="138" presetID="42" presetClass="path" presetSubtype="0" accel="50000" decel="50000" fill="hold" grpId="0" nodeType="withEffect">
                                  <p:stCondLst>
                                    <p:cond delay="0"/>
                                  </p:stCondLst>
                                  <p:childTnLst>
                                    <p:animMotion origin="layout" path="M -2.08333E-6 2.59259E-6 L 0.39531 0.08403 " pathEditMode="relative" rAng="0" ptsTypes="AA">
                                      <p:cBhvr>
                                        <p:cTn id="139" dur="2000" fill="hold"/>
                                        <p:tgtEl>
                                          <p:spTgt spid="189"/>
                                        </p:tgtEl>
                                        <p:attrNameLst>
                                          <p:attrName>ppt_x</p:attrName>
                                          <p:attrName>ppt_y</p:attrName>
                                        </p:attrNameLst>
                                      </p:cBhvr>
                                      <p:rCtr x="19766" y="4190"/>
                                    </p:animMotion>
                                  </p:childTnLst>
                                </p:cTn>
                              </p:par>
                              <p:par>
                                <p:cTn id="140" presetID="10" presetClass="entr" presetSubtype="0" fill="hold" nodeType="withEffect">
                                  <p:stCondLst>
                                    <p:cond delay="1500"/>
                                  </p:stCondLst>
                                  <p:childTnLst>
                                    <p:set>
                                      <p:cBhvr>
                                        <p:cTn id="141" dur="1" fill="hold">
                                          <p:stCondLst>
                                            <p:cond delay="0"/>
                                          </p:stCondLst>
                                        </p:cTn>
                                        <p:tgtEl>
                                          <p:spTgt spid="248"/>
                                        </p:tgtEl>
                                        <p:attrNameLst>
                                          <p:attrName>style.visibility</p:attrName>
                                        </p:attrNameLst>
                                      </p:cBhvr>
                                      <p:to>
                                        <p:strVal val="visible"/>
                                      </p:to>
                                    </p:set>
                                    <p:animEffect transition="in" filter="fade">
                                      <p:cBhvr>
                                        <p:cTn id="142" dur="500"/>
                                        <p:tgtEl>
                                          <p:spTgt spid="248"/>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nodeType="clickEffect">
                                  <p:stCondLst>
                                    <p:cond delay="0"/>
                                  </p:stCondLst>
                                  <p:childTnLst>
                                    <p:set>
                                      <p:cBhvr>
                                        <p:cTn id="146" dur="1" fill="hold">
                                          <p:stCondLst>
                                            <p:cond delay="0"/>
                                          </p:stCondLst>
                                        </p:cTn>
                                        <p:tgtEl>
                                          <p:spTgt spid="224"/>
                                        </p:tgtEl>
                                        <p:attrNameLst>
                                          <p:attrName>style.visibility</p:attrName>
                                        </p:attrNameLst>
                                      </p:cBhvr>
                                      <p:to>
                                        <p:strVal val="visible"/>
                                      </p:to>
                                    </p:set>
                                    <p:animEffect transition="in" filter="wipe(left)">
                                      <p:cBhvr>
                                        <p:cTn id="147" dur="1000"/>
                                        <p:tgtEl>
                                          <p:spTgt spid="224"/>
                                        </p:tgtEl>
                                      </p:cBhvr>
                                    </p:animEffect>
                                  </p:childTnLst>
                                </p:cTn>
                              </p:par>
                              <p:par>
                                <p:cTn id="148" presetID="10" presetClass="exit" presetSubtype="0" fill="hold" nodeType="withEffect">
                                  <p:stCondLst>
                                    <p:cond delay="0"/>
                                  </p:stCondLst>
                                  <p:childTnLst>
                                    <p:animEffect transition="out" filter="fade">
                                      <p:cBhvr>
                                        <p:cTn id="149" dur="500"/>
                                        <p:tgtEl>
                                          <p:spTgt spid="223"/>
                                        </p:tgtEl>
                                      </p:cBhvr>
                                    </p:animEffect>
                                    <p:set>
                                      <p:cBhvr>
                                        <p:cTn id="150" dur="1" fill="hold">
                                          <p:stCondLst>
                                            <p:cond delay="499"/>
                                          </p:stCondLst>
                                        </p:cTn>
                                        <p:tgtEl>
                                          <p:spTgt spid="223"/>
                                        </p:tgtEl>
                                        <p:attrNameLst>
                                          <p:attrName>style.visibility</p:attrName>
                                        </p:attrNameLst>
                                      </p:cBhvr>
                                      <p:to>
                                        <p:strVal val="hidden"/>
                                      </p:to>
                                    </p:set>
                                  </p:childTnLst>
                                </p:cTn>
                              </p:par>
                              <p:par>
                                <p:cTn id="151" presetID="10" presetClass="exit" presetSubtype="0" fill="hold" nodeType="withEffect">
                                  <p:stCondLst>
                                    <p:cond delay="0"/>
                                  </p:stCondLst>
                                  <p:childTnLst>
                                    <p:animEffect transition="out" filter="fade">
                                      <p:cBhvr>
                                        <p:cTn id="152" dur="500"/>
                                        <p:tgtEl>
                                          <p:spTgt spid="248"/>
                                        </p:tgtEl>
                                      </p:cBhvr>
                                    </p:animEffect>
                                    <p:set>
                                      <p:cBhvr>
                                        <p:cTn id="153" dur="1" fill="hold">
                                          <p:stCondLst>
                                            <p:cond delay="499"/>
                                          </p:stCondLst>
                                        </p:cTn>
                                        <p:tgtEl>
                                          <p:spTgt spid="248"/>
                                        </p:tgtEl>
                                        <p:attrNameLst>
                                          <p:attrName>style.visibility</p:attrName>
                                        </p:attrNameLst>
                                      </p:cBhvr>
                                      <p:to>
                                        <p:strVal val="hidden"/>
                                      </p:to>
                                    </p:set>
                                  </p:childTnLst>
                                </p:cTn>
                              </p:par>
                              <p:par>
                                <p:cTn id="154" presetID="10" presetClass="exit" presetSubtype="0" fill="hold" grpId="2" nodeType="withEffect">
                                  <p:stCondLst>
                                    <p:cond delay="0"/>
                                  </p:stCondLst>
                                  <p:childTnLst>
                                    <p:animEffect transition="out" filter="fade">
                                      <p:cBhvr>
                                        <p:cTn id="155" dur="500"/>
                                        <p:tgtEl>
                                          <p:spTgt spid="193"/>
                                        </p:tgtEl>
                                      </p:cBhvr>
                                    </p:animEffect>
                                    <p:set>
                                      <p:cBhvr>
                                        <p:cTn id="156" dur="1" fill="hold">
                                          <p:stCondLst>
                                            <p:cond delay="499"/>
                                          </p:stCondLst>
                                        </p:cTn>
                                        <p:tgtEl>
                                          <p:spTgt spid="193"/>
                                        </p:tgtEl>
                                        <p:attrNameLst>
                                          <p:attrName>style.visibility</p:attrName>
                                        </p:attrNameLst>
                                      </p:cBhvr>
                                      <p:to>
                                        <p:strVal val="hidden"/>
                                      </p:to>
                                    </p:set>
                                  </p:childTnLst>
                                </p:cTn>
                              </p:par>
                              <p:par>
                                <p:cTn id="157" presetID="10" presetClass="exit" presetSubtype="0" fill="hold" grpId="2" nodeType="withEffect">
                                  <p:stCondLst>
                                    <p:cond delay="0"/>
                                  </p:stCondLst>
                                  <p:childTnLst>
                                    <p:animEffect transition="out" filter="fade">
                                      <p:cBhvr>
                                        <p:cTn id="158" dur="500"/>
                                        <p:tgtEl>
                                          <p:spTgt spid="189"/>
                                        </p:tgtEl>
                                      </p:cBhvr>
                                    </p:animEffect>
                                    <p:set>
                                      <p:cBhvr>
                                        <p:cTn id="159" dur="1" fill="hold">
                                          <p:stCondLst>
                                            <p:cond delay="499"/>
                                          </p:stCondLst>
                                        </p:cTn>
                                        <p:tgtEl>
                                          <p:spTgt spid="189"/>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500"/>
                                        <p:tgtEl>
                                          <p:spTgt spid="322"/>
                                        </p:tgtEl>
                                      </p:cBhvr>
                                    </p:animEffect>
                                    <p:set>
                                      <p:cBhvr>
                                        <p:cTn id="162" dur="1" fill="hold">
                                          <p:stCondLst>
                                            <p:cond delay="499"/>
                                          </p:stCondLst>
                                        </p:cTn>
                                        <p:tgtEl>
                                          <p:spTgt spid="322"/>
                                        </p:tgtEl>
                                        <p:attrNameLst>
                                          <p:attrName>style.visibility</p:attrName>
                                        </p:attrNameLst>
                                      </p:cBhvr>
                                      <p:to>
                                        <p:strVal val="hidden"/>
                                      </p:to>
                                    </p:set>
                                  </p:childTnLst>
                                </p:cTn>
                              </p:par>
                              <p:par>
                                <p:cTn id="163" presetID="10" presetClass="entr" presetSubtype="0" fill="hold" grpId="0" nodeType="withEffect">
                                  <p:stCondLst>
                                    <p:cond delay="600"/>
                                  </p:stCondLst>
                                  <p:childTnLst>
                                    <p:set>
                                      <p:cBhvr>
                                        <p:cTn id="164" dur="1" fill="hold">
                                          <p:stCondLst>
                                            <p:cond delay="0"/>
                                          </p:stCondLst>
                                        </p:cTn>
                                        <p:tgtEl>
                                          <p:spTgt spid="219"/>
                                        </p:tgtEl>
                                        <p:attrNameLst>
                                          <p:attrName>style.visibility</p:attrName>
                                        </p:attrNameLst>
                                      </p:cBhvr>
                                      <p:to>
                                        <p:strVal val="visible"/>
                                      </p:to>
                                    </p:set>
                                    <p:animEffect transition="in" filter="fade">
                                      <p:cBhvr>
                                        <p:cTn id="165" dur="500"/>
                                        <p:tgtEl>
                                          <p:spTgt spid="219"/>
                                        </p:tgtEl>
                                      </p:cBhvr>
                                    </p:animEffect>
                                  </p:childTnLst>
                                </p:cTn>
                              </p:par>
                            </p:childTnLst>
                          </p:cTn>
                        </p:par>
                        <p:par>
                          <p:cTn id="166" fill="hold">
                            <p:stCondLst>
                              <p:cond delay="1100"/>
                            </p:stCondLst>
                            <p:childTnLst>
                              <p:par>
                                <p:cTn id="167" presetID="22" presetClass="entr" presetSubtype="1" fill="hold" nodeType="afterEffect">
                                  <p:stCondLst>
                                    <p:cond delay="0"/>
                                  </p:stCondLst>
                                  <p:childTnLst>
                                    <p:set>
                                      <p:cBhvr>
                                        <p:cTn id="168" dur="1" fill="hold">
                                          <p:stCondLst>
                                            <p:cond delay="0"/>
                                          </p:stCondLst>
                                        </p:cTn>
                                        <p:tgtEl>
                                          <p:spTgt spid="226"/>
                                        </p:tgtEl>
                                        <p:attrNameLst>
                                          <p:attrName>style.visibility</p:attrName>
                                        </p:attrNameLst>
                                      </p:cBhvr>
                                      <p:to>
                                        <p:strVal val="visible"/>
                                      </p:to>
                                    </p:set>
                                    <p:animEffect transition="in" filter="wipe(up)">
                                      <p:cBhvr>
                                        <p:cTn id="169" dur="500"/>
                                        <p:tgtEl>
                                          <p:spTgt spid="226"/>
                                        </p:tgtEl>
                                      </p:cBhvr>
                                    </p:animEffect>
                                  </p:childTnLst>
                                </p:cTn>
                              </p:par>
                            </p:childTnLst>
                          </p:cTn>
                        </p:par>
                        <p:par>
                          <p:cTn id="170" fill="hold">
                            <p:stCondLst>
                              <p:cond delay="1600"/>
                            </p:stCondLst>
                            <p:childTnLst>
                              <p:par>
                                <p:cTn id="171" presetID="10" presetClass="entr" presetSubtype="0" fill="hold" grpId="1" nodeType="afterEffect">
                                  <p:stCondLst>
                                    <p:cond delay="0"/>
                                  </p:stCondLst>
                                  <p:childTnLst>
                                    <p:set>
                                      <p:cBhvr>
                                        <p:cTn id="172" dur="1" fill="hold">
                                          <p:stCondLst>
                                            <p:cond delay="0"/>
                                          </p:stCondLst>
                                        </p:cTn>
                                        <p:tgtEl>
                                          <p:spTgt spid="190"/>
                                        </p:tgtEl>
                                        <p:attrNameLst>
                                          <p:attrName>style.visibility</p:attrName>
                                        </p:attrNameLst>
                                      </p:cBhvr>
                                      <p:to>
                                        <p:strVal val="visible"/>
                                      </p:to>
                                    </p:set>
                                    <p:animEffect transition="in" filter="fade">
                                      <p:cBhvr>
                                        <p:cTn id="173" dur="500"/>
                                        <p:tgtEl>
                                          <p:spTgt spid="190"/>
                                        </p:tgtEl>
                                      </p:cBhvr>
                                    </p:animEffect>
                                  </p:childTnLst>
                                </p:cTn>
                              </p:par>
                              <p:par>
                                <p:cTn id="174" presetID="42" presetClass="path" presetSubtype="0" accel="50000" decel="50000" fill="hold" grpId="0" nodeType="withEffect">
                                  <p:stCondLst>
                                    <p:cond delay="0"/>
                                  </p:stCondLst>
                                  <p:childTnLst>
                                    <p:animMotion origin="layout" path="M -2.08333E-6 2.59259E-6 L 0.39531 0.25046 " pathEditMode="relative" rAng="0" ptsTypes="AA">
                                      <p:cBhvr>
                                        <p:cTn id="175" dur="2000" fill="hold"/>
                                        <p:tgtEl>
                                          <p:spTgt spid="190"/>
                                        </p:tgtEl>
                                        <p:attrNameLst>
                                          <p:attrName>ppt_x</p:attrName>
                                          <p:attrName>ppt_y</p:attrName>
                                        </p:attrNameLst>
                                      </p:cBhvr>
                                      <p:rCtr x="19766" y="12523"/>
                                    </p:animMotion>
                                  </p:childTnLst>
                                </p:cTn>
                              </p:par>
                              <p:par>
                                <p:cTn id="176" presetID="10" presetClass="entr" presetSubtype="0" fill="hold" nodeType="withEffect">
                                  <p:stCondLst>
                                    <p:cond delay="1700"/>
                                  </p:stCondLst>
                                  <p:childTnLst>
                                    <p:set>
                                      <p:cBhvr>
                                        <p:cTn id="177" dur="1" fill="hold">
                                          <p:stCondLst>
                                            <p:cond delay="0"/>
                                          </p:stCondLst>
                                        </p:cTn>
                                        <p:tgtEl>
                                          <p:spTgt spid="227"/>
                                        </p:tgtEl>
                                        <p:attrNameLst>
                                          <p:attrName>style.visibility</p:attrName>
                                        </p:attrNameLst>
                                      </p:cBhvr>
                                      <p:to>
                                        <p:strVal val="visible"/>
                                      </p:to>
                                    </p:set>
                                    <p:animEffect transition="in" filter="fade">
                                      <p:cBhvr>
                                        <p:cTn id="178"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84" grpId="0" animBg="1"/>
      <p:bldP spid="207" grpId="0" animBg="1"/>
      <p:bldP spid="208" grpId="0" animBg="1"/>
      <p:bldP spid="210" grpId="0" animBg="1"/>
      <p:bldP spid="219" grpId="0" animBg="1"/>
      <p:bldP spid="222" grpId="0" animBg="1"/>
      <p:bldP spid="245" grpId="0" animBg="1"/>
      <p:bldP spid="189" grpId="0" animBg="1"/>
      <p:bldP spid="189" grpId="1" animBg="1"/>
      <p:bldP spid="189" grpId="2" animBg="1"/>
      <p:bldP spid="190" grpId="0" animBg="1"/>
      <p:bldP spid="190" grpId="1" animBg="1"/>
      <p:bldP spid="193" grpId="0" animBg="1"/>
      <p:bldP spid="193" grpId="1" animBg="1"/>
      <p:bldP spid="193" grpId="2" animBg="1"/>
      <p:bldP spid="225" grpId="0" animBg="1"/>
      <p:bldP spid="340" grpId="0" animBg="1"/>
      <p:bldP spid="340" grpId="1" animBg="1"/>
      <p:bldP spid="341" grpId="0" animBg="1"/>
      <p:bldP spid="341" grpId="1" animBg="1"/>
      <p:bldP spid="342" grpId="0" animBg="1"/>
      <p:bldP spid="342" grpId="1" animBg="1"/>
      <p:bldP spid="343" grpId="0" animBg="1"/>
      <p:bldP spid="343" grpId="1" animBg="1"/>
      <p:bldP spid="346" grpId="0" animBg="1"/>
      <p:bldP spid="346"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Rectangle 205">
            <a:extLst>
              <a:ext uri="{FF2B5EF4-FFF2-40B4-BE49-F238E27FC236}">
                <a16:creationId xmlns:a16="http://schemas.microsoft.com/office/drawing/2014/main" id="{71E822CE-DDD3-4446-BB47-0987E9DA59EB}"/>
              </a:ext>
            </a:extLst>
          </p:cNvPr>
          <p:cNvSpPr/>
          <p:nvPr/>
        </p:nvSpPr>
        <p:spPr bwMode="auto">
          <a:xfrm>
            <a:off x="4071338"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pic>
        <p:nvPicPr>
          <p:cNvPr id="247" name="Picture 246">
            <a:extLst>
              <a:ext uri="{FF2B5EF4-FFF2-40B4-BE49-F238E27FC236}">
                <a16:creationId xmlns:a16="http://schemas.microsoft.com/office/drawing/2014/main" id="{190C72FE-61C1-46CD-B6D0-2327CF5B63AD}"/>
              </a:ext>
            </a:extLst>
          </p:cNvPr>
          <p:cNvPicPr>
            <a:picLocks noChangeAspect="1"/>
          </p:cNvPicPr>
          <p:nvPr/>
        </p:nvPicPr>
        <p:blipFill>
          <a:blip r:embed="rId3"/>
          <a:stretch>
            <a:fillRect/>
          </a:stretch>
        </p:blipFill>
        <p:spPr>
          <a:xfrm>
            <a:off x="4083917" y="1376205"/>
            <a:ext cx="111996" cy="111996"/>
          </a:xfrm>
          <a:prstGeom prst="rect">
            <a:avLst/>
          </a:prstGeom>
        </p:spPr>
      </p:pic>
      <p:sp>
        <p:nvSpPr>
          <p:cNvPr id="284" name="Rectangle 283">
            <a:extLst>
              <a:ext uri="{FF2B5EF4-FFF2-40B4-BE49-F238E27FC236}">
                <a16:creationId xmlns:a16="http://schemas.microsoft.com/office/drawing/2014/main" id="{8FA7C5C3-8EF2-4404-85C9-11D840D04B91}"/>
              </a:ext>
            </a:extLst>
          </p:cNvPr>
          <p:cNvSpPr/>
          <p:nvPr/>
        </p:nvSpPr>
        <p:spPr bwMode="auto">
          <a:xfrm>
            <a:off x="3806461" y="1358454"/>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2</a:t>
            </a:r>
          </a:p>
        </p:txBody>
      </p:sp>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sp>
        <p:nvSpPr>
          <p:cNvPr id="30" name="TextBox 29">
            <a:extLst>
              <a:ext uri="{FF2B5EF4-FFF2-40B4-BE49-F238E27FC236}">
                <a16:creationId xmlns:a16="http://schemas.microsoft.com/office/drawing/2014/main" id="{B5631569-42B1-8941-8290-05259AEBD005}"/>
              </a:ext>
            </a:extLst>
          </p:cNvPr>
          <p:cNvSpPr txBox="1"/>
          <p:nvPr/>
        </p:nvSpPr>
        <p:spPr>
          <a:xfrm>
            <a:off x="7545044" y="635760"/>
            <a:ext cx="1001725" cy="161583"/>
          </a:xfrm>
          <a:prstGeom prst="rect">
            <a:avLst/>
          </a:prstGeom>
          <a:noFill/>
        </p:spPr>
        <p:txBody>
          <a:bodyPr wrap="square" lIns="0" tIns="0" rIns="0" bIns="0" rtlCol="0" anchor="b" anchorCtr="0">
            <a:spAutoFit/>
          </a:bodyPr>
          <a:lstStyle/>
          <a:p>
            <a:pPr algn="ctr"/>
            <a:r>
              <a:rPr lang="en-US" sz="1050" b="1"/>
              <a:t>Quorum-Task </a:t>
            </a:r>
          </a:p>
        </p:txBody>
      </p:sp>
      <p:pic>
        <p:nvPicPr>
          <p:cNvPr id="93" name="Picture 92">
            <a:extLst>
              <a:ext uri="{FF2B5EF4-FFF2-40B4-BE49-F238E27FC236}">
                <a16:creationId xmlns:a16="http://schemas.microsoft.com/office/drawing/2014/main" id="{5ECEB0B6-9F4C-904A-BBDF-BE0CDDE3268E}"/>
              </a:ext>
            </a:extLst>
          </p:cNvPr>
          <p:cNvPicPr>
            <a:picLocks noChangeAspect="1"/>
          </p:cNvPicPr>
          <p:nvPr/>
        </p:nvPicPr>
        <p:blipFill rotWithShape="1">
          <a:blip r:embed="rId4"/>
          <a:srcRect l="12373" t="12557" r="12934" b="12880"/>
          <a:stretch/>
        </p:blipFill>
        <p:spPr>
          <a:xfrm>
            <a:off x="7850368" y="67745"/>
            <a:ext cx="385744" cy="385075"/>
          </a:xfrm>
          <a:prstGeom prst="rect">
            <a:avLst/>
          </a:prstGeom>
        </p:spPr>
      </p:pic>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9"/>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23111"/>
          </a:xfrm>
          <a:prstGeom prst="rect">
            <a:avLst/>
          </a:prstGeom>
          <a:noFill/>
        </p:spPr>
        <p:txBody>
          <a:bodyPr wrap="square" lIns="0" tIns="0" rIns="0" bIns="0" rtlCol="0">
            <a:spAutoFit/>
          </a:bodyPr>
          <a:lstStyle/>
          <a:p>
            <a:r>
              <a:rPr lang="en-US" sz="80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pic>
        <p:nvPicPr>
          <p:cNvPr id="26" name="Picture 14" descr="Related image">
            <a:extLst>
              <a:ext uri="{FF2B5EF4-FFF2-40B4-BE49-F238E27FC236}">
                <a16:creationId xmlns:a16="http://schemas.microsoft.com/office/drawing/2014/main" id="{031E078D-C17A-6747-B222-E512B6CB07D1}"/>
              </a:ext>
            </a:extLst>
          </p:cNvPr>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8329" y="105100"/>
            <a:ext cx="310364" cy="3103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28" name="Lightning Bolt 27">
            <a:extLst>
              <a:ext uri="{FF2B5EF4-FFF2-40B4-BE49-F238E27FC236}">
                <a16:creationId xmlns:a16="http://schemas.microsoft.com/office/drawing/2014/main" id="{011E23FA-723D-344F-B1E4-351D0E543693}"/>
              </a:ext>
            </a:extLst>
          </p:cNvPr>
          <p:cNvSpPr/>
          <p:nvPr/>
        </p:nvSpPr>
        <p:spPr>
          <a:xfrm>
            <a:off x="7285022" y="35699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07217" y="988603"/>
            <a:ext cx="1533056" cy="219986"/>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d5ab1fa </a:t>
              </a: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071338"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678020"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a:t>
            </a:r>
            <a:r>
              <a:rPr lang="en-US" sz="1050">
                <a:solidFill>
                  <a:sysClr val="windowText" lastClr="000000"/>
                </a:solidFill>
                <a:ea typeface="Segoe UI" pitchFamily="34" charset="0"/>
                <a:cs typeface="Segoe UI" pitchFamily="34" charset="0"/>
              </a:rPr>
              <a:t>@l</a:t>
            </a:r>
          </a:p>
        </p:txBody>
      </p:sp>
      <p:sp>
        <p:nvSpPr>
          <p:cNvPr id="87" name="Rectangle 86">
            <a:extLst>
              <a:ext uri="{FF2B5EF4-FFF2-40B4-BE49-F238E27FC236}">
                <a16:creationId xmlns:a16="http://schemas.microsoft.com/office/drawing/2014/main" id="{4AE61D82-0197-4840-92AB-C45379A532F4}"/>
              </a:ext>
            </a:extLst>
          </p:cNvPr>
          <p:cNvSpPr/>
          <p:nvPr/>
        </p:nvSpPr>
        <p:spPr bwMode="auto">
          <a:xfrm>
            <a:off x="768582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23861" y="98860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427554" y="1096722"/>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87" idx="1"/>
          </p:cNvCxnSpPr>
          <p:nvPr/>
        </p:nvCxnSpPr>
        <p:spPr>
          <a:xfrm>
            <a:off x="7235163" y="1097159"/>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3"/>
          <a:stretch>
            <a:fillRect/>
          </a:stretch>
        </p:blipFill>
        <p:spPr>
          <a:xfrm>
            <a:off x="4435839" y="995477"/>
            <a:ext cx="202491" cy="202491"/>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75440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103" name="Straight Arrow Connector 102">
            <a:extLst>
              <a:ext uri="{FF2B5EF4-FFF2-40B4-BE49-F238E27FC236}">
                <a16:creationId xmlns:a16="http://schemas.microsoft.com/office/drawing/2014/main" id="{EE2935D6-FF21-4F12-9557-3F779EC3D2E7}"/>
              </a:ext>
            </a:extLst>
          </p:cNvPr>
          <p:cNvCxnSpPr>
            <a:cxnSpLocks/>
            <a:stCxn id="87" idx="3"/>
            <a:endCxn id="178" idx="1"/>
          </p:cNvCxnSpPr>
          <p:nvPr/>
        </p:nvCxnSpPr>
        <p:spPr>
          <a:xfrm>
            <a:off x="8430273" y="1097159"/>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3"/>
          <a:stretch>
            <a:fillRect/>
          </a:stretch>
        </p:blipFill>
        <p:spPr>
          <a:xfrm>
            <a:off x="4435839" y="995446"/>
            <a:ext cx="204459" cy="20445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79576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540211" y="1097159"/>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49071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866194" y="988166"/>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865664" y="988166"/>
            <a:ext cx="333957"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endParaRPr lang="en-US" sz="1050" baseline="3000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3"/>
          <a:stretch>
            <a:fillRect/>
          </a:stretch>
        </p:blipFill>
        <p:spPr>
          <a:xfrm>
            <a:off x="4083917" y="1006354"/>
            <a:ext cx="111996" cy="111996"/>
          </a:xfrm>
          <a:prstGeom prst="rect">
            <a:avLst/>
          </a:prstGeom>
        </p:spPr>
      </p:pic>
      <p:grpSp>
        <p:nvGrpSpPr>
          <p:cNvPr id="22" name="Group 21">
            <a:extLst>
              <a:ext uri="{FF2B5EF4-FFF2-40B4-BE49-F238E27FC236}">
                <a16:creationId xmlns:a16="http://schemas.microsoft.com/office/drawing/2014/main" id="{E1676AA3-D0B6-49AD-944A-FB438471971D}"/>
              </a:ext>
            </a:extLst>
          </p:cNvPr>
          <p:cNvGrpSpPr/>
          <p:nvPr/>
        </p:nvGrpSpPr>
        <p:grpSpPr>
          <a:xfrm>
            <a:off x="1123081" y="478812"/>
            <a:ext cx="7513809" cy="3172721"/>
            <a:chOff x="1123081" y="478812"/>
            <a:chExt cx="7513809" cy="6439136"/>
          </a:xfrm>
        </p:grpSpPr>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sp>
        <p:nvSpPr>
          <p:cNvPr id="196" name="TextBox 195">
            <a:extLst>
              <a:ext uri="{FF2B5EF4-FFF2-40B4-BE49-F238E27FC236}">
                <a16:creationId xmlns:a16="http://schemas.microsoft.com/office/drawing/2014/main" id="{CF2E36C1-7B21-4BBF-9BFB-8540597EC0A9}"/>
              </a:ext>
            </a:extLst>
          </p:cNvPr>
          <p:cNvSpPr txBox="1"/>
          <p:nvPr/>
        </p:nvSpPr>
        <p:spPr>
          <a:xfrm>
            <a:off x="3820221" y="714079"/>
            <a:ext cx="217596" cy="161583"/>
          </a:xfrm>
          <a:prstGeom prst="rect">
            <a:avLst/>
          </a:prstGeom>
          <a:noFill/>
        </p:spPr>
        <p:txBody>
          <a:bodyPr wrap="square" lIns="0" tIns="0" rIns="0" bIns="0" rtlCol="0">
            <a:spAutoFit/>
          </a:bodyPr>
          <a:lstStyle/>
          <a:p>
            <a:r>
              <a:rPr lang="en-US" sz="1050"/>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06461" y="988603"/>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40273" y="1097159"/>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805089" y="708857"/>
            <a:ext cx="837618" cy="161583"/>
          </a:xfrm>
          <a:prstGeom prst="rect">
            <a:avLst/>
          </a:prstGeom>
          <a:noFill/>
        </p:spPr>
        <p:txBody>
          <a:bodyPr wrap="square" lIns="0" tIns="0" rIns="0" bIns="0" rtlCol="0">
            <a:spAutoFit/>
          </a:bodyPr>
          <a:lstStyle/>
          <a:p>
            <a:r>
              <a:rPr lang="en-US" sz="1050"/>
              <a:t>Dependencies</a:t>
            </a:r>
          </a:p>
        </p:txBody>
      </p:sp>
      <p:sp>
        <p:nvSpPr>
          <p:cNvPr id="207" name="Rectangle 206">
            <a:extLst>
              <a:ext uri="{FF2B5EF4-FFF2-40B4-BE49-F238E27FC236}">
                <a16:creationId xmlns:a16="http://schemas.microsoft.com/office/drawing/2014/main" id="{3711F22B-FA61-4F88-97F7-9BF0B990C130}"/>
              </a:ext>
            </a:extLst>
          </p:cNvPr>
          <p:cNvSpPr/>
          <p:nvPr/>
        </p:nvSpPr>
        <p:spPr bwMode="auto">
          <a:xfrm>
            <a:off x="5678020"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web:sha@n</a:t>
            </a:r>
            <a:endParaRPr lang="en-US" sz="1050">
              <a:solidFill>
                <a:sysClr val="windowText" lastClr="000000"/>
              </a:soli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BCFDC57B-0013-4252-BFD0-E95038FCA154}"/>
              </a:ext>
            </a:extLst>
          </p:cNvPr>
          <p:cNvSpPr/>
          <p:nvPr/>
        </p:nvSpPr>
        <p:spPr bwMode="auto">
          <a:xfrm>
            <a:off x="768582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sp>
        <p:nvSpPr>
          <p:cNvPr id="210" name="Rectangle 209">
            <a:extLst>
              <a:ext uri="{FF2B5EF4-FFF2-40B4-BE49-F238E27FC236}">
                <a16:creationId xmlns:a16="http://schemas.microsoft.com/office/drawing/2014/main" id="{6DC6F4C9-7DFD-4D66-9190-938BECE43F7C}"/>
              </a:ext>
            </a:extLst>
          </p:cNvPr>
          <p:cNvSpPr/>
          <p:nvPr/>
        </p:nvSpPr>
        <p:spPr bwMode="auto">
          <a:xfrm>
            <a:off x="323861" y="1358454"/>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cxnSp>
        <p:nvCxnSpPr>
          <p:cNvPr id="211" name="Straight Arrow Connector 210">
            <a:extLst>
              <a:ext uri="{FF2B5EF4-FFF2-40B4-BE49-F238E27FC236}">
                <a16:creationId xmlns:a16="http://schemas.microsoft.com/office/drawing/2014/main" id="{271DE982-00F1-41C8-8FC0-15B1F0176BEF}"/>
              </a:ext>
            </a:extLst>
          </p:cNvPr>
          <p:cNvCxnSpPr>
            <a:cxnSpLocks/>
            <a:stCxn id="245" idx="3"/>
            <a:endCxn id="207" idx="1"/>
          </p:cNvCxnSpPr>
          <p:nvPr/>
        </p:nvCxnSpPr>
        <p:spPr>
          <a:xfrm>
            <a:off x="5427554" y="1466573"/>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36C3742B-FF2C-413E-A94F-5B2B9FF1DFED}"/>
              </a:ext>
            </a:extLst>
          </p:cNvPr>
          <p:cNvCxnSpPr>
            <a:cxnSpLocks/>
            <a:stCxn id="225" idx="3"/>
            <a:endCxn id="208" idx="1"/>
          </p:cNvCxnSpPr>
          <p:nvPr/>
        </p:nvCxnSpPr>
        <p:spPr>
          <a:xfrm>
            <a:off x="7235163" y="1467010"/>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741FD1C0-3409-45E6-A06A-BD44718051FD}"/>
              </a:ext>
            </a:extLst>
          </p:cNvPr>
          <p:cNvGrpSpPr/>
          <p:nvPr/>
        </p:nvGrpSpPr>
        <p:grpSpPr>
          <a:xfrm>
            <a:off x="7739913" y="1692304"/>
            <a:ext cx="518242" cy="149281"/>
            <a:chOff x="4915038" y="3602196"/>
            <a:chExt cx="920461" cy="265141"/>
          </a:xfrm>
        </p:grpSpPr>
        <p:sp>
          <p:nvSpPr>
            <p:cNvPr id="215" name="Rectangle 214">
              <a:extLst>
                <a:ext uri="{FF2B5EF4-FFF2-40B4-BE49-F238E27FC236}">
                  <a16:creationId xmlns:a16="http://schemas.microsoft.com/office/drawing/2014/main" id="{E4BAE500-3DC4-4111-9660-B6458930DAE0}"/>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E024D273-3433-4DA1-AECC-C15C259896BF}"/>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9" name="Rectangle 218">
            <a:extLst>
              <a:ext uri="{FF2B5EF4-FFF2-40B4-BE49-F238E27FC236}">
                <a16:creationId xmlns:a16="http://schemas.microsoft.com/office/drawing/2014/main" id="{3D8F5739-6404-48F6-ABA7-FFBEE2D2BFE1}"/>
              </a:ext>
            </a:extLst>
          </p:cNvPr>
          <p:cNvSpPr/>
          <p:nvPr/>
        </p:nvSpPr>
        <p:spPr bwMode="auto">
          <a:xfrm>
            <a:off x="975440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220" name="Straight Arrow Connector 219">
            <a:extLst>
              <a:ext uri="{FF2B5EF4-FFF2-40B4-BE49-F238E27FC236}">
                <a16:creationId xmlns:a16="http://schemas.microsoft.com/office/drawing/2014/main" id="{957CAB7C-5840-4BE4-B522-FB7AA19A5230}"/>
              </a:ext>
            </a:extLst>
          </p:cNvPr>
          <p:cNvCxnSpPr>
            <a:cxnSpLocks/>
            <a:stCxn id="208" idx="3"/>
            <a:endCxn id="222" idx="1"/>
          </p:cNvCxnSpPr>
          <p:nvPr/>
        </p:nvCxnSpPr>
        <p:spPr>
          <a:xfrm>
            <a:off x="8430273" y="1467010"/>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21" name="Picture 220">
            <a:extLst>
              <a:ext uri="{FF2B5EF4-FFF2-40B4-BE49-F238E27FC236}">
                <a16:creationId xmlns:a16="http://schemas.microsoft.com/office/drawing/2014/main" id="{4D65F8FA-7A1B-4800-A23E-04D596776819}"/>
              </a:ext>
            </a:extLst>
          </p:cNvPr>
          <p:cNvPicPr>
            <a:picLocks noChangeAspect="1"/>
          </p:cNvPicPr>
          <p:nvPr/>
        </p:nvPicPr>
        <p:blipFill>
          <a:blip r:embed="rId3"/>
          <a:stretch>
            <a:fillRect/>
          </a:stretch>
        </p:blipFill>
        <p:spPr>
          <a:xfrm>
            <a:off x="3312642" y="1458093"/>
            <a:ext cx="204459" cy="204459"/>
          </a:xfrm>
          <a:prstGeom prst="rect">
            <a:avLst/>
          </a:prstGeom>
        </p:spPr>
      </p:pic>
      <p:sp>
        <p:nvSpPr>
          <p:cNvPr id="222" name="Rectangle 221">
            <a:extLst>
              <a:ext uri="{FF2B5EF4-FFF2-40B4-BE49-F238E27FC236}">
                <a16:creationId xmlns:a16="http://schemas.microsoft.com/office/drawing/2014/main" id="{9966BB39-F6E3-43F8-A339-356C8AC0A442}"/>
              </a:ext>
            </a:extLst>
          </p:cNvPr>
          <p:cNvSpPr/>
          <p:nvPr/>
        </p:nvSpPr>
        <p:spPr bwMode="auto">
          <a:xfrm>
            <a:off x="879576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224" name="Straight Arrow Connector 223">
            <a:extLst>
              <a:ext uri="{FF2B5EF4-FFF2-40B4-BE49-F238E27FC236}">
                <a16:creationId xmlns:a16="http://schemas.microsoft.com/office/drawing/2014/main" id="{7062ABA4-87AA-4E7E-97E1-00F6139F63F3}"/>
              </a:ext>
            </a:extLst>
          </p:cNvPr>
          <p:cNvCxnSpPr>
            <a:cxnSpLocks/>
            <a:stCxn id="222" idx="3"/>
            <a:endCxn id="219" idx="1"/>
          </p:cNvCxnSpPr>
          <p:nvPr/>
        </p:nvCxnSpPr>
        <p:spPr>
          <a:xfrm>
            <a:off x="9540211" y="1467010"/>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303760AC-BDB5-4BBE-B67A-7AFE742C24F6}"/>
              </a:ext>
            </a:extLst>
          </p:cNvPr>
          <p:cNvSpPr/>
          <p:nvPr/>
        </p:nvSpPr>
        <p:spPr bwMode="auto">
          <a:xfrm>
            <a:off x="4866194" y="1358017"/>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cxnSp>
        <p:nvCxnSpPr>
          <p:cNvPr id="285" name="Straight Arrow Connector 284">
            <a:extLst>
              <a:ext uri="{FF2B5EF4-FFF2-40B4-BE49-F238E27FC236}">
                <a16:creationId xmlns:a16="http://schemas.microsoft.com/office/drawing/2014/main" id="{CBDC5A5B-EA72-4E5A-9FA9-993E4873E430}"/>
              </a:ext>
            </a:extLst>
          </p:cNvPr>
          <p:cNvCxnSpPr>
            <a:cxnSpLocks/>
            <a:stCxn id="210" idx="3"/>
          </p:cNvCxnSpPr>
          <p:nvPr/>
        </p:nvCxnSpPr>
        <p:spPr>
          <a:xfrm>
            <a:off x="1072240" y="1467010"/>
            <a:ext cx="194870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109AAA79-3FDA-429B-8ABC-B9E66E95CBE5}"/>
              </a:ext>
            </a:extLst>
          </p:cNvPr>
          <p:cNvSpPr/>
          <p:nvPr/>
        </p:nvSpPr>
        <p:spPr>
          <a:xfrm>
            <a:off x="6505208" y="1367982"/>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0" name="Rectangle 189">
            <a:extLst>
              <a:ext uri="{FF2B5EF4-FFF2-40B4-BE49-F238E27FC236}">
                <a16:creationId xmlns:a16="http://schemas.microsoft.com/office/drawing/2014/main" id="{46908AB8-D101-4CB1-AB17-D2ACD3BD6A30}"/>
              </a:ext>
            </a:extLst>
          </p:cNvPr>
          <p:cNvSpPr/>
          <p:nvPr/>
        </p:nvSpPr>
        <p:spPr>
          <a:xfrm>
            <a:off x="6505208" y="1368134"/>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3"/>
          <a:stretch>
            <a:fillRect/>
          </a:stretch>
        </p:blipFill>
        <p:spPr>
          <a:xfrm>
            <a:off x="3155473" y="1438580"/>
            <a:ext cx="111996" cy="111996"/>
          </a:xfrm>
          <a:prstGeom prst="rect">
            <a:avLst/>
          </a:prstGeom>
        </p:spPr>
      </p:pic>
      <p:sp>
        <p:nvSpPr>
          <p:cNvPr id="346" name="Rectangle 345">
            <a:extLst>
              <a:ext uri="{FF2B5EF4-FFF2-40B4-BE49-F238E27FC236}">
                <a16:creationId xmlns:a16="http://schemas.microsoft.com/office/drawing/2014/main" id="{5C823052-99FB-4F4B-B52B-64BEA411B8F8}"/>
              </a:ext>
            </a:extLst>
          </p:cNvPr>
          <p:cNvSpPr/>
          <p:nvPr/>
        </p:nvSpPr>
        <p:spPr bwMode="auto">
          <a:xfrm>
            <a:off x="4861995" y="1357579"/>
            <a:ext cx="418133"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cxnSp>
        <p:nvCxnSpPr>
          <p:cNvPr id="304" name="Straight Arrow Connector 191">
            <a:extLst>
              <a:ext uri="{FF2B5EF4-FFF2-40B4-BE49-F238E27FC236}">
                <a16:creationId xmlns:a16="http://schemas.microsoft.com/office/drawing/2014/main" id="{954D63EE-6496-4B4F-8EAF-D95FE179EBAC}"/>
              </a:ext>
            </a:extLst>
          </p:cNvPr>
          <p:cNvCxnSpPr>
            <a:cxnSpLocks/>
            <a:stCxn id="348" idx="2"/>
            <a:endCxn id="356" idx="1"/>
          </p:cNvCxnSpPr>
          <p:nvPr/>
        </p:nvCxnSpPr>
        <p:spPr>
          <a:xfrm rot="16200000" flipH="1">
            <a:off x="9974329" y="5031274"/>
            <a:ext cx="1391919" cy="1118035"/>
          </a:xfrm>
          <a:prstGeom prst="curved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8" name="Rectangle 347">
            <a:extLst>
              <a:ext uri="{FF2B5EF4-FFF2-40B4-BE49-F238E27FC236}">
                <a16:creationId xmlns:a16="http://schemas.microsoft.com/office/drawing/2014/main" id="{76060FE8-AB5E-4A31-882B-C69B270A1EA9}"/>
              </a:ext>
            </a:extLst>
          </p:cNvPr>
          <p:cNvSpPr/>
          <p:nvPr/>
        </p:nvSpPr>
        <p:spPr bwMode="auto">
          <a:xfrm>
            <a:off x="9739049" y="4677222"/>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sp>
        <p:nvSpPr>
          <p:cNvPr id="350" name="Freeform: Shape 349">
            <a:extLst>
              <a:ext uri="{FF2B5EF4-FFF2-40B4-BE49-F238E27FC236}">
                <a16:creationId xmlns:a16="http://schemas.microsoft.com/office/drawing/2014/main" id="{B8A21FB7-A9E8-429A-8C5B-EFAE9F42994F}"/>
              </a:ext>
            </a:extLst>
          </p:cNvPr>
          <p:cNvSpPr/>
          <p:nvPr/>
        </p:nvSpPr>
        <p:spPr>
          <a:xfrm>
            <a:off x="3788665" y="1630015"/>
            <a:ext cx="2982921" cy="3253610"/>
          </a:xfrm>
          <a:custGeom>
            <a:avLst/>
            <a:gdLst>
              <a:gd name="connsiteX0" fmla="*/ 0 w 3480816"/>
              <a:gd name="connsiteY0" fmla="*/ 786754 h 786754"/>
              <a:gd name="connsiteX1" fmla="*/ 1176528 w 3480816"/>
              <a:gd name="connsiteY1" fmla="*/ 370 h 786754"/>
              <a:gd name="connsiteX2" fmla="*/ 3480816 w 3480816"/>
              <a:gd name="connsiteY2" fmla="*/ 677026 h 786754"/>
              <a:gd name="connsiteX0" fmla="*/ 0 w 4576844"/>
              <a:gd name="connsiteY0" fmla="*/ 3136632 h 3136632"/>
              <a:gd name="connsiteX1" fmla="*/ 2272556 w 4576844"/>
              <a:gd name="connsiteY1" fmla="*/ 89300 h 3136632"/>
              <a:gd name="connsiteX2" fmla="*/ 4576844 w 4576844"/>
              <a:gd name="connsiteY2" fmla="*/ 765956 h 3136632"/>
              <a:gd name="connsiteX0" fmla="*/ 0 w 4576844"/>
              <a:gd name="connsiteY0" fmla="*/ 2566936 h 2566936"/>
              <a:gd name="connsiteX1" fmla="*/ 2460447 w 4576844"/>
              <a:gd name="connsiteY1" fmla="*/ 177221 h 2566936"/>
              <a:gd name="connsiteX2" fmla="*/ 4576844 w 4576844"/>
              <a:gd name="connsiteY2" fmla="*/ 196260 h 2566936"/>
              <a:gd name="connsiteX0" fmla="*/ 144039 w 2434883"/>
              <a:gd name="connsiteY0" fmla="*/ 33294 h 2362501"/>
              <a:gd name="connsiteX1" fmla="*/ 318486 w 2434883"/>
              <a:gd name="connsiteY1" fmla="*/ 2327339 h 2362501"/>
              <a:gd name="connsiteX2" fmla="*/ 2434883 w 2434883"/>
              <a:gd name="connsiteY2" fmla="*/ 2346378 h 2362501"/>
              <a:gd name="connsiteX0" fmla="*/ 3299220 w 3559309"/>
              <a:gd name="connsiteY0" fmla="*/ 33294 h 2712138"/>
              <a:gd name="connsiteX1" fmla="*/ 3473667 w 3559309"/>
              <a:gd name="connsiteY1" fmla="*/ 2327339 h 2712138"/>
              <a:gd name="connsiteX2" fmla="*/ 22384 w 3559309"/>
              <a:gd name="connsiteY2" fmla="*/ 2712138 h 2712138"/>
              <a:gd name="connsiteX0" fmla="*/ 3303350 w 3340078"/>
              <a:gd name="connsiteY0" fmla="*/ 40196 h 2719040"/>
              <a:gd name="connsiteX1" fmla="*/ 2725957 w 3340078"/>
              <a:gd name="connsiteY1" fmla="*/ 1765281 h 2719040"/>
              <a:gd name="connsiteX2" fmla="*/ 26514 w 3340078"/>
              <a:gd name="connsiteY2" fmla="*/ 2719040 h 2719040"/>
              <a:gd name="connsiteX0" fmla="*/ 3303350 w 3340078"/>
              <a:gd name="connsiteY0" fmla="*/ 40196 h 2719040"/>
              <a:gd name="connsiteX1" fmla="*/ 2725957 w 3340078"/>
              <a:gd name="connsiteY1" fmla="*/ 1765281 h 2719040"/>
              <a:gd name="connsiteX2" fmla="*/ 26514 w 3340078"/>
              <a:gd name="connsiteY2" fmla="*/ 2719040 h 2719040"/>
              <a:gd name="connsiteX0" fmla="*/ 3313820 w 3409119"/>
              <a:gd name="connsiteY0" fmla="*/ 52895 h 2731739"/>
              <a:gd name="connsiteX1" fmla="*/ 2736427 w 3409119"/>
              <a:gd name="connsiteY1" fmla="*/ 1777980 h 2731739"/>
              <a:gd name="connsiteX2" fmla="*/ 36984 w 3409119"/>
              <a:gd name="connsiteY2" fmla="*/ 2731739 h 2731739"/>
              <a:gd name="connsiteX0" fmla="*/ 3319577 w 3381355"/>
              <a:gd name="connsiteY0" fmla="*/ 59498 h 2738342"/>
              <a:gd name="connsiteX1" fmla="*/ 2345944 w 3381355"/>
              <a:gd name="connsiteY1" fmla="*/ 1550903 h 2738342"/>
              <a:gd name="connsiteX2" fmla="*/ 42741 w 3381355"/>
              <a:gd name="connsiteY2" fmla="*/ 2738342 h 2738342"/>
              <a:gd name="connsiteX0" fmla="*/ 3032979 w 3099344"/>
              <a:gd name="connsiteY0" fmla="*/ 68441 h 3322051"/>
              <a:gd name="connsiteX1" fmla="*/ 2059346 w 3099344"/>
              <a:gd name="connsiteY1" fmla="*/ 1559846 h 3322051"/>
              <a:gd name="connsiteX2" fmla="*/ 50058 w 3099344"/>
              <a:gd name="connsiteY2" fmla="*/ 3322051 h 3322051"/>
              <a:gd name="connsiteX0" fmla="*/ 2982921 w 3049286"/>
              <a:gd name="connsiteY0" fmla="*/ 68441 h 3322057"/>
              <a:gd name="connsiteX1" fmla="*/ 2009288 w 3049286"/>
              <a:gd name="connsiteY1" fmla="*/ 1559846 h 3322057"/>
              <a:gd name="connsiteX2" fmla="*/ 0 w 3049286"/>
              <a:gd name="connsiteY2" fmla="*/ 3322051 h 3322057"/>
              <a:gd name="connsiteX0" fmla="*/ 2982921 w 2982921"/>
              <a:gd name="connsiteY0" fmla="*/ 0 h 3253610"/>
              <a:gd name="connsiteX1" fmla="*/ 0 w 2982921"/>
              <a:gd name="connsiteY1" fmla="*/ 3253610 h 3253610"/>
              <a:gd name="connsiteX0" fmla="*/ 2982921 w 2982921"/>
              <a:gd name="connsiteY0" fmla="*/ 0 h 3253610"/>
              <a:gd name="connsiteX1" fmla="*/ 0 w 2982921"/>
              <a:gd name="connsiteY1" fmla="*/ 3253610 h 3253610"/>
              <a:gd name="connsiteX0" fmla="*/ 2982921 w 2982921"/>
              <a:gd name="connsiteY0" fmla="*/ 0 h 3253610"/>
              <a:gd name="connsiteX1" fmla="*/ 0 w 2982921"/>
              <a:gd name="connsiteY1" fmla="*/ 3253610 h 3253610"/>
              <a:gd name="connsiteX0" fmla="*/ 2982921 w 2982921"/>
              <a:gd name="connsiteY0" fmla="*/ 0 h 3253610"/>
              <a:gd name="connsiteX1" fmla="*/ 0 w 2982921"/>
              <a:gd name="connsiteY1" fmla="*/ 3253610 h 3253610"/>
              <a:gd name="connsiteX0" fmla="*/ 2982921 w 2982921"/>
              <a:gd name="connsiteY0" fmla="*/ 0 h 3253610"/>
              <a:gd name="connsiteX1" fmla="*/ 882395 w 2982921"/>
              <a:gd name="connsiteY1" fmla="*/ 2477165 h 3253610"/>
              <a:gd name="connsiteX2" fmla="*/ 0 w 2982921"/>
              <a:gd name="connsiteY2" fmla="*/ 3253610 h 3253610"/>
              <a:gd name="connsiteX0" fmla="*/ 2982921 w 2982921"/>
              <a:gd name="connsiteY0" fmla="*/ 0 h 3253610"/>
              <a:gd name="connsiteX1" fmla="*/ 882395 w 2982921"/>
              <a:gd name="connsiteY1" fmla="*/ 2477165 h 3253610"/>
              <a:gd name="connsiteX2" fmla="*/ 0 w 2982921"/>
              <a:gd name="connsiteY2" fmla="*/ 3253610 h 3253610"/>
              <a:gd name="connsiteX0" fmla="*/ 2982921 w 2982921"/>
              <a:gd name="connsiteY0" fmla="*/ 0 h 3253610"/>
              <a:gd name="connsiteX1" fmla="*/ 707135 w 2982921"/>
              <a:gd name="connsiteY1" fmla="*/ 2362865 h 3253610"/>
              <a:gd name="connsiteX2" fmla="*/ 0 w 2982921"/>
              <a:gd name="connsiteY2" fmla="*/ 3253610 h 3253610"/>
            </a:gdLst>
            <a:ahLst/>
            <a:cxnLst>
              <a:cxn ang="0">
                <a:pos x="connsiteX0" y="connsiteY0"/>
              </a:cxn>
              <a:cxn ang="0">
                <a:pos x="connsiteX1" y="connsiteY1"/>
              </a:cxn>
              <a:cxn ang="0">
                <a:pos x="connsiteX2" y="connsiteY2"/>
              </a:cxn>
            </a:cxnLst>
            <a:rect l="l" t="t" r="r" b="b"/>
            <a:pathLst>
              <a:path w="2982921" h="3253610">
                <a:moveTo>
                  <a:pt x="2982921" y="0"/>
                </a:moveTo>
                <a:lnTo>
                  <a:pt x="707135" y="2362865"/>
                </a:lnTo>
                <a:cubicBezTo>
                  <a:pt x="6960" y="3188587"/>
                  <a:pt x="372733" y="2620830"/>
                  <a:pt x="0" y="3253610"/>
                </a:cubicBezTo>
              </a:path>
            </a:pathLst>
          </a:cu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1" name="Freeform: Shape 350">
            <a:extLst>
              <a:ext uri="{FF2B5EF4-FFF2-40B4-BE49-F238E27FC236}">
                <a16:creationId xmlns:a16="http://schemas.microsoft.com/office/drawing/2014/main" id="{15D16987-A400-4E99-9157-C5F89406B253}"/>
              </a:ext>
            </a:extLst>
          </p:cNvPr>
          <p:cNvSpPr/>
          <p:nvPr/>
        </p:nvSpPr>
        <p:spPr>
          <a:xfrm>
            <a:off x="6800319" y="1569048"/>
            <a:ext cx="2948908" cy="3240790"/>
          </a:xfrm>
          <a:custGeom>
            <a:avLst/>
            <a:gdLst>
              <a:gd name="connsiteX0" fmla="*/ 0 w 3480816"/>
              <a:gd name="connsiteY0" fmla="*/ 786754 h 786754"/>
              <a:gd name="connsiteX1" fmla="*/ 1176528 w 3480816"/>
              <a:gd name="connsiteY1" fmla="*/ 370 h 786754"/>
              <a:gd name="connsiteX2" fmla="*/ 3480816 w 3480816"/>
              <a:gd name="connsiteY2" fmla="*/ 677026 h 786754"/>
              <a:gd name="connsiteX0" fmla="*/ 0 w 4576844"/>
              <a:gd name="connsiteY0" fmla="*/ 3136632 h 3136632"/>
              <a:gd name="connsiteX1" fmla="*/ 2272556 w 4576844"/>
              <a:gd name="connsiteY1" fmla="*/ 89300 h 3136632"/>
              <a:gd name="connsiteX2" fmla="*/ 4576844 w 4576844"/>
              <a:gd name="connsiteY2" fmla="*/ 765956 h 3136632"/>
              <a:gd name="connsiteX0" fmla="*/ 0 w 4576844"/>
              <a:gd name="connsiteY0" fmla="*/ 2566936 h 2566936"/>
              <a:gd name="connsiteX1" fmla="*/ 2460447 w 4576844"/>
              <a:gd name="connsiteY1" fmla="*/ 177221 h 2566936"/>
              <a:gd name="connsiteX2" fmla="*/ 4576844 w 4576844"/>
              <a:gd name="connsiteY2" fmla="*/ 196260 h 2566936"/>
              <a:gd name="connsiteX0" fmla="*/ 0 w 4614422"/>
              <a:gd name="connsiteY0" fmla="*/ 2410043 h 3953750"/>
              <a:gd name="connsiteX1" fmla="*/ 2460447 w 4614422"/>
              <a:gd name="connsiteY1" fmla="*/ 20328 h 3953750"/>
              <a:gd name="connsiteX2" fmla="*/ 4614422 w 4614422"/>
              <a:gd name="connsiteY2" fmla="*/ 3953750 h 3953750"/>
              <a:gd name="connsiteX0" fmla="*/ 0 w 4614422"/>
              <a:gd name="connsiteY0" fmla="*/ 73581 h 1617288"/>
              <a:gd name="connsiteX1" fmla="*/ 1934353 w 4614422"/>
              <a:gd name="connsiteY1" fmla="*/ 1178627 h 1617288"/>
              <a:gd name="connsiteX2" fmla="*/ 4614422 w 4614422"/>
              <a:gd name="connsiteY2" fmla="*/ 1617288 h 1617288"/>
              <a:gd name="connsiteX0" fmla="*/ 0 w 4614422"/>
              <a:gd name="connsiteY0" fmla="*/ 0 h 1543707"/>
              <a:gd name="connsiteX1" fmla="*/ 1934353 w 4614422"/>
              <a:gd name="connsiteY1" fmla="*/ 1105046 h 1543707"/>
              <a:gd name="connsiteX2" fmla="*/ 4614422 w 4614422"/>
              <a:gd name="connsiteY2" fmla="*/ 1543707 h 1543707"/>
              <a:gd name="connsiteX0" fmla="*/ 0 w 3600962"/>
              <a:gd name="connsiteY0" fmla="*/ 0 h 2793387"/>
              <a:gd name="connsiteX1" fmla="*/ 920893 w 3600962"/>
              <a:gd name="connsiteY1" fmla="*/ 2354726 h 2793387"/>
              <a:gd name="connsiteX2" fmla="*/ 3600962 w 3600962"/>
              <a:gd name="connsiteY2" fmla="*/ 2793387 h 2793387"/>
              <a:gd name="connsiteX0" fmla="*/ 0 w 4385822"/>
              <a:gd name="connsiteY0" fmla="*/ 0 h 2999127"/>
              <a:gd name="connsiteX1" fmla="*/ 920893 w 4385822"/>
              <a:gd name="connsiteY1" fmla="*/ 2354726 h 2999127"/>
              <a:gd name="connsiteX2" fmla="*/ 4385822 w 4385822"/>
              <a:gd name="connsiteY2" fmla="*/ 2999127 h 2999127"/>
              <a:gd name="connsiteX0" fmla="*/ 0 w 4385822"/>
              <a:gd name="connsiteY0" fmla="*/ 0 h 2999127"/>
              <a:gd name="connsiteX1" fmla="*/ 1378093 w 4385822"/>
              <a:gd name="connsiteY1" fmla="*/ 1722266 h 2999127"/>
              <a:gd name="connsiteX2" fmla="*/ 4385822 w 4385822"/>
              <a:gd name="connsiteY2" fmla="*/ 2999127 h 2999127"/>
              <a:gd name="connsiteX0" fmla="*/ 0 w 4385822"/>
              <a:gd name="connsiteY0" fmla="*/ 0 h 2999127"/>
              <a:gd name="connsiteX1" fmla="*/ 1378093 w 4385822"/>
              <a:gd name="connsiteY1" fmla="*/ 1722266 h 2999127"/>
              <a:gd name="connsiteX2" fmla="*/ 4385822 w 4385822"/>
              <a:gd name="connsiteY2" fmla="*/ 2999127 h 2999127"/>
              <a:gd name="connsiteX0" fmla="*/ 0 w 4385822"/>
              <a:gd name="connsiteY0" fmla="*/ 0 h 2999127"/>
              <a:gd name="connsiteX1" fmla="*/ 1378093 w 4385822"/>
              <a:gd name="connsiteY1" fmla="*/ 1722266 h 2999127"/>
              <a:gd name="connsiteX2" fmla="*/ 4385822 w 4385822"/>
              <a:gd name="connsiteY2" fmla="*/ 2999127 h 2999127"/>
              <a:gd name="connsiteX0" fmla="*/ 0 w 4385822"/>
              <a:gd name="connsiteY0" fmla="*/ 0 h 2999127"/>
              <a:gd name="connsiteX1" fmla="*/ 1378093 w 4385822"/>
              <a:gd name="connsiteY1" fmla="*/ 1722266 h 2999127"/>
              <a:gd name="connsiteX2" fmla="*/ 4385822 w 4385822"/>
              <a:gd name="connsiteY2" fmla="*/ 2999127 h 2999127"/>
              <a:gd name="connsiteX0" fmla="*/ 0 w 4385822"/>
              <a:gd name="connsiteY0" fmla="*/ 0 h 2999127"/>
              <a:gd name="connsiteX1" fmla="*/ 1378093 w 4385822"/>
              <a:gd name="connsiteY1" fmla="*/ 1722266 h 2999127"/>
              <a:gd name="connsiteX2" fmla="*/ 4385822 w 4385822"/>
              <a:gd name="connsiteY2" fmla="*/ 2999127 h 2999127"/>
              <a:gd name="connsiteX0" fmla="*/ 0 w 4385822"/>
              <a:gd name="connsiteY0" fmla="*/ 0 h 2999127"/>
              <a:gd name="connsiteX1" fmla="*/ 1378093 w 4385822"/>
              <a:gd name="connsiteY1" fmla="*/ 1722266 h 2999127"/>
              <a:gd name="connsiteX2" fmla="*/ 4385822 w 4385822"/>
              <a:gd name="connsiteY2" fmla="*/ 2999127 h 2999127"/>
              <a:gd name="connsiteX0" fmla="*/ 0 w 4385822"/>
              <a:gd name="connsiteY0" fmla="*/ 0 h 2999127"/>
              <a:gd name="connsiteX1" fmla="*/ 1378093 w 4385822"/>
              <a:gd name="connsiteY1" fmla="*/ 1722266 h 2999127"/>
              <a:gd name="connsiteX2" fmla="*/ 4385822 w 4385822"/>
              <a:gd name="connsiteY2" fmla="*/ 2999127 h 2999127"/>
              <a:gd name="connsiteX0" fmla="*/ 0 w 4385822"/>
              <a:gd name="connsiteY0" fmla="*/ 0 h 2999127"/>
              <a:gd name="connsiteX1" fmla="*/ 1378093 w 4385822"/>
              <a:gd name="connsiteY1" fmla="*/ 1722266 h 2999127"/>
              <a:gd name="connsiteX2" fmla="*/ 4385822 w 4385822"/>
              <a:gd name="connsiteY2" fmla="*/ 2999127 h 2999127"/>
              <a:gd name="connsiteX0" fmla="*/ 0 w 4385822"/>
              <a:gd name="connsiteY0" fmla="*/ 0 h 4697299"/>
              <a:gd name="connsiteX1" fmla="*/ 1378093 w 4385822"/>
              <a:gd name="connsiteY1" fmla="*/ 1722266 h 4697299"/>
              <a:gd name="connsiteX2" fmla="*/ 4385822 w 4385822"/>
              <a:gd name="connsiteY2" fmla="*/ 4697299 h 4697299"/>
              <a:gd name="connsiteX0" fmla="*/ 0 w 4385822"/>
              <a:gd name="connsiteY0" fmla="*/ 0 h 4697299"/>
              <a:gd name="connsiteX1" fmla="*/ 1378093 w 4385822"/>
              <a:gd name="connsiteY1" fmla="*/ 1722266 h 4697299"/>
              <a:gd name="connsiteX2" fmla="*/ 4385822 w 4385822"/>
              <a:gd name="connsiteY2" fmla="*/ 4697299 h 4697299"/>
              <a:gd name="connsiteX0" fmla="*/ 0 w 4385822"/>
              <a:gd name="connsiteY0" fmla="*/ 0 h 4697299"/>
              <a:gd name="connsiteX1" fmla="*/ 4385822 w 4385822"/>
              <a:gd name="connsiteY1" fmla="*/ 4697299 h 4697299"/>
              <a:gd name="connsiteX0" fmla="*/ 0 w 4385822"/>
              <a:gd name="connsiteY0" fmla="*/ 0 h 4697299"/>
              <a:gd name="connsiteX1" fmla="*/ 4385822 w 4385822"/>
              <a:gd name="connsiteY1" fmla="*/ 4697299 h 4697299"/>
              <a:gd name="connsiteX0" fmla="*/ 0 w 4385822"/>
              <a:gd name="connsiteY0" fmla="*/ 0 h 4697299"/>
              <a:gd name="connsiteX1" fmla="*/ 4385822 w 4385822"/>
              <a:gd name="connsiteY1" fmla="*/ 4697299 h 4697299"/>
              <a:gd name="connsiteX0" fmla="*/ 0 w 2948908"/>
              <a:gd name="connsiteY0" fmla="*/ 0 h 3240790"/>
              <a:gd name="connsiteX1" fmla="*/ 2948908 w 2948908"/>
              <a:gd name="connsiteY1" fmla="*/ 3240790 h 3240790"/>
            </a:gdLst>
            <a:ahLst/>
            <a:cxnLst>
              <a:cxn ang="0">
                <a:pos x="connsiteX0" y="connsiteY0"/>
              </a:cxn>
              <a:cxn ang="0">
                <a:pos x="connsiteX1" y="connsiteY1"/>
              </a:cxn>
            </a:cxnLst>
            <a:rect l="l" t="t" r="r" b="b"/>
            <a:pathLst>
              <a:path w="2948908" h="3240790">
                <a:moveTo>
                  <a:pt x="0" y="0"/>
                </a:moveTo>
                <a:cubicBezTo>
                  <a:pt x="279753" y="1467794"/>
                  <a:pt x="259059" y="2739647"/>
                  <a:pt x="2948908" y="3240790"/>
                </a:cubicBezTo>
              </a:path>
            </a:pathLst>
          </a:cu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1" name="Group 30">
            <a:extLst>
              <a:ext uri="{FF2B5EF4-FFF2-40B4-BE49-F238E27FC236}">
                <a16:creationId xmlns:a16="http://schemas.microsoft.com/office/drawing/2014/main" id="{473131C1-5217-4C05-9FDB-53E35599039A}"/>
              </a:ext>
            </a:extLst>
          </p:cNvPr>
          <p:cNvGrpSpPr/>
          <p:nvPr/>
        </p:nvGrpSpPr>
        <p:grpSpPr>
          <a:xfrm>
            <a:off x="3016565" y="4720529"/>
            <a:ext cx="744444" cy="1224307"/>
            <a:chOff x="3016565" y="4720529"/>
            <a:chExt cx="744444" cy="1224307"/>
          </a:xfrm>
        </p:grpSpPr>
        <p:sp>
          <p:nvSpPr>
            <p:cNvPr id="359" name="Rectangle 358">
              <a:extLst>
                <a:ext uri="{FF2B5EF4-FFF2-40B4-BE49-F238E27FC236}">
                  <a16:creationId xmlns:a16="http://schemas.microsoft.com/office/drawing/2014/main" id="{0E47A44A-6A45-47F5-A143-6394674AAF00}"/>
                </a:ext>
              </a:extLst>
            </p:cNvPr>
            <p:cNvSpPr/>
            <p:nvPr/>
          </p:nvSpPr>
          <p:spPr bwMode="auto">
            <a:xfrm>
              <a:off x="3016565" y="4720529"/>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Web-Patch</a:t>
              </a:r>
            </a:p>
          </p:txBody>
        </p:sp>
        <p:sp>
          <p:nvSpPr>
            <p:cNvPr id="365" name="Rectangle 364">
              <a:extLst>
                <a:ext uri="{FF2B5EF4-FFF2-40B4-BE49-F238E27FC236}">
                  <a16:creationId xmlns:a16="http://schemas.microsoft.com/office/drawing/2014/main" id="{5871C933-1DE0-4F4C-A4F9-B7A88548045B}"/>
                </a:ext>
              </a:extLst>
            </p:cNvPr>
            <p:cNvSpPr/>
            <p:nvPr/>
          </p:nvSpPr>
          <p:spPr bwMode="auto">
            <a:xfrm>
              <a:off x="3149639" y="5166861"/>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sp>
          <p:nvSpPr>
            <p:cNvPr id="360" name="Rectangle 359">
              <a:extLst>
                <a:ext uri="{FF2B5EF4-FFF2-40B4-BE49-F238E27FC236}">
                  <a16:creationId xmlns:a16="http://schemas.microsoft.com/office/drawing/2014/main" id="{D53473B6-5FF1-4BB2-A80A-09C14B26A517}"/>
                </a:ext>
              </a:extLst>
            </p:cNvPr>
            <p:cNvSpPr/>
            <p:nvPr/>
          </p:nvSpPr>
          <p:spPr bwMode="auto">
            <a:xfrm>
              <a:off x="3146532" y="5642131"/>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sp>
          <p:nvSpPr>
            <p:cNvPr id="361" name="TextBox 360">
              <a:extLst>
                <a:ext uri="{FF2B5EF4-FFF2-40B4-BE49-F238E27FC236}">
                  <a16:creationId xmlns:a16="http://schemas.microsoft.com/office/drawing/2014/main" id="{00C57A8B-9E34-4F53-90B0-2E77892A746C}"/>
                </a:ext>
              </a:extLst>
            </p:cNvPr>
            <p:cNvSpPr txBox="1"/>
            <p:nvPr/>
          </p:nvSpPr>
          <p:spPr>
            <a:xfrm>
              <a:off x="3085164" y="5540190"/>
              <a:ext cx="617438" cy="123111"/>
            </a:xfrm>
            <a:prstGeom prst="rect">
              <a:avLst/>
            </a:prstGeom>
            <a:noFill/>
          </p:spPr>
          <p:txBody>
            <a:bodyPr wrap="square" lIns="0" tIns="0" rIns="0" bIns="0" rtlCol="0">
              <a:spAutoFit/>
            </a:bodyPr>
            <a:lstStyle/>
            <a:p>
              <a:r>
                <a:rPr lang="en-US" sz="800"/>
                <a:t>Dependencies</a:t>
              </a:r>
            </a:p>
          </p:txBody>
        </p:sp>
        <p:sp>
          <p:nvSpPr>
            <p:cNvPr id="362" name="TextBox 361">
              <a:extLst>
                <a:ext uri="{FF2B5EF4-FFF2-40B4-BE49-F238E27FC236}">
                  <a16:creationId xmlns:a16="http://schemas.microsoft.com/office/drawing/2014/main" id="{066DEF06-7DEC-47B9-BC99-9DB33B03122B}"/>
                </a:ext>
              </a:extLst>
            </p:cNvPr>
            <p:cNvSpPr txBox="1"/>
            <p:nvPr/>
          </p:nvSpPr>
          <p:spPr>
            <a:xfrm>
              <a:off x="3086313" y="5062211"/>
              <a:ext cx="352314" cy="123111"/>
            </a:xfrm>
            <a:prstGeom prst="rect">
              <a:avLst/>
            </a:prstGeom>
            <a:noFill/>
          </p:spPr>
          <p:txBody>
            <a:bodyPr wrap="square" lIns="0" tIns="0" rIns="0" bIns="0" rtlCol="0">
              <a:spAutoFit/>
            </a:bodyPr>
            <a:lstStyle/>
            <a:p>
              <a:r>
                <a:rPr lang="en-US" sz="800"/>
                <a:t>Context</a:t>
              </a:r>
            </a:p>
          </p:txBody>
        </p:sp>
        <p:sp>
          <p:nvSpPr>
            <p:cNvPr id="363" name="Lightning Bolt 362">
              <a:extLst>
                <a:ext uri="{FF2B5EF4-FFF2-40B4-BE49-F238E27FC236}">
                  <a16:creationId xmlns:a16="http://schemas.microsoft.com/office/drawing/2014/main" id="{9E246DD9-F910-46F9-B0F4-D2F4A5C36B84}"/>
                </a:ext>
              </a:extLst>
            </p:cNvPr>
            <p:cNvSpPr/>
            <p:nvPr/>
          </p:nvSpPr>
          <p:spPr>
            <a:xfrm>
              <a:off x="3115584" y="4993592"/>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366" name="Picture 365">
              <a:extLst>
                <a:ext uri="{FF2B5EF4-FFF2-40B4-BE49-F238E27FC236}">
                  <a16:creationId xmlns:a16="http://schemas.microsoft.com/office/drawing/2014/main" id="{783847C8-07CF-4C90-84A8-7C3A1EF0CB06}"/>
                </a:ext>
              </a:extLst>
            </p:cNvPr>
            <p:cNvPicPr>
              <a:picLocks noChangeAspect="1"/>
            </p:cNvPicPr>
            <p:nvPr/>
          </p:nvPicPr>
          <p:blipFill>
            <a:blip r:embed="rId3"/>
            <a:stretch>
              <a:fillRect/>
            </a:stretch>
          </p:blipFill>
          <p:spPr>
            <a:xfrm>
              <a:off x="3159384" y="5170506"/>
              <a:ext cx="111996" cy="111996"/>
            </a:xfrm>
            <a:prstGeom prst="rect">
              <a:avLst/>
            </a:prstGeom>
          </p:spPr>
        </p:pic>
        <p:sp>
          <p:nvSpPr>
            <p:cNvPr id="352" name="Rectangle 351">
              <a:extLst>
                <a:ext uri="{FF2B5EF4-FFF2-40B4-BE49-F238E27FC236}">
                  <a16:creationId xmlns:a16="http://schemas.microsoft.com/office/drawing/2014/main" id="{5328B5F0-2BC9-4308-9F14-FD1212225758}"/>
                </a:ext>
              </a:extLst>
            </p:cNvPr>
            <p:cNvSpPr/>
            <p:nvPr/>
          </p:nvSpPr>
          <p:spPr bwMode="auto">
            <a:xfrm>
              <a:off x="3148316" y="5641444"/>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grpSp>
      <p:sp>
        <p:nvSpPr>
          <p:cNvPr id="354" name="Speech Bubble: Rectangle with Corners Rounded 353">
            <a:extLst>
              <a:ext uri="{FF2B5EF4-FFF2-40B4-BE49-F238E27FC236}">
                <a16:creationId xmlns:a16="http://schemas.microsoft.com/office/drawing/2014/main" id="{21828483-658A-451F-84F0-A7CDB981C918}"/>
              </a:ext>
            </a:extLst>
          </p:cNvPr>
          <p:cNvSpPr/>
          <p:nvPr/>
        </p:nvSpPr>
        <p:spPr>
          <a:xfrm>
            <a:off x="1142462" y="2653958"/>
            <a:ext cx="3379644" cy="598054"/>
          </a:xfrm>
          <a:prstGeom prst="wedgeRoundRectCallout">
            <a:avLst>
              <a:gd name="adj1" fmla="val 116460"/>
              <a:gd name="adj2" fmla="val -2251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Promote build #2 to Prod (Env)</a:t>
            </a:r>
            <a:endParaRPr lang="en-US" i="1"/>
          </a:p>
        </p:txBody>
      </p:sp>
      <p:pic>
        <p:nvPicPr>
          <p:cNvPr id="356" name="Picture 355">
            <a:extLst>
              <a:ext uri="{FF2B5EF4-FFF2-40B4-BE49-F238E27FC236}">
                <a16:creationId xmlns:a16="http://schemas.microsoft.com/office/drawing/2014/main" id="{DF88AEFE-ADA8-4D52-8E71-6E4CF89A6734}"/>
              </a:ext>
            </a:extLst>
          </p:cNvPr>
          <p:cNvPicPr>
            <a:picLocks noChangeAspect="1"/>
          </p:cNvPicPr>
          <p:nvPr/>
        </p:nvPicPr>
        <p:blipFill>
          <a:blip r:embed="rId19"/>
          <a:stretch>
            <a:fillRect/>
          </a:stretch>
        </p:blipFill>
        <p:spPr>
          <a:xfrm>
            <a:off x="11229306" y="6043333"/>
            <a:ext cx="637765" cy="485838"/>
          </a:xfrm>
          <a:prstGeom prst="rect">
            <a:avLst/>
          </a:prstGeom>
        </p:spPr>
      </p:pic>
      <p:sp>
        <p:nvSpPr>
          <p:cNvPr id="357" name="TextBox 356">
            <a:extLst>
              <a:ext uri="{FF2B5EF4-FFF2-40B4-BE49-F238E27FC236}">
                <a16:creationId xmlns:a16="http://schemas.microsoft.com/office/drawing/2014/main" id="{70A7118E-C3A0-43C4-8ABC-8DAF11870C5C}"/>
              </a:ext>
            </a:extLst>
          </p:cNvPr>
          <p:cNvSpPr txBox="1"/>
          <p:nvPr/>
        </p:nvSpPr>
        <p:spPr>
          <a:xfrm>
            <a:off x="11002438" y="6432756"/>
            <a:ext cx="1087962" cy="253916"/>
          </a:xfrm>
          <a:prstGeom prst="rect">
            <a:avLst/>
          </a:prstGeom>
          <a:noFill/>
        </p:spPr>
        <p:txBody>
          <a:bodyPr wrap="square" rtlCol="0">
            <a:spAutoFit/>
          </a:bodyPr>
          <a:lstStyle/>
          <a:p>
            <a:pPr algn="ctr"/>
            <a:r>
              <a:rPr lang="en-US" sz="1050"/>
              <a:t>Prod Env</a:t>
            </a:r>
          </a:p>
        </p:txBody>
      </p:sp>
      <p:cxnSp>
        <p:nvCxnSpPr>
          <p:cNvPr id="358" name="Straight Connector 357">
            <a:extLst>
              <a:ext uri="{FF2B5EF4-FFF2-40B4-BE49-F238E27FC236}">
                <a16:creationId xmlns:a16="http://schemas.microsoft.com/office/drawing/2014/main" id="{4137BDC7-4FC9-4617-A7E1-29D2316E1234}"/>
              </a:ext>
            </a:extLst>
          </p:cNvPr>
          <p:cNvCxnSpPr>
            <a:cxnSpLocks/>
          </p:cNvCxnSpPr>
          <p:nvPr/>
        </p:nvCxnSpPr>
        <p:spPr>
          <a:xfrm>
            <a:off x="10804966" y="6684381"/>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35" name="Group 34">
            <a:extLst>
              <a:ext uri="{FF2B5EF4-FFF2-40B4-BE49-F238E27FC236}">
                <a16:creationId xmlns:a16="http://schemas.microsoft.com/office/drawing/2014/main" id="{AFED8E55-F0B9-4FB8-A80C-0294FB76B1EA}"/>
              </a:ext>
            </a:extLst>
          </p:cNvPr>
          <p:cNvGrpSpPr/>
          <p:nvPr/>
        </p:nvGrpSpPr>
        <p:grpSpPr>
          <a:xfrm>
            <a:off x="2950017" y="3778642"/>
            <a:ext cx="5689231" cy="2841314"/>
            <a:chOff x="2950017" y="3778642"/>
            <a:chExt cx="5689231" cy="2841314"/>
          </a:xfrm>
        </p:grpSpPr>
        <p:sp>
          <p:nvSpPr>
            <p:cNvPr id="155" name="Lightning Bolt 154">
              <a:extLst>
                <a:ext uri="{FF2B5EF4-FFF2-40B4-BE49-F238E27FC236}">
                  <a16:creationId xmlns:a16="http://schemas.microsoft.com/office/drawing/2014/main" id="{C81044AB-0B3D-4C07-8FC3-0E3A2C6952A0}"/>
                </a:ext>
              </a:extLst>
            </p:cNvPr>
            <p:cNvSpPr/>
            <p:nvPr/>
          </p:nvSpPr>
          <p:spPr>
            <a:xfrm>
              <a:off x="5378784" y="4056157"/>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54" name="Graphic 153">
              <a:extLst>
                <a:ext uri="{FF2B5EF4-FFF2-40B4-BE49-F238E27FC236}">
                  <a16:creationId xmlns:a16="http://schemas.microsoft.com/office/drawing/2014/main" id="{45E459D1-88D7-4AF5-BE71-E602071AD6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82913" y="3778642"/>
              <a:ext cx="360285" cy="360285"/>
            </a:xfrm>
            <a:prstGeom prst="rect">
              <a:avLst/>
            </a:prstGeom>
          </p:spPr>
        </p:pic>
        <p:sp>
          <p:nvSpPr>
            <p:cNvPr id="157" name="TextBox 156">
              <a:extLst>
                <a:ext uri="{FF2B5EF4-FFF2-40B4-BE49-F238E27FC236}">
                  <a16:creationId xmlns:a16="http://schemas.microsoft.com/office/drawing/2014/main" id="{63A2D669-9278-40BF-AD07-58825A6BEF77}"/>
                </a:ext>
              </a:extLst>
            </p:cNvPr>
            <p:cNvSpPr txBox="1"/>
            <p:nvPr/>
          </p:nvSpPr>
          <p:spPr>
            <a:xfrm>
              <a:off x="3145198" y="4334262"/>
              <a:ext cx="611899" cy="161583"/>
            </a:xfrm>
            <a:prstGeom prst="rect">
              <a:avLst/>
            </a:prstGeom>
            <a:noFill/>
          </p:spPr>
          <p:txBody>
            <a:bodyPr wrap="square" lIns="0" tIns="0" rIns="0" bIns="0" rtlCol="0" anchor="b" anchorCtr="0">
              <a:spAutoFit/>
            </a:bodyPr>
            <a:lstStyle/>
            <a:p>
              <a:pPr algn="ctr"/>
              <a:r>
                <a:rPr lang="en-US" sz="1050" b="1"/>
                <a:t>Patch-task</a:t>
              </a:r>
            </a:p>
          </p:txBody>
        </p:sp>
        <p:sp>
          <p:nvSpPr>
            <p:cNvPr id="158" name="TextBox 157">
              <a:extLst>
                <a:ext uri="{FF2B5EF4-FFF2-40B4-BE49-F238E27FC236}">
                  <a16:creationId xmlns:a16="http://schemas.microsoft.com/office/drawing/2014/main" id="{39943550-D56B-49DF-B277-EBF2C46AABB8}"/>
                </a:ext>
              </a:extLst>
            </p:cNvPr>
            <p:cNvSpPr txBox="1"/>
            <p:nvPr/>
          </p:nvSpPr>
          <p:spPr>
            <a:xfrm>
              <a:off x="4156638" y="4413776"/>
              <a:ext cx="618634" cy="161583"/>
            </a:xfrm>
            <a:prstGeom prst="rect">
              <a:avLst/>
            </a:prstGeom>
            <a:noFill/>
          </p:spPr>
          <p:txBody>
            <a:bodyPr wrap="square" lIns="0" tIns="0" rIns="0" bIns="0" rtlCol="0">
              <a:spAutoFit/>
            </a:bodyPr>
            <a:lstStyle/>
            <a:p>
              <a:r>
                <a:rPr lang="en-US" sz="1050"/>
                <a:t>Context</a:t>
              </a:r>
            </a:p>
          </p:txBody>
        </p:sp>
        <p:sp>
          <p:nvSpPr>
            <p:cNvPr id="172" name="TextBox 171">
              <a:extLst>
                <a:ext uri="{FF2B5EF4-FFF2-40B4-BE49-F238E27FC236}">
                  <a16:creationId xmlns:a16="http://schemas.microsoft.com/office/drawing/2014/main" id="{15D285B5-FE56-4E90-B972-272BF37A8F5A}"/>
                </a:ext>
              </a:extLst>
            </p:cNvPr>
            <p:cNvSpPr txBox="1"/>
            <p:nvPr/>
          </p:nvSpPr>
          <p:spPr>
            <a:xfrm>
              <a:off x="3820221" y="4413776"/>
              <a:ext cx="217596" cy="161583"/>
            </a:xfrm>
            <a:prstGeom prst="rect">
              <a:avLst/>
            </a:prstGeom>
            <a:noFill/>
          </p:spPr>
          <p:txBody>
            <a:bodyPr wrap="square" lIns="0" tIns="0" rIns="0" bIns="0" rtlCol="0">
              <a:spAutoFit/>
            </a:bodyPr>
            <a:lstStyle/>
            <a:p>
              <a:r>
                <a:rPr lang="en-US" sz="1050"/>
                <a:t>Id</a:t>
              </a:r>
            </a:p>
          </p:txBody>
        </p:sp>
        <p:sp>
          <p:nvSpPr>
            <p:cNvPr id="173" name="TextBox 172">
              <a:extLst>
                <a:ext uri="{FF2B5EF4-FFF2-40B4-BE49-F238E27FC236}">
                  <a16:creationId xmlns:a16="http://schemas.microsoft.com/office/drawing/2014/main" id="{110EE95E-68F5-4AE1-91A0-E9F2C938AC71}"/>
                </a:ext>
              </a:extLst>
            </p:cNvPr>
            <p:cNvSpPr txBox="1"/>
            <p:nvPr/>
          </p:nvSpPr>
          <p:spPr>
            <a:xfrm>
              <a:off x="4805089" y="4413776"/>
              <a:ext cx="837618" cy="161583"/>
            </a:xfrm>
            <a:prstGeom prst="rect">
              <a:avLst/>
            </a:prstGeom>
            <a:noFill/>
          </p:spPr>
          <p:txBody>
            <a:bodyPr wrap="square" lIns="0" tIns="0" rIns="0" bIns="0" rtlCol="0">
              <a:spAutoFit/>
            </a:bodyPr>
            <a:lstStyle/>
            <a:p>
              <a:r>
                <a:rPr lang="en-US" sz="1050"/>
                <a:t>Dependencies</a:t>
              </a:r>
            </a:p>
          </p:txBody>
        </p:sp>
        <p:grpSp>
          <p:nvGrpSpPr>
            <p:cNvPr id="372" name="Group 371">
              <a:extLst>
                <a:ext uri="{FF2B5EF4-FFF2-40B4-BE49-F238E27FC236}">
                  <a16:creationId xmlns:a16="http://schemas.microsoft.com/office/drawing/2014/main" id="{019A2E35-2B5B-4C37-BCA7-537D84903EAF}"/>
                </a:ext>
              </a:extLst>
            </p:cNvPr>
            <p:cNvGrpSpPr/>
            <p:nvPr/>
          </p:nvGrpSpPr>
          <p:grpSpPr>
            <a:xfrm>
              <a:off x="2950017" y="4220259"/>
              <a:ext cx="5689231" cy="2399697"/>
              <a:chOff x="2947659" y="478812"/>
              <a:chExt cx="5689231" cy="6439136"/>
            </a:xfrm>
          </p:grpSpPr>
          <p:cxnSp>
            <p:nvCxnSpPr>
              <p:cNvPr id="374" name="Straight Connector 373">
                <a:extLst>
                  <a:ext uri="{FF2B5EF4-FFF2-40B4-BE49-F238E27FC236}">
                    <a16:creationId xmlns:a16="http://schemas.microsoft.com/office/drawing/2014/main" id="{FF496B61-AE81-48B7-8D92-1A8D90E09446}"/>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375" name="Straight Connector 374">
                <a:extLst>
                  <a:ext uri="{FF2B5EF4-FFF2-40B4-BE49-F238E27FC236}">
                    <a16:creationId xmlns:a16="http://schemas.microsoft.com/office/drawing/2014/main" id="{12F91235-7A5E-4A71-96C4-79B611757660}"/>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376" name="Straight Connector 375">
                <a:extLst>
                  <a:ext uri="{FF2B5EF4-FFF2-40B4-BE49-F238E27FC236}">
                    <a16:creationId xmlns:a16="http://schemas.microsoft.com/office/drawing/2014/main" id="{F6B43B70-8B9F-42E2-9714-9E4F98462DD6}"/>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grpSp>
      <p:sp>
        <p:nvSpPr>
          <p:cNvPr id="377" name="Rectangle 376">
            <a:extLst>
              <a:ext uri="{FF2B5EF4-FFF2-40B4-BE49-F238E27FC236}">
                <a16:creationId xmlns:a16="http://schemas.microsoft.com/office/drawing/2014/main" id="{07C986F8-39B5-4E5D-B77F-E3A7D6C289F6}"/>
              </a:ext>
            </a:extLst>
          </p:cNvPr>
          <p:cNvSpPr/>
          <p:nvPr/>
        </p:nvSpPr>
        <p:spPr>
          <a:xfrm>
            <a:off x="65866" y="3465974"/>
            <a:ext cx="7082828" cy="276999"/>
          </a:xfrm>
          <a:prstGeom prst="rect">
            <a:avLst/>
          </a:prstGeom>
          <a:solidFill>
            <a:schemeClr val="tx1"/>
          </a:solidFill>
        </p:spPr>
        <p:txBody>
          <a:bodyPr wrap="square">
            <a:spAutoFit/>
          </a:bodyPr>
          <a:lstStyle/>
          <a:p>
            <a:r>
              <a:rPr lang="en-US" sz="1200">
                <a:solidFill>
                  <a:srgbClr val="569CD6"/>
                </a:solidFill>
                <a:latin typeface="Consolas" panose="020B0609020204030204" pitchFamily="49" charset="0"/>
              </a:rPr>
              <a:t>az acr patch-task create –n </a:t>
            </a:r>
            <a:r>
              <a:rPr lang="en-US" sz="1200">
                <a:solidFill>
                  <a:srgbClr val="CE9178"/>
                </a:solidFill>
                <a:latin typeface="Consolas" panose="020B0609020204030204" pitchFamily="49" charset="0"/>
              </a:rPr>
              <a:t>Web-Patch</a:t>
            </a:r>
            <a:r>
              <a:rPr lang="en-US" sz="1200">
                <a:solidFill>
                  <a:srgbClr val="569CD6"/>
                </a:solidFill>
                <a:latin typeface="Consolas" panose="020B0609020204030204" pitchFamily="49" charset="0"/>
              </a:rPr>
              <a:t> –t </a:t>
            </a:r>
            <a:r>
              <a:rPr lang="en-US" sz="1200">
                <a:solidFill>
                  <a:srgbClr val="CE9178"/>
                </a:solidFill>
                <a:latin typeface="Consolas" panose="020B0609020204030204" pitchFamily="49" charset="0"/>
              </a:rPr>
              <a:t>web:2 </a:t>
            </a:r>
            <a:r>
              <a:rPr lang="en-US" sz="1200">
                <a:solidFill>
                  <a:srgbClr val="569CD6"/>
                </a:solidFill>
                <a:latin typeface="Consolas" panose="020B0609020204030204" pitchFamily="49" charset="0"/>
              </a:rPr>
              <a:t>–r </a:t>
            </a:r>
            <a:r>
              <a:rPr lang="en-US" sz="1200" err="1">
                <a:solidFill>
                  <a:srgbClr val="CE9178"/>
                </a:solidFill>
                <a:latin typeface="Consolas" panose="020B0609020204030204" pitchFamily="49" charset="0"/>
              </a:rPr>
              <a:t>jenga</a:t>
            </a:r>
            <a:r>
              <a:rPr lang="en-US" sz="1200">
                <a:solidFill>
                  <a:srgbClr val="569CD6"/>
                </a:solidFill>
                <a:latin typeface="Consolas" panose="020B0609020204030204" pitchFamily="49" charset="0"/>
              </a:rPr>
              <a:t> --webhook </a:t>
            </a:r>
            <a:r>
              <a:rPr lang="en-US" sz="1200">
                <a:solidFill>
                  <a:srgbClr val="CE9178"/>
                </a:solidFill>
                <a:latin typeface="Consolas" panose="020B0609020204030204" pitchFamily="49" charset="0"/>
              </a:rPr>
              <a:t>"myRelease.url"</a:t>
            </a:r>
            <a:endParaRPr lang="en-US" sz="1200">
              <a:solidFill>
                <a:srgbClr val="D4D4D4"/>
              </a:solidFill>
              <a:latin typeface="Consolas" panose="020B0609020204030204" pitchFamily="49" charset="0"/>
            </a:endParaRPr>
          </a:p>
        </p:txBody>
      </p:sp>
      <p:grpSp>
        <p:nvGrpSpPr>
          <p:cNvPr id="267" name="Group 266">
            <a:extLst>
              <a:ext uri="{FF2B5EF4-FFF2-40B4-BE49-F238E27FC236}">
                <a16:creationId xmlns:a16="http://schemas.microsoft.com/office/drawing/2014/main" id="{B935BA72-13F1-43DD-8DBC-AFBF119E282E}"/>
              </a:ext>
            </a:extLst>
          </p:cNvPr>
          <p:cNvGrpSpPr/>
          <p:nvPr/>
        </p:nvGrpSpPr>
        <p:grpSpPr>
          <a:xfrm>
            <a:off x="11176180" y="5760098"/>
            <a:ext cx="721037" cy="444217"/>
            <a:chOff x="3240661" y="1005909"/>
            <a:chExt cx="540854" cy="333210"/>
          </a:xfrm>
        </p:grpSpPr>
        <p:grpSp>
          <p:nvGrpSpPr>
            <p:cNvPr id="268" name="Group 267">
              <a:extLst>
                <a:ext uri="{FF2B5EF4-FFF2-40B4-BE49-F238E27FC236}">
                  <a16:creationId xmlns:a16="http://schemas.microsoft.com/office/drawing/2014/main" id="{90C8EB65-FE65-4570-9D27-19BD9B3E4620}"/>
                </a:ext>
              </a:extLst>
            </p:cNvPr>
            <p:cNvGrpSpPr/>
            <p:nvPr/>
          </p:nvGrpSpPr>
          <p:grpSpPr>
            <a:xfrm>
              <a:off x="3240661" y="1005909"/>
              <a:ext cx="540854" cy="333210"/>
              <a:chOff x="1926169" y="1632181"/>
              <a:chExt cx="540854" cy="333210"/>
            </a:xfrm>
          </p:grpSpPr>
          <p:sp>
            <p:nvSpPr>
              <p:cNvPr id="270" name="Rectangle 269">
                <a:extLst>
                  <a:ext uri="{FF2B5EF4-FFF2-40B4-BE49-F238E27FC236}">
                    <a16:creationId xmlns:a16="http://schemas.microsoft.com/office/drawing/2014/main" id="{41AF180D-EC6D-463C-A549-59F1AE78C0A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71" name="Rectangle 270">
                <a:extLst>
                  <a:ext uri="{FF2B5EF4-FFF2-40B4-BE49-F238E27FC236}">
                    <a16:creationId xmlns:a16="http://schemas.microsoft.com/office/drawing/2014/main" id="{5AFDD441-9BB3-4E5E-BDBC-6858F7AF359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272" name="Group 271">
                <a:extLst>
                  <a:ext uri="{FF2B5EF4-FFF2-40B4-BE49-F238E27FC236}">
                    <a16:creationId xmlns:a16="http://schemas.microsoft.com/office/drawing/2014/main" id="{E1FCD86F-3FB1-4ACE-97AE-6BF1D521242D}"/>
                  </a:ext>
                </a:extLst>
              </p:cNvPr>
              <p:cNvGrpSpPr/>
              <p:nvPr/>
            </p:nvGrpSpPr>
            <p:grpSpPr>
              <a:xfrm>
                <a:off x="1989961" y="1665409"/>
                <a:ext cx="413499" cy="266755"/>
                <a:chOff x="1371600" y="2038342"/>
                <a:chExt cx="609600" cy="393263"/>
              </a:xfrm>
            </p:grpSpPr>
            <p:cxnSp>
              <p:nvCxnSpPr>
                <p:cNvPr id="276" name="Straight Connector 275">
                  <a:extLst>
                    <a:ext uri="{FF2B5EF4-FFF2-40B4-BE49-F238E27FC236}">
                      <a16:creationId xmlns:a16="http://schemas.microsoft.com/office/drawing/2014/main" id="{217C485D-4B57-4CB9-9B55-CCA3C032893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77" name="Straight Connector 276">
                  <a:extLst>
                    <a:ext uri="{FF2B5EF4-FFF2-40B4-BE49-F238E27FC236}">
                      <a16:creationId xmlns:a16="http://schemas.microsoft.com/office/drawing/2014/main" id="{8FECAADF-24F2-42B4-855E-108C12D98FF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78" name="Straight Connector 277">
                  <a:extLst>
                    <a:ext uri="{FF2B5EF4-FFF2-40B4-BE49-F238E27FC236}">
                      <a16:creationId xmlns:a16="http://schemas.microsoft.com/office/drawing/2014/main" id="{481F3823-5134-4EDA-BD73-45993D06702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79" name="Straight Connector 278">
                  <a:extLst>
                    <a:ext uri="{FF2B5EF4-FFF2-40B4-BE49-F238E27FC236}">
                      <a16:creationId xmlns:a16="http://schemas.microsoft.com/office/drawing/2014/main" id="{B0F72F31-8222-4032-A7D8-C4056FC4C71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80" name="Straight Connector 279">
                  <a:extLst>
                    <a:ext uri="{FF2B5EF4-FFF2-40B4-BE49-F238E27FC236}">
                      <a16:creationId xmlns:a16="http://schemas.microsoft.com/office/drawing/2014/main" id="{F2D025C4-7A14-44F0-99C8-0A38C58A69C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81" name="Straight Connector 280">
                  <a:extLst>
                    <a:ext uri="{FF2B5EF4-FFF2-40B4-BE49-F238E27FC236}">
                      <a16:creationId xmlns:a16="http://schemas.microsoft.com/office/drawing/2014/main" id="{7BBDE7E1-DED8-4A63-B209-CF717BED5C6F}"/>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82" name="Straight Connector 281">
                  <a:extLst>
                    <a:ext uri="{FF2B5EF4-FFF2-40B4-BE49-F238E27FC236}">
                      <a16:creationId xmlns:a16="http://schemas.microsoft.com/office/drawing/2014/main" id="{EF630521-1D99-43EE-801C-9EAD20C9932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83" name="Straight Connector 282">
                  <a:extLst>
                    <a:ext uri="{FF2B5EF4-FFF2-40B4-BE49-F238E27FC236}">
                      <a16:creationId xmlns:a16="http://schemas.microsoft.com/office/drawing/2014/main" id="{EB413840-923E-4C78-B2F3-0F649B796D3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86" name="Straight Connector 285">
                  <a:extLst>
                    <a:ext uri="{FF2B5EF4-FFF2-40B4-BE49-F238E27FC236}">
                      <a16:creationId xmlns:a16="http://schemas.microsoft.com/office/drawing/2014/main" id="{DA406B64-9989-407B-BCC9-988B9478773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73" name="Rectangle 272">
                <a:extLst>
                  <a:ext uri="{FF2B5EF4-FFF2-40B4-BE49-F238E27FC236}">
                    <a16:creationId xmlns:a16="http://schemas.microsoft.com/office/drawing/2014/main" id="{19B66DE4-379E-41A4-8E16-49231321663B}"/>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74" name="Rectangle 273">
                <a:extLst>
                  <a:ext uri="{FF2B5EF4-FFF2-40B4-BE49-F238E27FC236}">
                    <a16:creationId xmlns:a16="http://schemas.microsoft.com/office/drawing/2014/main" id="{A5FC5541-BEEB-4714-BE27-4C414457EFB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75" name="Rectangle 274">
                <a:extLst>
                  <a:ext uri="{FF2B5EF4-FFF2-40B4-BE49-F238E27FC236}">
                    <a16:creationId xmlns:a16="http://schemas.microsoft.com/office/drawing/2014/main" id="{DFF1C9E2-BF2B-4F9E-A36F-8699AFC550E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69" name="Rectangle 268">
              <a:extLst>
                <a:ext uri="{FF2B5EF4-FFF2-40B4-BE49-F238E27FC236}">
                  <a16:creationId xmlns:a16="http://schemas.microsoft.com/office/drawing/2014/main" id="{218B6A5A-824A-4C8A-90DB-897FBE14EB5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sp>
        <p:nvSpPr>
          <p:cNvPr id="355" name="Speech Bubble: Rectangle with Corners Rounded 354">
            <a:extLst>
              <a:ext uri="{FF2B5EF4-FFF2-40B4-BE49-F238E27FC236}">
                <a16:creationId xmlns:a16="http://schemas.microsoft.com/office/drawing/2014/main" id="{74B21E6F-A9DF-41BB-A6C0-442DF83718F1}"/>
              </a:ext>
            </a:extLst>
          </p:cNvPr>
          <p:cNvSpPr/>
          <p:nvPr/>
        </p:nvSpPr>
        <p:spPr>
          <a:xfrm>
            <a:off x="7285022" y="2197191"/>
            <a:ext cx="3379644" cy="967564"/>
          </a:xfrm>
          <a:prstGeom prst="wedgeRoundRectCallout">
            <a:avLst>
              <a:gd name="adj1" fmla="val -60532"/>
              <a:gd name="adj2" fmla="val 827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Promote a Patch-task to maintain the production environment</a:t>
            </a:r>
          </a:p>
          <a:p>
            <a:pPr algn="ctr"/>
            <a:r>
              <a:rPr lang="en-US" sz="1200" i="1"/>
              <a:t>Monitors base image updates, not git commits</a:t>
            </a:r>
          </a:p>
        </p:txBody>
      </p:sp>
      <p:sp>
        <p:nvSpPr>
          <p:cNvPr id="225" name="Rectangle 224">
            <a:extLst>
              <a:ext uri="{FF2B5EF4-FFF2-40B4-BE49-F238E27FC236}">
                <a16:creationId xmlns:a16="http://schemas.microsoft.com/office/drawing/2014/main" id="{4E904A13-FC5A-4F41-8D7D-6F2273B0F98E}"/>
              </a:ext>
            </a:extLst>
          </p:cNvPr>
          <p:cNvSpPr/>
          <p:nvPr/>
        </p:nvSpPr>
        <p:spPr bwMode="auto">
          <a:xfrm>
            <a:off x="649071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grpSp>
        <p:nvGrpSpPr>
          <p:cNvPr id="449" name="Group 448">
            <a:extLst>
              <a:ext uri="{FF2B5EF4-FFF2-40B4-BE49-F238E27FC236}">
                <a16:creationId xmlns:a16="http://schemas.microsoft.com/office/drawing/2014/main" id="{D6769A52-ABCA-4834-AB7A-492EA5FAA28D}"/>
              </a:ext>
            </a:extLst>
          </p:cNvPr>
          <p:cNvGrpSpPr/>
          <p:nvPr/>
        </p:nvGrpSpPr>
        <p:grpSpPr>
          <a:xfrm>
            <a:off x="11005041" y="2057310"/>
            <a:ext cx="1087962" cy="643339"/>
            <a:chOff x="2361586" y="6252336"/>
            <a:chExt cx="1087962" cy="643339"/>
          </a:xfrm>
        </p:grpSpPr>
        <p:pic>
          <p:nvPicPr>
            <p:cNvPr id="450" name="Picture 449">
              <a:extLst>
                <a:ext uri="{FF2B5EF4-FFF2-40B4-BE49-F238E27FC236}">
                  <a16:creationId xmlns:a16="http://schemas.microsoft.com/office/drawing/2014/main" id="{DB85F249-31ED-4CF6-8826-5E18A4FF90F5}"/>
                </a:ext>
              </a:extLst>
            </p:cNvPr>
            <p:cNvPicPr>
              <a:picLocks noChangeAspect="1"/>
            </p:cNvPicPr>
            <p:nvPr/>
          </p:nvPicPr>
          <p:blipFill>
            <a:blip r:embed="rId19"/>
            <a:stretch>
              <a:fillRect/>
            </a:stretch>
          </p:blipFill>
          <p:spPr>
            <a:xfrm>
              <a:off x="2585448" y="6252336"/>
              <a:ext cx="637765" cy="485838"/>
            </a:xfrm>
            <a:prstGeom prst="rect">
              <a:avLst/>
            </a:prstGeom>
          </p:spPr>
        </p:pic>
        <p:sp>
          <p:nvSpPr>
            <p:cNvPr id="451" name="TextBox 450">
              <a:extLst>
                <a:ext uri="{FF2B5EF4-FFF2-40B4-BE49-F238E27FC236}">
                  <a16:creationId xmlns:a16="http://schemas.microsoft.com/office/drawing/2014/main" id="{5C91D6DA-D347-4BD0-AC61-F5A429D0FAA0}"/>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pic>
        <p:nvPicPr>
          <p:cNvPr id="452" name="Picture 451">
            <a:extLst>
              <a:ext uri="{FF2B5EF4-FFF2-40B4-BE49-F238E27FC236}">
                <a16:creationId xmlns:a16="http://schemas.microsoft.com/office/drawing/2014/main" id="{CF9670C1-DF3C-444B-86A2-A1EBF70CBD65}"/>
              </a:ext>
            </a:extLst>
          </p:cNvPr>
          <p:cNvPicPr>
            <a:picLocks noChangeAspect="1"/>
          </p:cNvPicPr>
          <p:nvPr/>
        </p:nvPicPr>
        <p:blipFill>
          <a:blip r:embed="rId19"/>
          <a:stretch>
            <a:fillRect/>
          </a:stretch>
        </p:blipFill>
        <p:spPr>
          <a:xfrm>
            <a:off x="11229306" y="3218762"/>
            <a:ext cx="637765" cy="485838"/>
          </a:xfrm>
          <a:prstGeom prst="rect">
            <a:avLst/>
          </a:prstGeom>
        </p:spPr>
      </p:pic>
      <p:cxnSp>
        <p:nvCxnSpPr>
          <p:cNvPr id="453" name="Straight Connector 452">
            <a:extLst>
              <a:ext uri="{FF2B5EF4-FFF2-40B4-BE49-F238E27FC236}">
                <a16:creationId xmlns:a16="http://schemas.microsoft.com/office/drawing/2014/main" id="{A3E3FAC5-0D19-4383-A795-0ABC625255BB}"/>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454" name="Straight Connector 453">
            <a:extLst>
              <a:ext uri="{FF2B5EF4-FFF2-40B4-BE49-F238E27FC236}">
                <a16:creationId xmlns:a16="http://schemas.microsoft.com/office/drawing/2014/main" id="{B4A4B863-D862-4F35-8A51-9D417A5EF6E9}"/>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509" name="TextBox 508">
            <a:extLst>
              <a:ext uri="{FF2B5EF4-FFF2-40B4-BE49-F238E27FC236}">
                <a16:creationId xmlns:a16="http://schemas.microsoft.com/office/drawing/2014/main" id="{5090B06B-EBD7-484E-9DC2-D384745FB600}"/>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grpSp>
        <p:nvGrpSpPr>
          <p:cNvPr id="510" name="Group 509">
            <a:extLst>
              <a:ext uri="{FF2B5EF4-FFF2-40B4-BE49-F238E27FC236}">
                <a16:creationId xmlns:a16="http://schemas.microsoft.com/office/drawing/2014/main" id="{9B9B9AB2-6AD9-4CB9-8957-A0FC6EDCB438}"/>
              </a:ext>
            </a:extLst>
          </p:cNvPr>
          <p:cNvGrpSpPr/>
          <p:nvPr/>
        </p:nvGrpSpPr>
        <p:grpSpPr>
          <a:xfrm>
            <a:off x="11002056" y="4866385"/>
            <a:ext cx="1087962" cy="643339"/>
            <a:chOff x="2361586" y="6252336"/>
            <a:chExt cx="1087962" cy="643339"/>
          </a:xfrm>
        </p:grpSpPr>
        <p:pic>
          <p:nvPicPr>
            <p:cNvPr id="511" name="Picture 510">
              <a:extLst>
                <a:ext uri="{FF2B5EF4-FFF2-40B4-BE49-F238E27FC236}">
                  <a16:creationId xmlns:a16="http://schemas.microsoft.com/office/drawing/2014/main" id="{F24A8AFE-4F83-4B85-AB90-B4AFE1E36120}"/>
                </a:ext>
              </a:extLst>
            </p:cNvPr>
            <p:cNvPicPr>
              <a:picLocks noChangeAspect="1"/>
            </p:cNvPicPr>
            <p:nvPr/>
          </p:nvPicPr>
          <p:blipFill>
            <a:blip r:embed="rId19"/>
            <a:stretch>
              <a:fillRect/>
            </a:stretch>
          </p:blipFill>
          <p:spPr>
            <a:xfrm>
              <a:off x="2585448" y="6252336"/>
              <a:ext cx="637765" cy="485838"/>
            </a:xfrm>
            <a:prstGeom prst="rect">
              <a:avLst/>
            </a:prstGeom>
          </p:spPr>
        </p:pic>
        <p:sp>
          <p:nvSpPr>
            <p:cNvPr id="512" name="TextBox 511">
              <a:extLst>
                <a:ext uri="{FF2B5EF4-FFF2-40B4-BE49-F238E27FC236}">
                  <a16:creationId xmlns:a16="http://schemas.microsoft.com/office/drawing/2014/main" id="{0C1FA1A2-D7FE-4F07-8CF6-87F8EDA1C4B7}"/>
                </a:ext>
              </a:extLst>
            </p:cNvPr>
            <p:cNvSpPr txBox="1"/>
            <p:nvPr/>
          </p:nvSpPr>
          <p:spPr>
            <a:xfrm>
              <a:off x="2361586" y="6641759"/>
              <a:ext cx="1087962" cy="253916"/>
            </a:xfrm>
            <a:prstGeom prst="rect">
              <a:avLst/>
            </a:prstGeom>
            <a:noFill/>
          </p:spPr>
          <p:txBody>
            <a:bodyPr wrap="square" rtlCol="0">
              <a:spAutoFit/>
            </a:bodyPr>
            <a:lstStyle/>
            <a:p>
              <a:pPr algn="ctr"/>
              <a:r>
                <a:rPr lang="en-US" sz="1050"/>
                <a:t>Staging Env</a:t>
              </a:r>
            </a:p>
          </p:txBody>
        </p:sp>
      </p:grpSp>
      <p:cxnSp>
        <p:nvCxnSpPr>
          <p:cNvPr id="513" name="Straight Connector 512">
            <a:extLst>
              <a:ext uri="{FF2B5EF4-FFF2-40B4-BE49-F238E27FC236}">
                <a16:creationId xmlns:a16="http://schemas.microsoft.com/office/drawing/2014/main" id="{81D930B3-46E0-4845-BCAA-55C2ECF83EB6}"/>
              </a:ext>
            </a:extLst>
          </p:cNvPr>
          <p:cNvCxnSpPr>
            <a:cxnSpLocks/>
          </p:cNvCxnSpPr>
          <p:nvPr/>
        </p:nvCxnSpPr>
        <p:spPr>
          <a:xfrm>
            <a:off x="10804966" y="5509724"/>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514" name="Group 513">
            <a:extLst>
              <a:ext uri="{FF2B5EF4-FFF2-40B4-BE49-F238E27FC236}">
                <a16:creationId xmlns:a16="http://schemas.microsoft.com/office/drawing/2014/main" id="{ED99F7A4-A92D-4200-9034-77C4F9854EF5}"/>
              </a:ext>
            </a:extLst>
          </p:cNvPr>
          <p:cNvGrpSpPr/>
          <p:nvPr/>
        </p:nvGrpSpPr>
        <p:grpSpPr>
          <a:xfrm>
            <a:off x="11181052" y="2954992"/>
            <a:ext cx="721037" cy="444217"/>
            <a:chOff x="3240661" y="1005909"/>
            <a:chExt cx="540854" cy="333210"/>
          </a:xfrm>
        </p:grpSpPr>
        <p:grpSp>
          <p:nvGrpSpPr>
            <p:cNvPr id="515" name="Group 514">
              <a:extLst>
                <a:ext uri="{FF2B5EF4-FFF2-40B4-BE49-F238E27FC236}">
                  <a16:creationId xmlns:a16="http://schemas.microsoft.com/office/drawing/2014/main" id="{33BFD93C-B13B-4809-A5FC-5DB5A9431296}"/>
                </a:ext>
              </a:extLst>
            </p:cNvPr>
            <p:cNvGrpSpPr/>
            <p:nvPr/>
          </p:nvGrpSpPr>
          <p:grpSpPr>
            <a:xfrm>
              <a:off x="3240661" y="1005909"/>
              <a:ext cx="540854" cy="333210"/>
              <a:chOff x="1926169" y="1632181"/>
              <a:chExt cx="540854" cy="333210"/>
            </a:xfrm>
          </p:grpSpPr>
          <p:sp>
            <p:nvSpPr>
              <p:cNvPr id="517" name="Rectangle 516">
                <a:extLst>
                  <a:ext uri="{FF2B5EF4-FFF2-40B4-BE49-F238E27FC236}">
                    <a16:creationId xmlns:a16="http://schemas.microsoft.com/office/drawing/2014/main" id="{37B05B5C-6E8C-478F-B723-DCD94D88FF9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8" name="Rectangle 517">
                <a:extLst>
                  <a:ext uri="{FF2B5EF4-FFF2-40B4-BE49-F238E27FC236}">
                    <a16:creationId xmlns:a16="http://schemas.microsoft.com/office/drawing/2014/main" id="{A291836A-5D3F-498C-984F-73186884F58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19" name="Group 518">
                <a:extLst>
                  <a:ext uri="{FF2B5EF4-FFF2-40B4-BE49-F238E27FC236}">
                    <a16:creationId xmlns:a16="http://schemas.microsoft.com/office/drawing/2014/main" id="{231E1B2D-4163-4E4F-9DC4-7210B1436C12}"/>
                  </a:ext>
                </a:extLst>
              </p:cNvPr>
              <p:cNvGrpSpPr/>
              <p:nvPr/>
            </p:nvGrpSpPr>
            <p:grpSpPr>
              <a:xfrm>
                <a:off x="1989961" y="1665409"/>
                <a:ext cx="413499" cy="266755"/>
                <a:chOff x="1371600" y="2038342"/>
                <a:chExt cx="609600" cy="393263"/>
              </a:xfrm>
            </p:grpSpPr>
            <p:cxnSp>
              <p:nvCxnSpPr>
                <p:cNvPr id="523" name="Straight Connector 522">
                  <a:extLst>
                    <a:ext uri="{FF2B5EF4-FFF2-40B4-BE49-F238E27FC236}">
                      <a16:creationId xmlns:a16="http://schemas.microsoft.com/office/drawing/2014/main" id="{B4537900-3CC7-44C4-AEBF-6DD13D10233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24" name="Straight Connector 523">
                  <a:extLst>
                    <a:ext uri="{FF2B5EF4-FFF2-40B4-BE49-F238E27FC236}">
                      <a16:creationId xmlns:a16="http://schemas.microsoft.com/office/drawing/2014/main" id="{5E2AD300-461C-4933-8B41-71E6D7DA1A5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25" name="Straight Connector 524">
                  <a:extLst>
                    <a:ext uri="{FF2B5EF4-FFF2-40B4-BE49-F238E27FC236}">
                      <a16:creationId xmlns:a16="http://schemas.microsoft.com/office/drawing/2014/main" id="{75C6F6B0-5434-4560-9DD5-32CD78F4B8F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26" name="Straight Connector 525">
                  <a:extLst>
                    <a:ext uri="{FF2B5EF4-FFF2-40B4-BE49-F238E27FC236}">
                      <a16:creationId xmlns:a16="http://schemas.microsoft.com/office/drawing/2014/main" id="{0BB96861-FDFD-4750-83A3-A7DE7DDDF8A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27" name="Straight Connector 526">
                  <a:extLst>
                    <a:ext uri="{FF2B5EF4-FFF2-40B4-BE49-F238E27FC236}">
                      <a16:creationId xmlns:a16="http://schemas.microsoft.com/office/drawing/2014/main" id="{53A651E9-6B50-4D74-9A1B-A8D1190CD98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8" name="Straight Connector 527">
                  <a:extLst>
                    <a:ext uri="{FF2B5EF4-FFF2-40B4-BE49-F238E27FC236}">
                      <a16:creationId xmlns:a16="http://schemas.microsoft.com/office/drawing/2014/main" id="{50BE0348-C046-4584-93C5-5AF7A493FFE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9" name="Straight Connector 528">
                  <a:extLst>
                    <a:ext uri="{FF2B5EF4-FFF2-40B4-BE49-F238E27FC236}">
                      <a16:creationId xmlns:a16="http://schemas.microsoft.com/office/drawing/2014/main" id="{41BD494F-D765-4779-985B-46D7D7DE48A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30" name="Straight Connector 529">
                  <a:extLst>
                    <a:ext uri="{FF2B5EF4-FFF2-40B4-BE49-F238E27FC236}">
                      <a16:creationId xmlns:a16="http://schemas.microsoft.com/office/drawing/2014/main" id="{810398CA-8729-40F0-A5F5-B06BA45AADF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31" name="Straight Connector 530">
                  <a:extLst>
                    <a:ext uri="{FF2B5EF4-FFF2-40B4-BE49-F238E27FC236}">
                      <a16:creationId xmlns:a16="http://schemas.microsoft.com/office/drawing/2014/main" id="{2ED3023C-E879-45C2-9F9B-F2540F56294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20" name="Rectangle 519">
                <a:extLst>
                  <a:ext uri="{FF2B5EF4-FFF2-40B4-BE49-F238E27FC236}">
                    <a16:creationId xmlns:a16="http://schemas.microsoft.com/office/drawing/2014/main" id="{B2A4471E-8C3E-45D4-B11F-2D066006E9A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21" name="Rectangle 520">
                <a:extLst>
                  <a:ext uri="{FF2B5EF4-FFF2-40B4-BE49-F238E27FC236}">
                    <a16:creationId xmlns:a16="http://schemas.microsoft.com/office/drawing/2014/main" id="{4E60E7D4-E990-4846-A042-D200379D63A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22" name="Rectangle 521">
                <a:extLst>
                  <a:ext uri="{FF2B5EF4-FFF2-40B4-BE49-F238E27FC236}">
                    <a16:creationId xmlns:a16="http://schemas.microsoft.com/office/drawing/2014/main" id="{E5DA32AD-AFEE-4ED8-A749-40D05DE6D17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16" name="Rectangle 515">
              <a:extLst>
                <a:ext uri="{FF2B5EF4-FFF2-40B4-BE49-F238E27FC236}">
                  <a16:creationId xmlns:a16="http://schemas.microsoft.com/office/drawing/2014/main" id="{5CA69593-65D1-48CE-A5C7-25F43BD2FBDF}"/>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spTree>
    <p:extLst>
      <p:ext uri="{BB962C8B-B14F-4D97-AF65-F5344CB8AC3E}">
        <p14:creationId xmlns:p14="http://schemas.microsoft.com/office/powerpoint/2010/main" val="159356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fade">
                                      <p:cBhvr>
                                        <p:cTn id="7" dur="500"/>
                                        <p:tgtEl>
                                          <p:spTgt spid="35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1"/>
                                        </p:tgtEl>
                                        <p:attrNameLst>
                                          <p:attrName>style.visibility</p:attrName>
                                        </p:attrNameLst>
                                      </p:cBhvr>
                                      <p:to>
                                        <p:strVal val="visible"/>
                                      </p:to>
                                    </p:set>
                                    <p:animEffect transition="in" filter="wipe(left)">
                                      <p:cBhvr>
                                        <p:cTn id="11" dur="500"/>
                                        <p:tgtEl>
                                          <p:spTgt spid="35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48"/>
                                        </p:tgtEl>
                                        <p:attrNameLst>
                                          <p:attrName>style.visibility</p:attrName>
                                        </p:attrNameLst>
                                      </p:cBhvr>
                                      <p:to>
                                        <p:strVal val="visible"/>
                                      </p:to>
                                    </p:set>
                                    <p:animEffect transition="in" filter="fade">
                                      <p:cBhvr>
                                        <p:cTn id="15" dur="500"/>
                                        <p:tgtEl>
                                          <p:spTgt spid="34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04"/>
                                        </p:tgtEl>
                                        <p:attrNameLst>
                                          <p:attrName>style.visibility</p:attrName>
                                        </p:attrNameLst>
                                      </p:cBhvr>
                                      <p:to>
                                        <p:strVal val="visible"/>
                                      </p:to>
                                    </p:set>
                                    <p:animEffect transition="in" filter="wipe(left)">
                                      <p:cBhvr>
                                        <p:cTn id="19" dur="500"/>
                                        <p:tgtEl>
                                          <p:spTgt spid="304"/>
                                        </p:tgtEl>
                                      </p:cBhvr>
                                    </p:animEffect>
                                  </p:childTnLst>
                                </p:cTn>
                              </p:par>
                            </p:childTnLst>
                          </p:cTn>
                        </p:par>
                        <p:par>
                          <p:cTn id="20" fill="hold">
                            <p:stCondLst>
                              <p:cond delay="2000"/>
                            </p:stCondLst>
                            <p:childTnLst>
                              <p:par>
                                <p:cTn id="21" presetID="42" presetClass="path" presetSubtype="0" accel="50000" decel="50000" fill="hold" grpId="0" nodeType="afterEffect">
                                  <p:stCondLst>
                                    <p:cond delay="0"/>
                                  </p:stCondLst>
                                  <p:childTnLst>
                                    <p:animMotion origin="layout" path="M -2.08333E-6 2.59259E-6 L 0.39466 0.65856 " pathEditMode="relative" rAng="0" ptsTypes="AA">
                                      <p:cBhvr>
                                        <p:cTn id="22" dur="2000" fill="hold"/>
                                        <p:tgtEl>
                                          <p:spTgt spid="190"/>
                                        </p:tgtEl>
                                        <p:attrNameLst>
                                          <p:attrName>ppt_x</p:attrName>
                                          <p:attrName>ppt_y</p:attrName>
                                        </p:attrNameLst>
                                      </p:cBhvr>
                                      <p:rCtr x="19727" y="32917"/>
                                    </p:animMotion>
                                  </p:childTnLst>
                                </p:cTn>
                              </p:par>
                              <p:par>
                                <p:cTn id="23" presetID="10" presetClass="entr" presetSubtype="0" fill="hold" nodeType="withEffect">
                                  <p:stCondLst>
                                    <p:cond delay="1500"/>
                                  </p:stCondLst>
                                  <p:childTnLst>
                                    <p:set>
                                      <p:cBhvr>
                                        <p:cTn id="24" dur="1" fill="hold">
                                          <p:stCondLst>
                                            <p:cond delay="0"/>
                                          </p:stCondLst>
                                        </p:cTn>
                                        <p:tgtEl>
                                          <p:spTgt spid="267"/>
                                        </p:tgtEl>
                                        <p:attrNameLst>
                                          <p:attrName>style.visibility</p:attrName>
                                        </p:attrNameLst>
                                      </p:cBhvr>
                                      <p:to>
                                        <p:strVal val="visible"/>
                                      </p:to>
                                    </p:set>
                                    <p:animEffect transition="in" filter="fade">
                                      <p:cBhvr>
                                        <p:cTn id="25" dur="500"/>
                                        <p:tgtEl>
                                          <p:spTgt spid="26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55"/>
                                        </p:tgtEl>
                                        <p:attrNameLst>
                                          <p:attrName>style.visibility</p:attrName>
                                        </p:attrNameLst>
                                      </p:cBhvr>
                                      <p:to>
                                        <p:strVal val="visible"/>
                                      </p:to>
                                    </p:set>
                                    <p:animEffect transition="in" filter="fade">
                                      <p:cBhvr>
                                        <p:cTn id="30" dur="500"/>
                                        <p:tgtEl>
                                          <p:spTgt spid="35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77"/>
                                        </p:tgtEl>
                                        <p:attrNameLst>
                                          <p:attrName>style.visibility</p:attrName>
                                        </p:attrNameLst>
                                      </p:cBhvr>
                                      <p:to>
                                        <p:strVal val="visible"/>
                                      </p:to>
                                    </p:set>
                                    <p:animEffect transition="in" filter="fade">
                                      <p:cBhvr>
                                        <p:cTn id="33" dur="500"/>
                                        <p:tgtEl>
                                          <p:spTgt spid="377"/>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350"/>
                                        </p:tgtEl>
                                        <p:attrNameLst>
                                          <p:attrName>style.visibility</p:attrName>
                                        </p:attrNameLst>
                                      </p:cBhvr>
                                      <p:to>
                                        <p:strVal val="visible"/>
                                      </p:to>
                                    </p:set>
                                    <p:animEffect transition="in" filter="wipe(up)">
                                      <p:cBhvr>
                                        <p:cTn id="37" dur="500"/>
                                        <p:tgtEl>
                                          <p:spTgt spid="350"/>
                                        </p:tgtEl>
                                      </p:cBhvr>
                                    </p:animEffect>
                                  </p:childTnLst>
                                </p:cTn>
                              </p:par>
                              <p:par>
                                <p:cTn id="38" presetID="10" presetClass="entr" presetSubtype="0"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p:bldP spid="348" grpId="0" animBg="1"/>
      <p:bldP spid="350" grpId="0" animBg="1"/>
      <p:bldP spid="351" grpId="0" animBg="1"/>
      <p:bldP spid="354" grpId="0" animBg="1"/>
      <p:bldP spid="377" grpId="0" animBg="1"/>
      <p:bldP spid="35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Rectangle 321">
            <a:extLst>
              <a:ext uri="{FF2B5EF4-FFF2-40B4-BE49-F238E27FC236}">
                <a16:creationId xmlns:a16="http://schemas.microsoft.com/office/drawing/2014/main" id="{9BE067D9-0289-445F-906E-9D42D9C62B89}"/>
              </a:ext>
            </a:extLst>
          </p:cNvPr>
          <p:cNvSpPr/>
          <p:nvPr/>
        </p:nvSpPr>
        <p:spPr>
          <a:xfrm>
            <a:off x="6628999" y="4729731"/>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web:3</a:t>
            </a:r>
            <a:endParaRPr lang="en-US" sz="491" kern="0">
              <a:solidFill>
                <a:srgbClr val="FFFFFF"/>
              </a:solidFill>
              <a:latin typeface="Calibri"/>
            </a:endParaRPr>
          </a:p>
        </p:txBody>
      </p:sp>
      <p:sp>
        <p:nvSpPr>
          <p:cNvPr id="323" name="Rectangle 322">
            <a:extLst>
              <a:ext uri="{FF2B5EF4-FFF2-40B4-BE49-F238E27FC236}">
                <a16:creationId xmlns:a16="http://schemas.microsoft.com/office/drawing/2014/main" id="{E44CD30A-A2F8-448E-B5AE-B6536463BB5F}"/>
              </a:ext>
            </a:extLst>
          </p:cNvPr>
          <p:cNvSpPr/>
          <p:nvPr/>
        </p:nvSpPr>
        <p:spPr>
          <a:xfrm>
            <a:off x="6628564" y="4729731"/>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test:3</a:t>
            </a:r>
            <a:endParaRPr lang="en-US" sz="491" kern="0">
              <a:solidFill>
                <a:srgbClr val="FFFFFF"/>
              </a:solidFill>
              <a:latin typeface="Calibri"/>
            </a:endParaRPr>
          </a:p>
        </p:txBody>
      </p:sp>
      <p:sp>
        <p:nvSpPr>
          <p:cNvPr id="324" name="Rectangle 323">
            <a:extLst>
              <a:ext uri="{FF2B5EF4-FFF2-40B4-BE49-F238E27FC236}">
                <a16:creationId xmlns:a16="http://schemas.microsoft.com/office/drawing/2014/main" id="{7069ED04-3E20-4EAB-8175-0FE6C4753262}"/>
              </a:ext>
            </a:extLst>
          </p:cNvPr>
          <p:cNvSpPr/>
          <p:nvPr/>
        </p:nvSpPr>
        <p:spPr>
          <a:xfrm>
            <a:off x="6628564" y="4729731"/>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web:3</a:t>
            </a:r>
            <a:endParaRPr lang="en-US" sz="491" kern="0">
              <a:solidFill>
                <a:srgbClr val="FFFFFF"/>
              </a:solidFill>
              <a:latin typeface="Calibri"/>
            </a:endParaRPr>
          </a:p>
        </p:txBody>
      </p:sp>
      <p:sp>
        <p:nvSpPr>
          <p:cNvPr id="325" name="Rectangle 324">
            <a:extLst>
              <a:ext uri="{FF2B5EF4-FFF2-40B4-BE49-F238E27FC236}">
                <a16:creationId xmlns:a16="http://schemas.microsoft.com/office/drawing/2014/main" id="{258EDA09-1D79-4096-A6A8-98A8D445E975}"/>
              </a:ext>
            </a:extLst>
          </p:cNvPr>
          <p:cNvSpPr/>
          <p:nvPr/>
        </p:nvSpPr>
        <p:spPr bwMode="auto">
          <a:xfrm>
            <a:off x="6490719"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web:3</a:t>
            </a:r>
          </a:p>
        </p:txBody>
      </p:sp>
      <p:pic>
        <p:nvPicPr>
          <p:cNvPr id="356" name="Picture 355">
            <a:extLst>
              <a:ext uri="{FF2B5EF4-FFF2-40B4-BE49-F238E27FC236}">
                <a16:creationId xmlns:a16="http://schemas.microsoft.com/office/drawing/2014/main" id="{DF88AEFE-ADA8-4D52-8E71-6E4CF89A6734}"/>
              </a:ext>
            </a:extLst>
          </p:cNvPr>
          <p:cNvPicPr>
            <a:picLocks noChangeAspect="1"/>
          </p:cNvPicPr>
          <p:nvPr/>
        </p:nvPicPr>
        <p:blipFill>
          <a:blip r:embed="rId3"/>
          <a:stretch>
            <a:fillRect/>
          </a:stretch>
        </p:blipFill>
        <p:spPr>
          <a:xfrm>
            <a:off x="11229306" y="6043333"/>
            <a:ext cx="637765" cy="485838"/>
          </a:xfrm>
          <a:prstGeom prst="rect">
            <a:avLst/>
          </a:prstGeom>
        </p:spPr>
      </p:pic>
      <p:sp>
        <p:nvSpPr>
          <p:cNvPr id="357" name="TextBox 356">
            <a:extLst>
              <a:ext uri="{FF2B5EF4-FFF2-40B4-BE49-F238E27FC236}">
                <a16:creationId xmlns:a16="http://schemas.microsoft.com/office/drawing/2014/main" id="{70A7118E-C3A0-43C4-8ABC-8DAF11870C5C}"/>
              </a:ext>
            </a:extLst>
          </p:cNvPr>
          <p:cNvSpPr txBox="1"/>
          <p:nvPr/>
        </p:nvSpPr>
        <p:spPr>
          <a:xfrm>
            <a:off x="11002438" y="6432756"/>
            <a:ext cx="1087962" cy="253916"/>
          </a:xfrm>
          <a:prstGeom prst="rect">
            <a:avLst/>
          </a:prstGeom>
          <a:noFill/>
        </p:spPr>
        <p:txBody>
          <a:bodyPr wrap="square" rtlCol="0">
            <a:spAutoFit/>
          </a:bodyPr>
          <a:lstStyle/>
          <a:p>
            <a:pPr algn="ctr"/>
            <a:r>
              <a:rPr lang="en-US" sz="1050"/>
              <a:t>Prod Env</a:t>
            </a:r>
          </a:p>
        </p:txBody>
      </p:sp>
      <p:grpSp>
        <p:nvGrpSpPr>
          <p:cNvPr id="398" name="Group 397">
            <a:extLst>
              <a:ext uri="{FF2B5EF4-FFF2-40B4-BE49-F238E27FC236}">
                <a16:creationId xmlns:a16="http://schemas.microsoft.com/office/drawing/2014/main" id="{8E60843E-6FE7-4521-9C0A-86BB9A573213}"/>
              </a:ext>
            </a:extLst>
          </p:cNvPr>
          <p:cNvGrpSpPr/>
          <p:nvPr/>
        </p:nvGrpSpPr>
        <p:grpSpPr>
          <a:xfrm>
            <a:off x="11187669" y="5754149"/>
            <a:ext cx="721037" cy="444217"/>
            <a:chOff x="3240661" y="1005909"/>
            <a:chExt cx="540854" cy="333210"/>
          </a:xfrm>
        </p:grpSpPr>
        <p:grpSp>
          <p:nvGrpSpPr>
            <p:cNvPr id="399" name="Group 398">
              <a:extLst>
                <a:ext uri="{FF2B5EF4-FFF2-40B4-BE49-F238E27FC236}">
                  <a16:creationId xmlns:a16="http://schemas.microsoft.com/office/drawing/2014/main" id="{782661F5-0C8F-4065-9270-86FE78E78B1A}"/>
                </a:ext>
              </a:extLst>
            </p:cNvPr>
            <p:cNvGrpSpPr/>
            <p:nvPr/>
          </p:nvGrpSpPr>
          <p:grpSpPr>
            <a:xfrm>
              <a:off x="3240661" y="1005909"/>
              <a:ext cx="540854" cy="333210"/>
              <a:chOff x="1926169" y="1632181"/>
              <a:chExt cx="540854" cy="333210"/>
            </a:xfrm>
          </p:grpSpPr>
          <p:sp>
            <p:nvSpPr>
              <p:cNvPr id="401" name="Rectangle 400">
                <a:extLst>
                  <a:ext uri="{FF2B5EF4-FFF2-40B4-BE49-F238E27FC236}">
                    <a16:creationId xmlns:a16="http://schemas.microsoft.com/office/drawing/2014/main" id="{300F7835-7B04-43FB-8ABB-4DA3551961B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02" name="Rectangle 401">
                <a:extLst>
                  <a:ext uri="{FF2B5EF4-FFF2-40B4-BE49-F238E27FC236}">
                    <a16:creationId xmlns:a16="http://schemas.microsoft.com/office/drawing/2014/main" id="{C99BD2D5-F54B-4EE3-A1FA-329E22A3B59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03" name="Group 402">
                <a:extLst>
                  <a:ext uri="{FF2B5EF4-FFF2-40B4-BE49-F238E27FC236}">
                    <a16:creationId xmlns:a16="http://schemas.microsoft.com/office/drawing/2014/main" id="{C8EBEDE2-49D0-4A9A-93BB-AECF20FA5E6C}"/>
                  </a:ext>
                </a:extLst>
              </p:cNvPr>
              <p:cNvGrpSpPr/>
              <p:nvPr/>
            </p:nvGrpSpPr>
            <p:grpSpPr>
              <a:xfrm>
                <a:off x="1989961" y="1665409"/>
                <a:ext cx="413499" cy="266755"/>
                <a:chOff x="1371600" y="2038342"/>
                <a:chExt cx="609600" cy="393263"/>
              </a:xfrm>
            </p:grpSpPr>
            <p:cxnSp>
              <p:nvCxnSpPr>
                <p:cNvPr id="407" name="Straight Connector 406">
                  <a:extLst>
                    <a:ext uri="{FF2B5EF4-FFF2-40B4-BE49-F238E27FC236}">
                      <a16:creationId xmlns:a16="http://schemas.microsoft.com/office/drawing/2014/main" id="{6E4DB37D-7423-46A8-AE82-9E1C533036E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8" name="Straight Connector 407">
                  <a:extLst>
                    <a:ext uri="{FF2B5EF4-FFF2-40B4-BE49-F238E27FC236}">
                      <a16:creationId xmlns:a16="http://schemas.microsoft.com/office/drawing/2014/main" id="{6253EDD6-01C0-49E4-9336-9B99BF9D616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9" name="Straight Connector 408">
                  <a:extLst>
                    <a:ext uri="{FF2B5EF4-FFF2-40B4-BE49-F238E27FC236}">
                      <a16:creationId xmlns:a16="http://schemas.microsoft.com/office/drawing/2014/main" id="{EFD6CD5C-1651-4029-B771-ABA668603F0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0" name="Straight Connector 409">
                  <a:extLst>
                    <a:ext uri="{FF2B5EF4-FFF2-40B4-BE49-F238E27FC236}">
                      <a16:creationId xmlns:a16="http://schemas.microsoft.com/office/drawing/2014/main" id="{26B9D774-3408-4FCF-B247-5E8BBBF9A959}"/>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1" name="Straight Connector 410">
                  <a:extLst>
                    <a:ext uri="{FF2B5EF4-FFF2-40B4-BE49-F238E27FC236}">
                      <a16:creationId xmlns:a16="http://schemas.microsoft.com/office/drawing/2014/main" id="{F181A52B-F711-4E6A-AC23-7DFD96491A0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2" name="Straight Connector 411">
                  <a:extLst>
                    <a:ext uri="{FF2B5EF4-FFF2-40B4-BE49-F238E27FC236}">
                      <a16:creationId xmlns:a16="http://schemas.microsoft.com/office/drawing/2014/main" id="{561C2AB8-7BF3-42EA-AFE2-788D0BD3B65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3" name="Straight Connector 412">
                  <a:extLst>
                    <a:ext uri="{FF2B5EF4-FFF2-40B4-BE49-F238E27FC236}">
                      <a16:creationId xmlns:a16="http://schemas.microsoft.com/office/drawing/2014/main" id="{1C26D62C-A512-4041-8573-EB051736795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4" name="Straight Connector 413">
                  <a:extLst>
                    <a:ext uri="{FF2B5EF4-FFF2-40B4-BE49-F238E27FC236}">
                      <a16:creationId xmlns:a16="http://schemas.microsoft.com/office/drawing/2014/main" id="{9844F602-AFA7-4227-9725-6F5449BCF2A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5" name="Straight Connector 414">
                  <a:extLst>
                    <a:ext uri="{FF2B5EF4-FFF2-40B4-BE49-F238E27FC236}">
                      <a16:creationId xmlns:a16="http://schemas.microsoft.com/office/drawing/2014/main" id="{E812BD8F-6F29-4BEB-A76F-A9F3C8289F9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4" name="Rectangle 403">
                <a:extLst>
                  <a:ext uri="{FF2B5EF4-FFF2-40B4-BE49-F238E27FC236}">
                    <a16:creationId xmlns:a16="http://schemas.microsoft.com/office/drawing/2014/main" id="{7B2506EC-9095-449C-8566-8ED37B468EA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05" name="Rectangle 404">
                <a:extLst>
                  <a:ext uri="{FF2B5EF4-FFF2-40B4-BE49-F238E27FC236}">
                    <a16:creationId xmlns:a16="http://schemas.microsoft.com/office/drawing/2014/main" id="{D8CE628E-ED4C-4EEF-8197-3A19BD88DED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06" name="Rectangle 405">
                <a:extLst>
                  <a:ext uri="{FF2B5EF4-FFF2-40B4-BE49-F238E27FC236}">
                    <a16:creationId xmlns:a16="http://schemas.microsoft.com/office/drawing/2014/main" id="{5CDF9A7E-6B99-47D3-9D5C-F7B4153DB19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00" name="Rectangle 399">
              <a:extLst>
                <a:ext uri="{FF2B5EF4-FFF2-40B4-BE49-F238E27FC236}">
                  <a16:creationId xmlns:a16="http://schemas.microsoft.com/office/drawing/2014/main" id="{062D392A-F646-41F9-B368-9D7596008AEC}"/>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pic>
        <p:nvPicPr>
          <p:cNvPr id="314" name="Graphic 313">
            <a:extLst>
              <a:ext uri="{FF2B5EF4-FFF2-40B4-BE49-F238E27FC236}">
                <a16:creationId xmlns:a16="http://schemas.microsoft.com/office/drawing/2014/main" id="{BDEFC738-A965-41EC-BC50-3D38DCCED4F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18994"/>
          <a:stretch/>
        </p:blipFill>
        <p:spPr>
          <a:xfrm>
            <a:off x="7752891" y="5148596"/>
            <a:ext cx="536281" cy="543021"/>
          </a:xfrm>
          <a:prstGeom prst="rect">
            <a:avLst/>
          </a:prstGeom>
        </p:spPr>
      </p:pic>
      <p:sp>
        <p:nvSpPr>
          <p:cNvPr id="388" name="Rectangle 387">
            <a:extLst>
              <a:ext uri="{FF2B5EF4-FFF2-40B4-BE49-F238E27FC236}">
                <a16:creationId xmlns:a16="http://schemas.microsoft.com/office/drawing/2014/main" id="{9D6425F1-0BF2-445A-9316-4C846A09C0C3}"/>
              </a:ext>
            </a:extLst>
          </p:cNvPr>
          <p:cNvSpPr/>
          <p:nvPr/>
        </p:nvSpPr>
        <p:spPr bwMode="auto">
          <a:xfrm>
            <a:off x="4076555"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206" name="Rectangle 205">
            <a:extLst>
              <a:ext uri="{FF2B5EF4-FFF2-40B4-BE49-F238E27FC236}">
                <a16:creationId xmlns:a16="http://schemas.microsoft.com/office/drawing/2014/main" id="{71E822CE-DDD3-4446-BB47-0987E9DA59EB}"/>
              </a:ext>
            </a:extLst>
          </p:cNvPr>
          <p:cNvSpPr/>
          <p:nvPr/>
        </p:nvSpPr>
        <p:spPr bwMode="auto">
          <a:xfrm>
            <a:off x="4071338"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pic>
        <p:nvPicPr>
          <p:cNvPr id="247" name="Picture 246">
            <a:extLst>
              <a:ext uri="{FF2B5EF4-FFF2-40B4-BE49-F238E27FC236}">
                <a16:creationId xmlns:a16="http://schemas.microsoft.com/office/drawing/2014/main" id="{190C72FE-61C1-46CD-B6D0-2327CF5B63AD}"/>
              </a:ext>
            </a:extLst>
          </p:cNvPr>
          <p:cNvPicPr>
            <a:picLocks noChangeAspect="1"/>
          </p:cNvPicPr>
          <p:nvPr/>
        </p:nvPicPr>
        <p:blipFill>
          <a:blip r:embed="rId6"/>
          <a:stretch>
            <a:fillRect/>
          </a:stretch>
        </p:blipFill>
        <p:spPr>
          <a:xfrm>
            <a:off x="4083917" y="1376205"/>
            <a:ext cx="111996" cy="111996"/>
          </a:xfrm>
          <a:prstGeom prst="rect">
            <a:avLst/>
          </a:prstGeom>
        </p:spPr>
      </p:pic>
      <p:sp>
        <p:nvSpPr>
          <p:cNvPr id="284" name="Rectangle 283">
            <a:extLst>
              <a:ext uri="{FF2B5EF4-FFF2-40B4-BE49-F238E27FC236}">
                <a16:creationId xmlns:a16="http://schemas.microsoft.com/office/drawing/2014/main" id="{8FA7C5C3-8EF2-4404-85C9-11D840D04B91}"/>
              </a:ext>
            </a:extLst>
          </p:cNvPr>
          <p:cNvSpPr/>
          <p:nvPr/>
        </p:nvSpPr>
        <p:spPr bwMode="auto">
          <a:xfrm>
            <a:off x="3806461" y="1358454"/>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2</a:t>
            </a:r>
          </a:p>
        </p:txBody>
      </p:sp>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sp>
        <p:nvSpPr>
          <p:cNvPr id="30" name="TextBox 29">
            <a:extLst>
              <a:ext uri="{FF2B5EF4-FFF2-40B4-BE49-F238E27FC236}">
                <a16:creationId xmlns:a16="http://schemas.microsoft.com/office/drawing/2014/main" id="{B5631569-42B1-8941-8290-05259AEBD005}"/>
              </a:ext>
            </a:extLst>
          </p:cNvPr>
          <p:cNvSpPr txBox="1"/>
          <p:nvPr/>
        </p:nvSpPr>
        <p:spPr>
          <a:xfrm>
            <a:off x="7545044" y="635760"/>
            <a:ext cx="1001725" cy="161583"/>
          </a:xfrm>
          <a:prstGeom prst="rect">
            <a:avLst/>
          </a:prstGeom>
          <a:noFill/>
        </p:spPr>
        <p:txBody>
          <a:bodyPr wrap="square" lIns="0" tIns="0" rIns="0" bIns="0" rtlCol="0" anchor="b" anchorCtr="0">
            <a:spAutoFit/>
          </a:bodyPr>
          <a:lstStyle/>
          <a:p>
            <a:pPr algn="ctr"/>
            <a:r>
              <a:rPr lang="en-US" sz="1050" b="1"/>
              <a:t>Quorum-Task </a:t>
            </a:r>
          </a:p>
        </p:txBody>
      </p:sp>
      <p:pic>
        <p:nvPicPr>
          <p:cNvPr id="93" name="Picture 92">
            <a:extLst>
              <a:ext uri="{FF2B5EF4-FFF2-40B4-BE49-F238E27FC236}">
                <a16:creationId xmlns:a16="http://schemas.microsoft.com/office/drawing/2014/main" id="{5ECEB0B6-9F4C-904A-BBDF-BE0CDDE3268E}"/>
              </a:ext>
            </a:extLst>
          </p:cNvPr>
          <p:cNvPicPr>
            <a:picLocks noChangeAspect="1"/>
          </p:cNvPicPr>
          <p:nvPr/>
        </p:nvPicPr>
        <p:blipFill rotWithShape="1">
          <a:blip r:embed="rId7"/>
          <a:srcRect l="12373" t="12557" r="12934" b="12880"/>
          <a:stretch/>
        </p:blipFill>
        <p:spPr>
          <a:xfrm>
            <a:off x="7850368" y="67745"/>
            <a:ext cx="385744" cy="385075"/>
          </a:xfrm>
          <a:prstGeom prst="rect">
            <a:avLst/>
          </a:prstGeom>
        </p:spPr>
      </p:pic>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12"/>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23111"/>
          </a:xfrm>
          <a:prstGeom prst="rect">
            <a:avLst/>
          </a:prstGeom>
          <a:noFill/>
        </p:spPr>
        <p:txBody>
          <a:bodyPr wrap="square" lIns="0" tIns="0" rIns="0" bIns="0" rtlCol="0">
            <a:spAutoFit/>
          </a:bodyPr>
          <a:lstStyle/>
          <a:p>
            <a:r>
              <a:rPr lang="en-US" sz="80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pic>
        <p:nvPicPr>
          <p:cNvPr id="26" name="Picture 14" descr="Related image">
            <a:extLst>
              <a:ext uri="{FF2B5EF4-FFF2-40B4-BE49-F238E27FC236}">
                <a16:creationId xmlns:a16="http://schemas.microsoft.com/office/drawing/2014/main" id="{031E078D-C17A-6747-B222-E512B6CB07D1}"/>
              </a:ext>
            </a:extLst>
          </p:cNvPr>
          <p:cNvPicPr>
            <a:picLocks noChangeAspect="1" noChangeArrowheads="1"/>
          </p:cNvPicPr>
          <p:nvPr/>
        </p:nvPicPr>
        <p:blipFill>
          <a:blip r:embed="rId1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8329" y="105100"/>
            <a:ext cx="310364" cy="3103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28" name="Lightning Bolt 27">
            <a:extLst>
              <a:ext uri="{FF2B5EF4-FFF2-40B4-BE49-F238E27FC236}">
                <a16:creationId xmlns:a16="http://schemas.microsoft.com/office/drawing/2014/main" id="{011E23FA-723D-344F-B1E4-351D0E543693}"/>
              </a:ext>
            </a:extLst>
          </p:cNvPr>
          <p:cNvSpPr/>
          <p:nvPr/>
        </p:nvSpPr>
        <p:spPr>
          <a:xfrm>
            <a:off x="7285022" y="35699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07217" y="988603"/>
            <a:ext cx="1533056" cy="219986"/>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d5ab1fa </a:t>
              </a: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071338"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678020"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a:t>
            </a:r>
            <a:r>
              <a:rPr lang="en-US" sz="1050">
                <a:solidFill>
                  <a:sysClr val="windowText" lastClr="000000"/>
                </a:solidFill>
                <a:ea typeface="Segoe UI" pitchFamily="34" charset="0"/>
                <a:cs typeface="Segoe UI" pitchFamily="34" charset="0"/>
              </a:rPr>
              <a:t>@l</a:t>
            </a:r>
          </a:p>
        </p:txBody>
      </p:sp>
      <p:sp>
        <p:nvSpPr>
          <p:cNvPr id="87" name="Rectangle 86">
            <a:extLst>
              <a:ext uri="{FF2B5EF4-FFF2-40B4-BE49-F238E27FC236}">
                <a16:creationId xmlns:a16="http://schemas.microsoft.com/office/drawing/2014/main" id="{4AE61D82-0197-4840-92AB-C45379A532F4}"/>
              </a:ext>
            </a:extLst>
          </p:cNvPr>
          <p:cNvSpPr/>
          <p:nvPr/>
        </p:nvSpPr>
        <p:spPr bwMode="auto">
          <a:xfrm>
            <a:off x="768582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23861" y="98860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427554" y="1096722"/>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87" idx="1"/>
          </p:cNvCxnSpPr>
          <p:nvPr/>
        </p:nvCxnSpPr>
        <p:spPr>
          <a:xfrm>
            <a:off x="7235163" y="1097159"/>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6"/>
          <a:stretch>
            <a:fillRect/>
          </a:stretch>
        </p:blipFill>
        <p:spPr>
          <a:xfrm>
            <a:off x="4435839" y="995477"/>
            <a:ext cx="202491" cy="202491"/>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75440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103" name="Straight Arrow Connector 102">
            <a:extLst>
              <a:ext uri="{FF2B5EF4-FFF2-40B4-BE49-F238E27FC236}">
                <a16:creationId xmlns:a16="http://schemas.microsoft.com/office/drawing/2014/main" id="{EE2935D6-FF21-4F12-9557-3F779EC3D2E7}"/>
              </a:ext>
            </a:extLst>
          </p:cNvPr>
          <p:cNvCxnSpPr>
            <a:cxnSpLocks/>
            <a:stCxn id="87" idx="3"/>
            <a:endCxn id="178" idx="1"/>
          </p:cNvCxnSpPr>
          <p:nvPr/>
        </p:nvCxnSpPr>
        <p:spPr>
          <a:xfrm>
            <a:off x="8430273" y="1097159"/>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6"/>
          <a:stretch>
            <a:fillRect/>
          </a:stretch>
        </p:blipFill>
        <p:spPr>
          <a:xfrm>
            <a:off x="4435839" y="995446"/>
            <a:ext cx="204459" cy="20445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79576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540211" y="1097159"/>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49071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866194" y="988166"/>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865664" y="988166"/>
            <a:ext cx="333957"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endParaRPr lang="en-US" sz="1050" baseline="3000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6"/>
          <a:stretch>
            <a:fillRect/>
          </a:stretch>
        </p:blipFill>
        <p:spPr>
          <a:xfrm>
            <a:off x="4083917" y="1006354"/>
            <a:ext cx="111996" cy="111996"/>
          </a:xfrm>
          <a:prstGeom prst="rect">
            <a:avLst/>
          </a:prstGeom>
        </p:spPr>
      </p:pic>
      <p:grpSp>
        <p:nvGrpSpPr>
          <p:cNvPr id="22" name="Group 21">
            <a:extLst>
              <a:ext uri="{FF2B5EF4-FFF2-40B4-BE49-F238E27FC236}">
                <a16:creationId xmlns:a16="http://schemas.microsoft.com/office/drawing/2014/main" id="{E1676AA3-D0B6-49AD-944A-FB438471971D}"/>
              </a:ext>
            </a:extLst>
          </p:cNvPr>
          <p:cNvGrpSpPr/>
          <p:nvPr/>
        </p:nvGrpSpPr>
        <p:grpSpPr>
          <a:xfrm>
            <a:off x="1123081" y="478812"/>
            <a:ext cx="7513809" cy="3172721"/>
            <a:chOff x="1123081" y="478812"/>
            <a:chExt cx="7513809" cy="6439136"/>
          </a:xfrm>
        </p:grpSpPr>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sp>
        <p:nvSpPr>
          <p:cNvPr id="196" name="TextBox 195">
            <a:extLst>
              <a:ext uri="{FF2B5EF4-FFF2-40B4-BE49-F238E27FC236}">
                <a16:creationId xmlns:a16="http://schemas.microsoft.com/office/drawing/2014/main" id="{CF2E36C1-7B21-4BBF-9BFB-8540597EC0A9}"/>
              </a:ext>
            </a:extLst>
          </p:cNvPr>
          <p:cNvSpPr txBox="1"/>
          <p:nvPr/>
        </p:nvSpPr>
        <p:spPr>
          <a:xfrm>
            <a:off x="3820221" y="714079"/>
            <a:ext cx="217596" cy="161583"/>
          </a:xfrm>
          <a:prstGeom prst="rect">
            <a:avLst/>
          </a:prstGeom>
          <a:noFill/>
        </p:spPr>
        <p:txBody>
          <a:bodyPr wrap="square" lIns="0" tIns="0" rIns="0" bIns="0" rtlCol="0">
            <a:spAutoFit/>
          </a:bodyPr>
          <a:lstStyle/>
          <a:p>
            <a:r>
              <a:rPr lang="en-US" sz="1050"/>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06461" y="988603"/>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40273" y="1097159"/>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805089" y="708857"/>
            <a:ext cx="837618" cy="161583"/>
          </a:xfrm>
          <a:prstGeom prst="rect">
            <a:avLst/>
          </a:prstGeom>
          <a:noFill/>
        </p:spPr>
        <p:txBody>
          <a:bodyPr wrap="square" lIns="0" tIns="0" rIns="0" bIns="0" rtlCol="0">
            <a:spAutoFit/>
          </a:bodyPr>
          <a:lstStyle/>
          <a:p>
            <a:r>
              <a:rPr lang="en-US" sz="1050"/>
              <a:t>Dependencies</a:t>
            </a:r>
          </a:p>
        </p:txBody>
      </p:sp>
      <p:sp>
        <p:nvSpPr>
          <p:cNvPr id="207" name="Rectangle 206">
            <a:extLst>
              <a:ext uri="{FF2B5EF4-FFF2-40B4-BE49-F238E27FC236}">
                <a16:creationId xmlns:a16="http://schemas.microsoft.com/office/drawing/2014/main" id="{3711F22B-FA61-4F88-97F7-9BF0B990C130}"/>
              </a:ext>
            </a:extLst>
          </p:cNvPr>
          <p:cNvSpPr/>
          <p:nvPr/>
        </p:nvSpPr>
        <p:spPr bwMode="auto">
          <a:xfrm>
            <a:off x="5678020"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web:sha@n</a:t>
            </a:r>
            <a:endParaRPr lang="en-US" sz="1050">
              <a:solidFill>
                <a:sysClr val="windowText" lastClr="000000"/>
              </a:soli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BCFDC57B-0013-4252-BFD0-E95038FCA154}"/>
              </a:ext>
            </a:extLst>
          </p:cNvPr>
          <p:cNvSpPr/>
          <p:nvPr/>
        </p:nvSpPr>
        <p:spPr bwMode="auto">
          <a:xfrm>
            <a:off x="768582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sp>
        <p:nvSpPr>
          <p:cNvPr id="210" name="Rectangle 209">
            <a:extLst>
              <a:ext uri="{FF2B5EF4-FFF2-40B4-BE49-F238E27FC236}">
                <a16:creationId xmlns:a16="http://schemas.microsoft.com/office/drawing/2014/main" id="{6DC6F4C9-7DFD-4D66-9190-938BECE43F7C}"/>
              </a:ext>
            </a:extLst>
          </p:cNvPr>
          <p:cNvSpPr/>
          <p:nvPr/>
        </p:nvSpPr>
        <p:spPr bwMode="auto">
          <a:xfrm>
            <a:off x="323861" y="1358454"/>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cxnSp>
        <p:nvCxnSpPr>
          <p:cNvPr id="211" name="Straight Arrow Connector 210">
            <a:extLst>
              <a:ext uri="{FF2B5EF4-FFF2-40B4-BE49-F238E27FC236}">
                <a16:creationId xmlns:a16="http://schemas.microsoft.com/office/drawing/2014/main" id="{271DE982-00F1-41C8-8FC0-15B1F0176BEF}"/>
              </a:ext>
            </a:extLst>
          </p:cNvPr>
          <p:cNvCxnSpPr>
            <a:cxnSpLocks/>
            <a:stCxn id="245" idx="3"/>
            <a:endCxn id="207" idx="1"/>
          </p:cNvCxnSpPr>
          <p:nvPr/>
        </p:nvCxnSpPr>
        <p:spPr>
          <a:xfrm>
            <a:off x="5427554" y="1466573"/>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36C3742B-FF2C-413E-A94F-5B2B9FF1DFED}"/>
              </a:ext>
            </a:extLst>
          </p:cNvPr>
          <p:cNvCxnSpPr>
            <a:cxnSpLocks/>
            <a:stCxn id="225" idx="3"/>
            <a:endCxn id="208" idx="1"/>
          </p:cNvCxnSpPr>
          <p:nvPr/>
        </p:nvCxnSpPr>
        <p:spPr>
          <a:xfrm>
            <a:off x="7235163" y="1467010"/>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741FD1C0-3409-45E6-A06A-BD44718051FD}"/>
              </a:ext>
            </a:extLst>
          </p:cNvPr>
          <p:cNvGrpSpPr/>
          <p:nvPr/>
        </p:nvGrpSpPr>
        <p:grpSpPr>
          <a:xfrm>
            <a:off x="7739913" y="5170815"/>
            <a:ext cx="518242" cy="149281"/>
            <a:chOff x="4915038" y="3602196"/>
            <a:chExt cx="920461" cy="265141"/>
          </a:xfrm>
        </p:grpSpPr>
        <p:sp>
          <p:nvSpPr>
            <p:cNvPr id="215" name="Rectangle 214">
              <a:extLst>
                <a:ext uri="{FF2B5EF4-FFF2-40B4-BE49-F238E27FC236}">
                  <a16:creationId xmlns:a16="http://schemas.microsoft.com/office/drawing/2014/main" id="{E4BAE500-3DC4-4111-9660-B6458930DAE0}"/>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E024D273-3433-4DA1-AECC-C15C259896BF}"/>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9" name="Rectangle 218">
            <a:extLst>
              <a:ext uri="{FF2B5EF4-FFF2-40B4-BE49-F238E27FC236}">
                <a16:creationId xmlns:a16="http://schemas.microsoft.com/office/drawing/2014/main" id="{3D8F5739-6404-48F6-ABA7-FFBEE2D2BFE1}"/>
              </a:ext>
            </a:extLst>
          </p:cNvPr>
          <p:cNvSpPr/>
          <p:nvPr/>
        </p:nvSpPr>
        <p:spPr bwMode="auto">
          <a:xfrm>
            <a:off x="975440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220" name="Straight Arrow Connector 219">
            <a:extLst>
              <a:ext uri="{FF2B5EF4-FFF2-40B4-BE49-F238E27FC236}">
                <a16:creationId xmlns:a16="http://schemas.microsoft.com/office/drawing/2014/main" id="{957CAB7C-5840-4BE4-B522-FB7AA19A5230}"/>
              </a:ext>
            </a:extLst>
          </p:cNvPr>
          <p:cNvCxnSpPr>
            <a:cxnSpLocks/>
            <a:stCxn id="208" idx="3"/>
            <a:endCxn id="222" idx="1"/>
          </p:cNvCxnSpPr>
          <p:nvPr/>
        </p:nvCxnSpPr>
        <p:spPr>
          <a:xfrm>
            <a:off x="8430273" y="1467010"/>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21" name="Picture 220">
            <a:extLst>
              <a:ext uri="{FF2B5EF4-FFF2-40B4-BE49-F238E27FC236}">
                <a16:creationId xmlns:a16="http://schemas.microsoft.com/office/drawing/2014/main" id="{4D65F8FA-7A1B-4800-A23E-04D596776819}"/>
              </a:ext>
            </a:extLst>
          </p:cNvPr>
          <p:cNvPicPr>
            <a:picLocks noChangeAspect="1"/>
          </p:cNvPicPr>
          <p:nvPr/>
        </p:nvPicPr>
        <p:blipFill>
          <a:blip r:embed="rId6"/>
          <a:stretch>
            <a:fillRect/>
          </a:stretch>
        </p:blipFill>
        <p:spPr>
          <a:xfrm>
            <a:off x="3312642" y="1458093"/>
            <a:ext cx="204459" cy="204459"/>
          </a:xfrm>
          <a:prstGeom prst="rect">
            <a:avLst/>
          </a:prstGeom>
        </p:spPr>
      </p:pic>
      <p:sp>
        <p:nvSpPr>
          <p:cNvPr id="222" name="Rectangle 221">
            <a:extLst>
              <a:ext uri="{FF2B5EF4-FFF2-40B4-BE49-F238E27FC236}">
                <a16:creationId xmlns:a16="http://schemas.microsoft.com/office/drawing/2014/main" id="{9966BB39-F6E3-43F8-A339-356C8AC0A442}"/>
              </a:ext>
            </a:extLst>
          </p:cNvPr>
          <p:cNvSpPr/>
          <p:nvPr/>
        </p:nvSpPr>
        <p:spPr bwMode="auto">
          <a:xfrm>
            <a:off x="879576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224" name="Straight Arrow Connector 223">
            <a:extLst>
              <a:ext uri="{FF2B5EF4-FFF2-40B4-BE49-F238E27FC236}">
                <a16:creationId xmlns:a16="http://schemas.microsoft.com/office/drawing/2014/main" id="{7062ABA4-87AA-4E7E-97E1-00F6139F63F3}"/>
              </a:ext>
            </a:extLst>
          </p:cNvPr>
          <p:cNvCxnSpPr>
            <a:cxnSpLocks/>
            <a:stCxn id="222" idx="3"/>
            <a:endCxn id="219" idx="1"/>
          </p:cNvCxnSpPr>
          <p:nvPr/>
        </p:nvCxnSpPr>
        <p:spPr>
          <a:xfrm>
            <a:off x="9540211" y="1467010"/>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303760AC-BDB5-4BBE-B67A-7AFE742C24F6}"/>
              </a:ext>
            </a:extLst>
          </p:cNvPr>
          <p:cNvSpPr/>
          <p:nvPr/>
        </p:nvSpPr>
        <p:spPr bwMode="auto">
          <a:xfrm>
            <a:off x="4866194" y="1358017"/>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cxnSp>
        <p:nvCxnSpPr>
          <p:cNvPr id="285" name="Straight Arrow Connector 284">
            <a:extLst>
              <a:ext uri="{FF2B5EF4-FFF2-40B4-BE49-F238E27FC236}">
                <a16:creationId xmlns:a16="http://schemas.microsoft.com/office/drawing/2014/main" id="{CBDC5A5B-EA72-4E5A-9FA9-993E4873E430}"/>
              </a:ext>
            </a:extLst>
          </p:cNvPr>
          <p:cNvCxnSpPr>
            <a:cxnSpLocks/>
            <a:stCxn id="210" idx="3"/>
          </p:cNvCxnSpPr>
          <p:nvPr/>
        </p:nvCxnSpPr>
        <p:spPr>
          <a:xfrm>
            <a:off x="1072240" y="1467010"/>
            <a:ext cx="194870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109AAA79-3FDA-429B-8ABC-B9E66E95CBE5}"/>
              </a:ext>
            </a:extLst>
          </p:cNvPr>
          <p:cNvSpPr/>
          <p:nvPr/>
        </p:nvSpPr>
        <p:spPr>
          <a:xfrm>
            <a:off x="6505208" y="1367982"/>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0" name="Rectangle 189">
            <a:extLst>
              <a:ext uri="{FF2B5EF4-FFF2-40B4-BE49-F238E27FC236}">
                <a16:creationId xmlns:a16="http://schemas.microsoft.com/office/drawing/2014/main" id="{46908AB8-D101-4CB1-AB17-D2ACD3BD6A30}"/>
              </a:ext>
            </a:extLst>
          </p:cNvPr>
          <p:cNvSpPr/>
          <p:nvPr/>
        </p:nvSpPr>
        <p:spPr>
          <a:xfrm>
            <a:off x="6505208" y="1368134"/>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3" name="Rectangle 192">
            <a:extLst>
              <a:ext uri="{FF2B5EF4-FFF2-40B4-BE49-F238E27FC236}">
                <a16:creationId xmlns:a16="http://schemas.microsoft.com/office/drawing/2014/main" id="{12F15D2D-90C0-46AF-B018-DE3CA90CB3B8}"/>
              </a:ext>
            </a:extLst>
          </p:cNvPr>
          <p:cNvSpPr/>
          <p:nvPr/>
        </p:nvSpPr>
        <p:spPr>
          <a:xfrm>
            <a:off x="6505208" y="1368134"/>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test:2</a:t>
            </a:r>
            <a:endParaRPr lang="en-US" sz="491" kern="0">
              <a:solidFill>
                <a:srgbClr val="FFFFFF"/>
              </a:solidFill>
              <a:latin typeface="Calibri"/>
            </a:endParaRPr>
          </a:p>
        </p:txBody>
      </p:sp>
      <p:sp>
        <p:nvSpPr>
          <p:cNvPr id="225" name="Rectangle 224">
            <a:extLst>
              <a:ext uri="{FF2B5EF4-FFF2-40B4-BE49-F238E27FC236}">
                <a16:creationId xmlns:a16="http://schemas.microsoft.com/office/drawing/2014/main" id="{4E904A13-FC5A-4F41-8D7D-6F2273B0F98E}"/>
              </a:ext>
            </a:extLst>
          </p:cNvPr>
          <p:cNvSpPr/>
          <p:nvPr/>
        </p:nvSpPr>
        <p:spPr bwMode="auto">
          <a:xfrm>
            <a:off x="649071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6"/>
          <a:stretch>
            <a:fillRect/>
          </a:stretch>
        </p:blipFill>
        <p:spPr>
          <a:xfrm>
            <a:off x="3155473" y="1438580"/>
            <a:ext cx="111996" cy="111996"/>
          </a:xfrm>
          <a:prstGeom prst="rect">
            <a:avLst/>
          </a:prstGeom>
        </p:spPr>
      </p:pic>
      <p:sp>
        <p:nvSpPr>
          <p:cNvPr id="346" name="Rectangle 345">
            <a:extLst>
              <a:ext uri="{FF2B5EF4-FFF2-40B4-BE49-F238E27FC236}">
                <a16:creationId xmlns:a16="http://schemas.microsoft.com/office/drawing/2014/main" id="{5C823052-99FB-4F4B-B52B-64BEA411B8F8}"/>
              </a:ext>
            </a:extLst>
          </p:cNvPr>
          <p:cNvSpPr/>
          <p:nvPr/>
        </p:nvSpPr>
        <p:spPr bwMode="auto">
          <a:xfrm>
            <a:off x="4861995" y="1357579"/>
            <a:ext cx="418133"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pic>
        <p:nvPicPr>
          <p:cNvPr id="154" name="Graphic 153">
            <a:extLst>
              <a:ext uri="{FF2B5EF4-FFF2-40B4-BE49-F238E27FC236}">
                <a16:creationId xmlns:a16="http://schemas.microsoft.com/office/drawing/2014/main" id="{45E459D1-88D7-4AF5-BE71-E602071AD6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2913" y="3778642"/>
            <a:ext cx="360285" cy="360285"/>
          </a:xfrm>
          <a:prstGeom prst="rect">
            <a:avLst/>
          </a:prstGeom>
        </p:spPr>
      </p:pic>
      <p:sp>
        <p:nvSpPr>
          <p:cNvPr id="155" name="Lightning Bolt 154">
            <a:extLst>
              <a:ext uri="{FF2B5EF4-FFF2-40B4-BE49-F238E27FC236}">
                <a16:creationId xmlns:a16="http://schemas.microsoft.com/office/drawing/2014/main" id="{C81044AB-0B3D-4C07-8FC3-0E3A2C6952A0}"/>
              </a:ext>
            </a:extLst>
          </p:cNvPr>
          <p:cNvSpPr/>
          <p:nvPr/>
        </p:nvSpPr>
        <p:spPr>
          <a:xfrm>
            <a:off x="5378784" y="4056157"/>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157" name="TextBox 156">
            <a:extLst>
              <a:ext uri="{FF2B5EF4-FFF2-40B4-BE49-F238E27FC236}">
                <a16:creationId xmlns:a16="http://schemas.microsoft.com/office/drawing/2014/main" id="{63A2D669-9278-40BF-AD07-58825A6BEF77}"/>
              </a:ext>
            </a:extLst>
          </p:cNvPr>
          <p:cNvSpPr txBox="1"/>
          <p:nvPr/>
        </p:nvSpPr>
        <p:spPr>
          <a:xfrm>
            <a:off x="3145198" y="4334262"/>
            <a:ext cx="611899" cy="161583"/>
          </a:xfrm>
          <a:prstGeom prst="rect">
            <a:avLst/>
          </a:prstGeom>
          <a:noFill/>
        </p:spPr>
        <p:txBody>
          <a:bodyPr wrap="square" lIns="0" tIns="0" rIns="0" bIns="0" rtlCol="0" anchor="b" anchorCtr="0">
            <a:spAutoFit/>
          </a:bodyPr>
          <a:lstStyle/>
          <a:p>
            <a:pPr algn="ctr"/>
            <a:r>
              <a:rPr lang="en-US" sz="1050" b="1"/>
              <a:t>Patch-task</a:t>
            </a:r>
          </a:p>
        </p:txBody>
      </p:sp>
      <p:sp>
        <p:nvSpPr>
          <p:cNvPr id="158" name="TextBox 157">
            <a:extLst>
              <a:ext uri="{FF2B5EF4-FFF2-40B4-BE49-F238E27FC236}">
                <a16:creationId xmlns:a16="http://schemas.microsoft.com/office/drawing/2014/main" id="{39943550-D56B-49DF-B277-EBF2C46AABB8}"/>
              </a:ext>
            </a:extLst>
          </p:cNvPr>
          <p:cNvSpPr txBox="1"/>
          <p:nvPr/>
        </p:nvSpPr>
        <p:spPr>
          <a:xfrm>
            <a:off x="4156638" y="4413776"/>
            <a:ext cx="618634" cy="161583"/>
          </a:xfrm>
          <a:prstGeom prst="rect">
            <a:avLst/>
          </a:prstGeom>
          <a:noFill/>
        </p:spPr>
        <p:txBody>
          <a:bodyPr wrap="square" lIns="0" tIns="0" rIns="0" bIns="0" rtlCol="0">
            <a:spAutoFit/>
          </a:bodyPr>
          <a:lstStyle/>
          <a:p>
            <a:r>
              <a:rPr lang="en-US" sz="1050"/>
              <a:t>Context</a:t>
            </a:r>
          </a:p>
        </p:txBody>
      </p:sp>
      <p:sp>
        <p:nvSpPr>
          <p:cNvPr id="172" name="TextBox 171">
            <a:extLst>
              <a:ext uri="{FF2B5EF4-FFF2-40B4-BE49-F238E27FC236}">
                <a16:creationId xmlns:a16="http://schemas.microsoft.com/office/drawing/2014/main" id="{15D285B5-FE56-4E90-B972-272BF37A8F5A}"/>
              </a:ext>
            </a:extLst>
          </p:cNvPr>
          <p:cNvSpPr txBox="1"/>
          <p:nvPr/>
        </p:nvSpPr>
        <p:spPr>
          <a:xfrm>
            <a:off x="3820221" y="4413776"/>
            <a:ext cx="217596" cy="161583"/>
          </a:xfrm>
          <a:prstGeom prst="rect">
            <a:avLst/>
          </a:prstGeom>
          <a:noFill/>
        </p:spPr>
        <p:txBody>
          <a:bodyPr wrap="square" lIns="0" tIns="0" rIns="0" bIns="0" rtlCol="0">
            <a:spAutoFit/>
          </a:bodyPr>
          <a:lstStyle/>
          <a:p>
            <a:r>
              <a:rPr lang="en-US" sz="1050"/>
              <a:t>Id</a:t>
            </a:r>
          </a:p>
        </p:txBody>
      </p:sp>
      <p:sp>
        <p:nvSpPr>
          <p:cNvPr id="173" name="TextBox 172">
            <a:extLst>
              <a:ext uri="{FF2B5EF4-FFF2-40B4-BE49-F238E27FC236}">
                <a16:creationId xmlns:a16="http://schemas.microsoft.com/office/drawing/2014/main" id="{110EE95E-68F5-4AE1-91A0-E9F2C938AC71}"/>
              </a:ext>
            </a:extLst>
          </p:cNvPr>
          <p:cNvSpPr txBox="1"/>
          <p:nvPr/>
        </p:nvSpPr>
        <p:spPr>
          <a:xfrm>
            <a:off x="4805089" y="4413776"/>
            <a:ext cx="837618" cy="161583"/>
          </a:xfrm>
          <a:prstGeom prst="rect">
            <a:avLst/>
          </a:prstGeom>
          <a:noFill/>
        </p:spPr>
        <p:txBody>
          <a:bodyPr wrap="square" lIns="0" tIns="0" rIns="0" bIns="0" rtlCol="0">
            <a:spAutoFit/>
          </a:bodyPr>
          <a:lstStyle/>
          <a:p>
            <a:r>
              <a:rPr lang="en-US" sz="1050"/>
              <a:t>Dependencies</a:t>
            </a:r>
          </a:p>
        </p:txBody>
      </p:sp>
      <p:cxnSp>
        <p:nvCxnSpPr>
          <p:cNvPr id="304" name="Straight Arrow Connector 191">
            <a:extLst>
              <a:ext uri="{FF2B5EF4-FFF2-40B4-BE49-F238E27FC236}">
                <a16:creationId xmlns:a16="http://schemas.microsoft.com/office/drawing/2014/main" id="{954D63EE-6496-4B4F-8EAF-D95FE179EBAC}"/>
              </a:ext>
            </a:extLst>
          </p:cNvPr>
          <p:cNvCxnSpPr>
            <a:cxnSpLocks/>
            <a:stCxn id="348" idx="2"/>
            <a:endCxn id="356" idx="1"/>
          </p:cNvCxnSpPr>
          <p:nvPr/>
        </p:nvCxnSpPr>
        <p:spPr>
          <a:xfrm rot="16200000" flipH="1">
            <a:off x="9995798" y="5052743"/>
            <a:ext cx="1348981" cy="1118035"/>
          </a:xfrm>
          <a:prstGeom prst="curved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8" name="Rectangle 347">
            <a:extLst>
              <a:ext uri="{FF2B5EF4-FFF2-40B4-BE49-F238E27FC236}">
                <a16:creationId xmlns:a16="http://schemas.microsoft.com/office/drawing/2014/main" id="{76060FE8-AB5E-4A31-882B-C69B270A1EA9}"/>
              </a:ext>
            </a:extLst>
          </p:cNvPr>
          <p:cNvSpPr/>
          <p:nvPr/>
        </p:nvSpPr>
        <p:spPr bwMode="auto">
          <a:xfrm>
            <a:off x="9739049"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sp>
        <p:nvSpPr>
          <p:cNvPr id="359" name="Rectangle 358">
            <a:extLst>
              <a:ext uri="{FF2B5EF4-FFF2-40B4-BE49-F238E27FC236}">
                <a16:creationId xmlns:a16="http://schemas.microsoft.com/office/drawing/2014/main" id="{0E47A44A-6A45-47F5-A143-6394674AAF00}"/>
              </a:ext>
            </a:extLst>
          </p:cNvPr>
          <p:cNvSpPr/>
          <p:nvPr/>
        </p:nvSpPr>
        <p:spPr bwMode="auto">
          <a:xfrm>
            <a:off x="3016565" y="4720529"/>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Web-Patch</a:t>
            </a:r>
          </a:p>
        </p:txBody>
      </p:sp>
      <p:sp>
        <p:nvSpPr>
          <p:cNvPr id="360" name="Rectangle 359">
            <a:extLst>
              <a:ext uri="{FF2B5EF4-FFF2-40B4-BE49-F238E27FC236}">
                <a16:creationId xmlns:a16="http://schemas.microsoft.com/office/drawing/2014/main" id="{D53473B6-5FF1-4BB2-A80A-09C14B26A517}"/>
              </a:ext>
            </a:extLst>
          </p:cNvPr>
          <p:cNvSpPr/>
          <p:nvPr/>
        </p:nvSpPr>
        <p:spPr bwMode="auto">
          <a:xfrm>
            <a:off x="3146532" y="5642131"/>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sp>
        <p:nvSpPr>
          <p:cNvPr id="361" name="TextBox 360">
            <a:extLst>
              <a:ext uri="{FF2B5EF4-FFF2-40B4-BE49-F238E27FC236}">
                <a16:creationId xmlns:a16="http://schemas.microsoft.com/office/drawing/2014/main" id="{00C57A8B-9E34-4F53-90B0-2E77892A746C}"/>
              </a:ext>
            </a:extLst>
          </p:cNvPr>
          <p:cNvSpPr txBox="1"/>
          <p:nvPr/>
        </p:nvSpPr>
        <p:spPr>
          <a:xfrm>
            <a:off x="3085164" y="5540190"/>
            <a:ext cx="617438" cy="123111"/>
          </a:xfrm>
          <a:prstGeom prst="rect">
            <a:avLst/>
          </a:prstGeom>
          <a:noFill/>
        </p:spPr>
        <p:txBody>
          <a:bodyPr wrap="square" lIns="0" tIns="0" rIns="0" bIns="0" rtlCol="0">
            <a:spAutoFit/>
          </a:bodyPr>
          <a:lstStyle/>
          <a:p>
            <a:r>
              <a:rPr lang="en-US" sz="800"/>
              <a:t>Dependencies</a:t>
            </a:r>
          </a:p>
        </p:txBody>
      </p:sp>
      <p:sp>
        <p:nvSpPr>
          <p:cNvPr id="362" name="TextBox 361">
            <a:extLst>
              <a:ext uri="{FF2B5EF4-FFF2-40B4-BE49-F238E27FC236}">
                <a16:creationId xmlns:a16="http://schemas.microsoft.com/office/drawing/2014/main" id="{066DEF06-7DEC-47B9-BC99-9DB33B03122B}"/>
              </a:ext>
            </a:extLst>
          </p:cNvPr>
          <p:cNvSpPr txBox="1"/>
          <p:nvPr/>
        </p:nvSpPr>
        <p:spPr>
          <a:xfrm>
            <a:off x="3086313" y="5062211"/>
            <a:ext cx="352314" cy="123111"/>
          </a:xfrm>
          <a:prstGeom prst="rect">
            <a:avLst/>
          </a:prstGeom>
          <a:noFill/>
        </p:spPr>
        <p:txBody>
          <a:bodyPr wrap="square" lIns="0" tIns="0" rIns="0" bIns="0" rtlCol="0">
            <a:spAutoFit/>
          </a:bodyPr>
          <a:lstStyle/>
          <a:p>
            <a:r>
              <a:rPr lang="en-US" sz="800"/>
              <a:t>Context</a:t>
            </a:r>
          </a:p>
        </p:txBody>
      </p:sp>
      <p:sp>
        <p:nvSpPr>
          <p:cNvPr id="352" name="Rectangle 351">
            <a:extLst>
              <a:ext uri="{FF2B5EF4-FFF2-40B4-BE49-F238E27FC236}">
                <a16:creationId xmlns:a16="http://schemas.microsoft.com/office/drawing/2014/main" id="{5328B5F0-2BC9-4308-9F14-FD1212225758}"/>
              </a:ext>
            </a:extLst>
          </p:cNvPr>
          <p:cNvSpPr/>
          <p:nvPr/>
        </p:nvSpPr>
        <p:spPr bwMode="auto">
          <a:xfrm>
            <a:off x="3148316" y="5641444"/>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cxnSp>
        <p:nvCxnSpPr>
          <p:cNvPr id="358" name="Straight Connector 357">
            <a:extLst>
              <a:ext uri="{FF2B5EF4-FFF2-40B4-BE49-F238E27FC236}">
                <a16:creationId xmlns:a16="http://schemas.microsoft.com/office/drawing/2014/main" id="{4137BDC7-4FC9-4617-A7E1-29D2316E1234}"/>
              </a:ext>
            </a:extLst>
          </p:cNvPr>
          <p:cNvCxnSpPr>
            <a:cxnSpLocks/>
          </p:cNvCxnSpPr>
          <p:nvPr/>
        </p:nvCxnSpPr>
        <p:spPr>
          <a:xfrm>
            <a:off x="10804966" y="6684381"/>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372" name="Group 371">
            <a:extLst>
              <a:ext uri="{FF2B5EF4-FFF2-40B4-BE49-F238E27FC236}">
                <a16:creationId xmlns:a16="http://schemas.microsoft.com/office/drawing/2014/main" id="{019A2E35-2B5B-4C37-BCA7-537D84903EAF}"/>
              </a:ext>
            </a:extLst>
          </p:cNvPr>
          <p:cNvGrpSpPr/>
          <p:nvPr/>
        </p:nvGrpSpPr>
        <p:grpSpPr>
          <a:xfrm>
            <a:off x="2950017" y="4220259"/>
            <a:ext cx="5689231" cy="2399697"/>
            <a:chOff x="2947659" y="478812"/>
            <a:chExt cx="5689231" cy="6439136"/>
          </a:xfrm>
        </p:grpSpPr>
        <p:cxnSp>
          <p:nvCxnSpPr>
            <p:cNvPr id="374" name="Straight Connector 373">
              <a:extLst>
                <a:ext uri="{FF2B5EF4-FFF2-40B4-BE49-F238E27FC236}">
                  <a16:creationId xmlns:a16="http://schemas.microsoft.com/office/drawing/2014/main" id="{FF496B61-AE81-48B7-8D92-1A8D90E09446}"/>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375" name="Straight Connector 374">
              <a:extLst>
                <a:ext uri="{FF2B5EF4-FFF2-40B4-BE49-F238E27FC236}">
                  <a16:creationId xmlns:a16="http://schemas.microsoft.com/office/drawing/2014/main" id="{12F91235-7A5E-4A71-96C4-79B611757660}"/>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376" name="Straight Connector 375">
              <a:extLst>
                <a:ext uri="{FF2B5EF4-FFF2-40B4-BE49-F238E27FC236}">
                  <a16:creationId xmlns:a16="http://schemas.microsoft.com/office/drawing/2014/main" id="{F6B43B70-8B9F-42E2-9714-9E4F98462DD6}"/>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pic>
        <p:nvPicPr>
          <p:cNvPr id="382" name="Picture 381">
            <a:extLst>
              <a:ext uri="{FF2B5EF4-FFF2-40B4-BE49-F238E27FC236}">
                <a16:creationId xmlns:a16="http://schemas.microsoft.com/office/drawing/2014/main" id="{70CD71D8-AF9A-4DFF-A6C1-C25837DA1BF5}"/>
              </a:ext>
            </a:extLst>
          </p:cNvPr>
          <p:cNvPicPr>
            <a:picLocks noChangeAspect="1"/>
          </p:cNvPicPr>
          <p:nvPr/>
        </p:nvPicPr>
        <p:blipFill>
          <a:blip r:embed="rId6"/>
          <a:stretch>
            <a:fillRect/>
          </a:stretch>
        </p:blipFill>
        <p:spPr>
          <a:xfrm>
            <a:off x="3332486" y="5198252"/>
            <a:ext cx="204459" cy="204459"/>
          </a:xfrm>
          <a:prstGeom prst="rect">
            <a:avLst/>
          </a:prstGeom>
        </p:spPr>
      </p:pic>
      <p:pic>
        <p:nvPicPr>
          <p:cNvPr id="383" name="Picture 382">
            <a:extLst>
              <a:ext uri="{FF2B5EF4-FFF2-40B4-BE49-F238E27FC236}">
                <a16:creationId xmlns:a16="http://schemas.microsoft.com/office/drawing/2014/main" id="{CC2DCFD0-EF6C-455F-9827-00BF4969DE58}"/>
              </a:ext>
            </a:extLst>
          </p:cNvPr>
          <p:cNvPicPr>
            <a:picLocks noChangeAspect="1"/>
          </p:cNvPicPr>
          <p:nvPr/>
        </p:nvPicPr>
        <p:blipFill>
          <a:blip r:embed="rId6"/>
          <a:stretch>
            <a:fillRect/>
          </a:stretch>
        </p:blipFill>
        <p:spPr>
          <a:xfrm>
            <a:off x="4076583" y="4728707"/>
            <a:ext cx="111996" cy="111996"/>
          </a:xfrm>
          <a:prstGeom prst="rect">
            <a:avLst/>
          </a:prstGeom>
        </p:spPr>
      </p:pic>
      <p:sp>
        <p:nvSpPr>
          <p:cNvPr id="262" name="Rectangle 261">
            <a:extLst>
              <a:ext uri="{FF2B5EF4-FFF2-40B4-BE49-F238E27FC236}">
                <a16:creationId xmlns:a16="http://schemas.microsoft.com/office/drawing/2014/main" id="{273AB10F-0238-4D10-AED0-84D7313457C8}"/>
              </a:ext>
            </a:extLst>
          </p:cNvPr>
          <p:cNvSpPr/>
          <p:nvPr/>
        </p:nvSpPr>
        <p:spPr bwMode="auto">
          <a:xfrm>
            <a:off x="6854608" y="732247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cxnSp>
        <p:nvCxnSpPr>
          <p:cNvPr id="303" name="Straight Arrow Connector 302">
            <a:extLst>
              <a:ext uri="{FF2B5EF4-FFF2-40B4-BE49-F238E27FC236}">
                <a16:creationId xmlns:a16="http://schemas.microsoft.com/office/drawing/2014/main" id="{BF571639-3268-445A-B1FB-BCB922BA69DF}"/>
              </a:ext>
            </a:extLst>
          </p:cNvPr>
          <p:cNvCxnSpPr>
            <a:cxnSpLocks/>
            <a:endCxn id="306" idx="1"/>
          </p:cNvCxnSpPr>
          <p:nvPr/>
        </p:nvCxnSpPr>
        <p:spPr>
          <a:xfrm>
            <a:off x="5441584" y="4821944"/>
            <a:ext cx="231318" cy="677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6" name="Rectangle 305">
            <a:extLst>
              <a:ext uri="{FF2B5EF4-FFF2-40B4-BE49-F238E27FC236}">
                <a16:creationId xmlns:a16="http://schemas.microsoft.com/office/drawing/2014/main" id="{5933902F-4172-4D79-A874-8E4CA4937A00}"/>
              </a:ext>
            </a:extLst>
          </p:cNvPr>
          <p:cNvSpPr/>
          <p:nvPr/>
        </p:nvSpPr>
        <p:spPr bwMode="auto">
          <a:xfrm>
            <a:off x="5672902"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web:sha@p</a:t>
            </a:r>
            <a:endParaRPr lang="en-US" sz="1050">
              <a:solidFill>
                <a:sysClr val="windowText" lastClr="000000"/>
              </a:solidFill>
              <a:ea typeface="Segoe UI" pitchFamily="34" charset="0"/>
              <a:cs typeface="Segoe UI" pitchFamily="34" charset="0"/>
            </a:endParaRPr>
          </a:p>
        </p:txBody>
      </p:sp>
      <p:sp>
        <p:nvSpPr>
          <p:cNvPr id="307" name="Rectangle 306">
            <a:extLst>
              <a:ext uri="{FF2B5EF4-FFF2-40B4-BE49-F238E27FC236}">
                <a16:creationId xmlns:a16="http://schemas.microsoft.com/office/drawing/2014/main" id="{5E21767A-BBD5-4BC7-B5CD-3035CEE974A6}"/>
              </a:ext>
            </a:extLst>
          </p:cNvPr>
          <p:cNvSpPr/>
          <p:nvPr/>
        </p:nvSpPr>
        <p:spPr bwMode="auto">
          <a:xfrm>
            <a:off x="7680149"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web:3</a:t>
            </a:r>
          </a:p>
        </p:txBody>
      </p:sp>
      <p:cxnSp>
        <p:nvCxnSpPr>
          <p:cNvPr id="308" name="Straight Arrow Connector 307">
            <a:extLst>
              <a:ext uri="{FF2B5EF4-FFF2-40B4-BE49-F238E27FC236}">
                <a16:creationId xmlns:a16="http://schemas.microsoft.com/office/drawing/2014/main" id="{C3FE1204-08D4-44FC-8B74-2C7AC1BAE66D}"/>
              </a:ext>
            </a:extLst>
          </p:cNvPr>
          <p:cNvCxnSpPr>
            <a:cxnSpLocks/>
            <a:stCxn id="310" idx="3"/>
          </p:cNvCxnSpPr>
          <p:nvPr/>
        </p:nvCxnSpPr>
        <p:spPr>
          <a:xfrm>
            <a:off x="1072240" y="4831575"/>
            <a:ext cx="19582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Curved Connector 95">
            <a:extLst>
              <a:ext uri="{FF2B5EF4-FFF2-40B4-BE49-F238E27FC236}">
                <a16:creationId xmlns:a16="http://schemas.microsoft.com/office/drawing/2014/main" id="{122C9C6E-257B-46B1-9BB9-96A5650A4758}"/>
              </a:ext>
            </a:extLst>
          </p:cNvPr>
          <p:cNvCxnSpPr>
            <a:cxnSpLocks/>
            <a:stCxn id="393" idx="2"/>
            <a:endCxn id="307" idx="2"/>
          </p:cNvCxnSpPr>
          <p:nvPr/>
        </p:nvCxnSpPr>
        <p:spPr>
          <a:xfrm rot="16200000" flipH="1">
            <a:off x="6606637" y="3491537"/>
            <a:ext cx="12700" cy="2891467"/>
          </a:xfrm>
          <a:prstGeom prst="curvedConnector3">
            <a:avLst>
              <a:gd name="adj1" fmla="val 180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0" name="Rectangle 309">
            <a:extLst>
              <a:ext uri="{FF2B5EF4-FFF2-40B4-BE49-F238E27FC236}">
                <a16:creationId xmlns:a16="http://schemas.microsoft.com/office/drawing/2014/main" id="{2C651ADA-E633-4A15-B7A7-4928ED7A62E6}"/>
              </a:ext>
            </a:extLst>
          </p:cNvPr>
          <p:cNvSpPr/>
          <p:nvPr/>
        </p:nvSpPr>
        <p:spPr bwMode="auto">
          <a:xfrm>
            <a:off x="323861" y="4723019"/>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chemeClr val="tx1"/>
                </a:solidFill>
                <a:highlight>
                  <a:srgbClr val="FFFF00"/>
                </a:highlight>
                <a:ea typeface="Segoe UI" pitchFamily="34" charset="0"/>
                <a:cs typeface="Segoe UI" pitchFamily="34" charset="0"/>
              </a:rPr>
              <a:t>(c)</a:t>
            </a:r>
          </a:p>
        </p:txBody>
      </p:sp>
      <p:cxnSp>
        <p:nvCxnSpPr>
          <p:cNvPr id="313" name="Straight Arrow Connector 312">
            <a:extLst>
              <a:ext uri="{FF2B5EF4-FFF2-40B4-BE49-F238E27FC236}">
                <a16:creationId xmlns:a16="http://schemas.microsoft.com/office/drawing/2014/main" id="{5D0232EC-5337-4289-8F94-F282E680F045}"/>
              </a:ext>
            </a:extLst>
          </p:cNvPr>
          <p:cNvCxnSpPr>
            <a:cxnSpLocks/>
            <a:stCxn id="307" idx="3"/>
            <a:endCxn id="316" idx="1"/>
          </p:cNvCxnSpPr>
          <p:nvPr/>
        </p:nvCxnSpPr>
        <p:spPr>
          <a:xfrm>
            <a:off x="8424593" y="4828716"/>
            <a:ext cx="409498"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15" name="Picture 2" descr="Related image">
            <a:extLst>
              <a:ext uri="{FF2B5EF4-FFF2-40B4-BE49-F238E27FC236}">
                <a16:creationId xmlns:a16="http://schemas.microsoft.com/office/drawing/2014/main" id="{B3881BCA-F24C-4030-A289-8A4D69AA3BD9}"/>
              </a:ext>
            </a:extLst>
          </p:cNvPr>
          <p:cNvPicPr>
            <a:picLocks noChangeAspect="1" noChangeArrowheads="1" noCrop="1"/>
          </p:cNvPicPr>
          <p:nvPr/>
        </p:nvPicPr>
        <p:blipFill>
          <a:blip r:embed="rId22">
            <a:extLst>
              <a:ext uri="{28A0092B-C50C-407E-A947-70E740481C1C}">
                <a14:useLocalDpi xmlns:a14="http://schemas.microsoft.com/office/drawing/2010/main" val="0"/>
              </a:ext>
            </a:extLst>
          </a:blip>
          <a:srcRect/>
          <a:stretch>
            <a:fillRect/>
          </a:stretch>
        </p:blipFill>
        <p:spPr bwMode="auto">
          <a:xfrm>
            <a:off x="6157246" y="5206313"/>
            <a:ext cx="536281" cy="536281"/>
          </a:xfrm>
          <a:prstGeom prst="rect">
            <a:avLst/>
          </a:prstGeom>
          <a:noFill/>
          <a:extLst>
            <a:ext uri="{909E8E84-426E-40DD-AFC4-6F175D3DCCD1}">
              <a14:hiddenFill xmlns:a14="http://schemas.microsoft.com/office/drawing/2010/main">
                <a:solidFill>
                  <a:srgbClr val="FFFFFF"/>
                </a:solidFill>
              </a14:hiddenFill>
            </a:ext>
          </a:extLst>
        </p:spPr>
      </p:pic>
      <p:sp>
        <p:nvSpPr>
          <p:cNvPr id="316" name="Rectangle 315">
            <a:extLst>
              <a:ext uri="{FF2B5EF4-FFF2-40B4-BE49-F238E27FC236}">
                <a16:creationId xmlns:a16="http://schemas.microsoft.com/office/drawing/2014/main" id="{214AC285-5F8B-4634-82E2-81D90EBE91BE}"/>
              </a:ext>
            </a:extLst>
          </p:cNvPr>
          <p:cNvSpPr/>
          <p:nvPr/>
        </p:nvSpPr>
        <p:spPr bwMode="auto">
          <a:xfrm>
            <a:off x="8834091"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317" name="Straight Arrow Connector 191">
            <a:extLst>
              <a:ext uri="{FF2B5EF4-FFF2-40B4-BE49-F238E27FC236}">
                <a16:creationId xmlns:a16="http://schemas.microsoft.com/office/drawing/2014/main" id="{5AF75008-6607-4F8C-A12E-E3E2292F2224}"/>
              </a:ext>
            </a:extLst>
          </p:cNvPr>
          <p:cNvCxnSpPr>
            <a:cxnSpLocks/>
            <a:stCxn id="316" idx="0"/>
            <a:endCxn id="421" idx="1"/>
          </p:cNvCxnSpPr>
          <p:nvPr/>
        </p:nvCxnSpPr>
        <p:spPr>
          <a:xfrm rot="16200000" flipH="1">
            <a:off x="10021543" y="3904930"/>
            <a:ext cx="389144" cy="2019605"/>
          </a:xfrm>
          <a:prstGeom prst="curvedConnector4">
            <a:avLst>
              <a:gd name="adj1" fmla="val -111614"/>
              <a:gd name="adj2" fmla="val 79589"/>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1FDF2D34-D141-4D71-82E7-E3C8D5C1D1C9}"/>
              </a:ext>
            </a:extLst>
          </p:cNvPr>
          <p:cNvCxnSpPr>
            <a:cxnSpLocks/>
            <a:stCxn id="316" idx="3"/>
            <a:endCxn id="348" idx="1"/>
          </p:cNvCxnSpPr>
          <p:nvPr/>
        </p:nvCxnSpPr>
        <p:spPr>
          <a:xfrm>
            <a:off x="9578535" y="4828716"/>
            <a:ext cx="16051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0" name="Speech Bubble: Rectangle with Corners Rounded 389">
            <a:extLst>
              <a:ext uri="{FF2B5EF4-FFF2-40B4-BE49-F238E27FC236}">
                <a16:creationId xmlns:a16="http://schemas.microsoft.com/office/drawing/2014/main" id="{121240EA-CFC0-475F-A730-03697A0C253B}"/>
              </a:ext>
            </a:extLst>
          </p:cNvPr>
          <p:cNvSpPr/>
          <p:nvPr/>
        </p:nvSpPr>
        <p:spPr>
          <a:xfrm>
            <a:off x="634373" y="3066409"/>
            <a:ext cx="3167830" cy="598054"/>
          </a:xfrm>
          <a:prstGeom prst="wedgeRoundRectCallout">
            <a:avLst>
              <a:gd name="adj1" fmla="val -47117"/>
              <a:gd name="adj2" fmla="val 2158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fx</a:t>
            </a:r>
            <a:r>
              <a:rPr lang="en-US"/>
              <a:t> ships an OS &amp;/or FX Patch, using the stable 1 tag</a:t>
            </a:r>
          </a:p>
        </p:txBody>
      </p:sp>
      <p:sp>
        <p:nvSpPr>
          <p:cNvPr id="391" name="Rectangle 390">
            <a:extLst>
              <a:ext uri="{FF2B5EF4-FFF2-40B4-BE49-F238E27FC236}">
                <a16:creationId xmlns:a16="http://schemas.microsoft.com/office/drawing/2014/main" id="{6E2B3466-A9AA-42DA-BA84-863E4C2B1F35}"/>
              </a:ext>
            </a:extLst>
          </p:cNvPr>
          <p:cNvSpPr/>
          <p:nvPr/>
        </p:nvSpPr>
        <p:spPr bwMode="auto">
          <a:xfrm>
            <a:off x="3802203" y="4720160"/>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3</a:t>
            </a:r>
          </a:p>
        </p:txBody>
      </p:sp>
      <p:sp>
        <p:nvSpPr>
          <p:cNvPr id="393" name="Rectangle 392">
            <a:extLst>
              <a:ext uri="{FF2B5EF4-FFF2-40B4-BE49-F238E27FC236}">
                <a16:creationId xmlns:a16="http://schemas.microsoft.com/office/drawing/2014/main" id="{021A4DC5-4E51-48FB-B91B-E94C76BD17EE}"/>
              </a:ext>
            </a:extLst>
          </p:cNvPr>
          <p:cNvSpPr/>
          <p:nvPr/>
        </p:nvSpPr>
        <p:spPr bwMode="auto">
          <a:xfrm>
            <a:off x="4880224" y="4720160"/>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(c)</a:t>
            </a:r>
          </a:p>
        </p:txBody>
      </p:sp>
      <p:cxnSp>
        <p:nvCxnSpPr>
          <p:cNvPr id="395" name="Straight Arrow Connector 394">
            <a:extLst>
              <a:ext uri="{FF2B5EF4-FFF2-40B4-BE49-F238E27FC236}">
                <a16:creationId xmlns:a16="http://schemas.microsoft.com/office/drawing/2014/main" id="{8C8DD58A-ACE1-4B8D-B270-37186B36389D}"/>
              </a:ext>
            </a:extLst>
          </p:cNvPr>
          <p:cNvCxnSpPr>
            <a:cxnSpLocks/>
            <a:stCxn id="325" idx="3"/>
            <a:endCxn id="307" idx="1"/>
          </p:cNvCxnSpPr>
          <p:nvPr/>
        </p:nvCxnSpPr>
        <p:spPr>
          <a:xfrm>
            <a:off x="7235163" y="4828716"/>
            <a:ext cx="44498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6" name="Lightning Bolt 395">
            <a:extLst>
              <a:ext uri="{FF2B5EF4-FFF2-40B4-BE49-F238E27FC236}">
                <a16:creationId xmlns:a16="http://schemas.microsoft.com/office/drawing/2014/main" id="{8F1DF4D0-5B3C-4A84-B6AF-C416A127F2DD}"/>
              </a:ext>
            </a:extLst>
          </p:cNvPr>
          <p:cNvSpPr/>
          <p:nvPr/>
        </p:nvSpPr>
        <p:spPr>
          <a:xfrm>
            <a:off x="3029963" y="454714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365" name="Rectangle 364">
            <a:extLst>
              <a:ext uri="{FF2B5EF4-FFF2-40B4-BE49-F238E27FC236}">
                <a16:creationId xmlns:a16="http://schemas.microsoft.com/office/drawing/2014/main" id="{5871C933-1DE0-4F4C-A4F9-B7A88548045B}"/>
              </a:ext>
            </a:extLst>
          </p:cNvPr>
          <p:cNvSpPr/>
          <p:nvPr/>
        </p:nvSpPr>
        <p:spPr bwMode="auto">
          <a:xfrm>
            <a:off x="3149639" y="5166861"/>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pic>
        <p:nvPicPr>
          <p:cNvPr id="366" name="Picture 365">
            <a:extLst>
              <a:ext uri="{FF2B5EF4-FFF2-40B4-BE49-F238E27FC236}">
                <a16:creationId xmlns:a16="http://schemas.microsoft.com/office/drawing/2014/main" id="{783847C8-07CF-4C90-84A8-7C3A1EF0CB06}"/>
              </a:ext>
            </a:extLst>
          </p:cNvPr>
          <p:cNvPicPr>
            <a:picLocks noChangeAspect="1"/>
          </p:cNvPicPr>
          <p:nvPr/>
        </p:nvPicPr>
        <p:blipFill>
          <a:blip r:embed="rId6"/>
          <a:stretch>
            <a:fillRect/>
          </a:stretch>
        </p:blipFill>
        <p:spPr>
          <a:xfrm>
            <a:off x="3159384" y="5170506"/>
            <a:ext cx="111996" cy="111996"/>
          </a:xfrm>
          <a:prstGeom prst="rect">
            <a:avLst/>
          </a:prstGeom>
        </p:spPr>
      </p:pic>
      <p:sp>
        <p:nvSpPr>
          <p:cNvPr id="397" name="Rectangle 396">
            <a:extLst>
              <a:ext uri="{FF2B5EF4-FFF2-40B4-BE49-F238E27FC236}">
                <a16:creationId xmlns:a16="http://schemas.microsoft.com/office/drawing/2014/main" id="{7BBA4748-93CC-42EE-9440-4DAA0A03DE13}"/>
              </a:ext>
            </a:extLst>
          </p:cNvPr>
          <p:cNvSpPr/>
          <p:nvPr/>
        </p:nvSpPr>
        <p:spPr bwMode="auto">
          <a:xfrm>
            <a:off x="4880642" y="4720160"/>
            <a:ext cx="418133"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(c)</a:t>
            </a:r>
          </a:p>
        </p:txBody>
      </p:sp>
      <p:grpSp>
        <p:nvGrpSpPr>
          <p:cNvPr id="267" name="Group 266">
            <a:extLst>
              <a:ext uri="{FF2B5EF4-FFF2-40B4-BE49-F238E27FC236}">
                <a16:creationId xmlns:a16="http://schemas.microsoft.com/office/drawing/2014/main" id="{B935BA72-13F1-43DD-8DBC-AFBF119E282E}"/>
              </a:ext>
            </a:extLst>
          </p:cNvPr>
          <p:cNvGrpSpPr/>
          <p:nvPr/>
        </p:nvGrpSpPr>
        <p:grpSpPr>
          <a:xfrm>
            <a:off x="11185900" y="5757038"/>
            <a:ext cx="721037" cy="444217"/>
            <a:chOff x="3240661" y="1005909"/>
            <a:chExt cx="540854" cy="333210"/>
          </a:xfrm>
        </p:grpSpPr>
        <p:grpSp>
          <p:nvGrpSpPr>
            <p:cNvPr id="268" name="Group 267">
              <a:extLst>
                <a:ext uri="{FF2B5EF4-FFF2-40B4-BE49-F238E27FC236}">
                  <a16:creationId xmlns:a16="http://schemas.microsoft.com/office/drawing/2014/main" id="{90C8EB65-FE65-4570-9D27-19BD9B3E4620}"/>
                </a:ext>
              </a:extLst>
            </p:cNvPr>
            <p:cNvGrpSpPr/>
            <p:nvPr/>
          </p:nvGrpSpPr>
          <p:grpSpPr>
            <a:xfrm>
              <a:off x="3240661" y="1005909"/>
              <a:ext cx="540854" cy="333210"/>
              <a:chOff x="1926169" y="1632181"/>
              <a:chExt cx="540854" cy="333210"/>
            </a:xfrm>
          </p:grpSpPr>
          <p:sp>
            <p:nvSpPr>
              <p:cNvPr id="270" name="Rectangle 269">
                <a:extLst>
                  <a:ext uri="{FF2B5EF4-FFF2-40B4-BE49-F238E27FC236}">
                    <a16:creationId xmlns:a16="http://schemas.microsoft.com/office/drawing/2014/main" id="{41AF180D-EC6D-463C-A549-59F1AE78C0A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71" name="Rectangle 270">
                <a:extLst>
                  <a:ext uri="{FF2B5EF4-FFF2-40B4-BE49-F238E27FC236}">
                    <a16:creationId xmlns:a16="http://schemas.microsoft.com/office/drawing/2014/main" id="{5AFDD441-9BB3-4E5E-BDBC-6858F7AF359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272" name="Group 271">
                <a:extLst>
                  <a:ext uri="{FF2B5EF4-FFF2-40B4-BE49-F238E27FC236}">
                    <a16:creationId xmlns:a16="http://schemas.microsoft.com/office/drawing/2014/main" id="{E1FCD86F-3FB1-4ACE-97AE-6BF1D521242D}"/>
                  </a:ext>
                </a:extLst>
              </p:cNvPr>
              <p:cNvGrpSpPr/>
              <p:nvPr/>
            </p:nvGrpSpPr>
            <p:grpSpPr>
              <a:xfrm>
                <a:off x="1989961" y="1665409"/>
                <a:ext cx="413499" cy="266755"/>
                <a:chOff x="1371600" y="2038342"/>
                <a:chExt cx="609600" cy="393263"/>
              </a:xfrm>
            </p:grpSpPr>
            <p:cxnSp>
              <p:nvCxnSpPr>
                <p:cNvPr id="276" name="Straight Connector 275">
                  <a:extLst>
                    <a:ext uri="{FF2B5EF4-FFF2-40B4-BE49-F238E27FC236}">
                      <a16:creationId xmlns:a16="http://schemas.microsoft.com/office/drawing/2014/main" id="{217C485D-4B57-4CB9-9B55-CCA3C032893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77" name="Straight Connector 276">
                  <a:extLst>
                    <a:ext uri="{FF2B5EF4-FFF2-40B4-BE49-F238E27FC236}">
                      <a16:creationId xmlns:a16="http://schemas.microsoft.com/office/drawing/2014/main" id="{8FECAADF-24F2-42B4-855E-108C12D98FF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78" name="Straight Connector 277">
                  <a:extLst>
                    <a:ext uri="{FF2B5EF4-FFF2-40B4-BE49-F238E27FC236}">
                      <a16:creationId xmlns:a16="http://schemas.microsoft.com/office/drawing/2014/main" id="{481F3823-5134-4EDA-BD73-45993D06702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79" name="Straight Connector 278">
                  <a:extLst>
                    <a:ext uri="{FF2B5EF4-FFF2-40B4-BE49-F238E27FC236}">
                      <a16:creationId xmlns:a16="http://schemas.microsoft.com/office/drawing/2014/main" id="{B0F72F31-8222-4032-A7D8-C4056FC4C71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80" name="Straight Connector 279">
                  <a:extLst>
                    <a:ext uri="{FF2B5EF4-FFF2-40B4-BE49-F238E27FC236}">
                      <a16:creationId xmlns:a16="http://schemas.microsoft.com/office/drawing/2014/main" id="{F2D025C4-7A14-44F0-99C8-0A38C58A69C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81" name="Straight Connector 280">
                  <a:extLst>
                    <a:ext uri="{FF2B5EF4-FFF2-40B4-BE49-F238E27FC236}">
                      <a16:creationId xmlns:a16="http://schemas.microsoft.com/office/drawing/2014/main" id="{7BBDE7E1-DED8-4A63-B209-CF717BED5C6F}"/>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82" name="Straight Connector 281">
                  <a:extLst>
                    <a:ext uri="{FF2B5EF4-FFF2-40B4-BE49-F238E27FC236}">
                      <a16:creationId xmlns:a16="http://schemas.microsoft.com/office/drawing/2014/main" id="{EF630521-1D99-43EE-801C-9EAD20C9932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83" name="Straight Connector 282">
                  <a:extLst>
                    <a:ext uri="{FF2B5EF4-FFF2-40B4-BE49-F238E27FC236}">
                      <a16:creationId xmlns:a16="http://schemas.microsoft.com/office/drawing/2014/main" id="{EB413840-923E-4C78-B2F3-0F649B796D3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86" name="Straight Connector 285">
                  <a:extLst>
                    <a:ext uri="{FF2B5EF4-FFF2-40B4-BE49-F238E27FC236}">
                      <a16:creationId xmlns:a16="http://schemas.microsoft.com/office/drawing/2014/main" id="{DA406B64-9989-407B-BCC9-988B9478773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73" name="Rectangle 272">
                <a:extLst>
                  <a:ext uri="{FF2B5EF4-FFF2-40B4-BE49-F238E27FC236}">
                    <a16:creationId xmlns:a16="http://schemas.microsoft.com/office/drawing/2014/main" id="{19B66DE4-379E-41A4-8E16-49231321663B}"/>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74" name="Rectangle 273">
                <a:extLst>
                  <a:ext uri="{FF2B5EF4-FFF2-40B4-BE49-F238E27FC236}">
                    <a16:creationId xmlns:a16="http://schemas.microsoft.com/office/drawing/2014/main" id="{A5FC5541-BEEB-4714-BE27-4C414457EFB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75" name="Rectangle 274">
                <a:extLst>
                  <a:ext uri="{FF2B5EF4-FFF2-40B4-BE49-F238E27FC236}">
                    <a16:creationId xmlns:a16="http://schemas.microsoft.com/office/drawing/2014/main" id="{DFF1C9E2-BF2B-4F9E-A36F-8699AFC550E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69" name="Rectangle 268">
              <a:extLst>
                <a:ext uri="{FF2B5EF4-FFF2-40B4-BE49-F238E27FC236}">
                  <a16:creationId xmlns:a16="http://schemas.microsoft.com/office/drawing/2014/main" id="{218B6A5A-824A-4C8A-90DB-897FBE14EB5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web:3</a:t>
              </a:r>
            </a:p>
          </p:txBody>
        </p:sp>
      </p:grpSp>
      <p:grpSp>
        <p:nvGrpSpPr>
          <p:cNvPr id="420" name="Group 419">
            <a:extLst>
              <a:ext uri="{FF2B5EF4-FFF2-40B4-BE49-F238E27FC236}">
                <a16:creationId xmlns:a16="http://schemas.microsoft.com/office/drawing/2014/main" id="{4A4F37AE-31D5-4AA8-86F5-F9CE91622994}"/>
              </a:ext>
            </a:extLst>
          </p:cNvPr>
          <p:cNvGrpSpPr/>
          <p:nvPr/>
        </p:nvGrpSpPr>
        <p:grpSpPr>
          <a:xfrm>
            <a:off x="11002056" y="4866385"/>
            <a:ext cx="1087962" cy="643339"/>
            <a:chOff x="2361586" y="6252336"/>
            <a:chExt cx="1087962" cy="643339"/>
          </a:xfrm>
        </p:grpSpPr>
        <p:pic>
          <p:nvPicPr>
            <p:cNvPr id="421" name="Picture 420">
              <a:extLst>
                <a:ext uri="{FF2B5EF4-FFF2-40B4-BE49-F238E27FC236}">
                  <a16:creationId xmlns:a16="http://schemas.microsoft.com/office/drawing/2014/main" id="{D17D839C-E567-4EDE-B253-3A2322526175}"/>
                </a:ext>
              </a:extLst>
            </p:cNvPr>
            <p:cNvPicPr>
              <a:picLocks noChangeAspect="1"/>
            </p:cNvPicPr>
            <p:nvPr/>
          </p:nvPicPr>
          <p:blipFill>
            <a:blip r:embed="rId3"/>
            <a:stretch>
              <a:fillRect/>
            </a:stretch>
          </p:blipFill>
          <p:spPr>
            <a:xfrm>
              <a:off x="2585448" y="6252336"/>
              <a:ext cx="637765" cy="485838"/>
            </a:xfrm>
            <a:prstGeom prst="rect">
              <a:avLst/>
            </a:prstGeom>
          </p:spPr>
        </p:pic>
        <p:sp>
          <p:nvSpPr>
            <p:cNvPr id="422" name="TextBox 421">
              <a:extLst>
                <a:ext uri="{FF2B5EF4-FFF2-40B4-BE49-F238E27FC236}">
                  <a16:creationId xmlns:a16="http://schemas.microsoft.com/office/drawing/2014/main" id="{3C29B6A4-64BA-4948-AB5F-1161863DF187}"/>
                </a:ext>
              </a:extLst>
            </p:cNvPr>
            <p:cNvSpPr txBox="1"/>
            <p:nvPr/>
          </p:nvSpPr>
          <p:spPr>
            <a:xfrm>
              <a:off x="2361586" y="6641759"/>
              <a:ext cx="1087962" cy="253916"/>
            </a:xfrm>
            <a:prstGeom prst="rect">
              <a:avLst/>
            </a:prstGeom>
            <a:noFill/>
          </p:spPr>
          <p:txBody>
            <a:bodyPr wrap="square" rtlCol="0">
              <a:spAutoFit/>
            </a:bodyPr>
            <a:lstStyle/>
            <a:p>
              <a:pPr algn="ctr"/>
              <a:r>
                <a:rPr lang="en-US" sz="1050"/>
                <a:t>Staging Env</a:t>
              </a:r>
            </a:p>
          </p:txBody>
        </p:sp>
      </p:grpSp>
      <p:cxnSp>
        <p:nvCxnSpPr>
          <p:cNvPr id="423" name="Straight Connector 422">
            <a:extLst>
              <a:ext uri="{FF2B5EF4-FFF2-40B4-BE49-F238E27FC236}">
                <a16:creationId xmlns:a16="http://schemas.microsoft.com/office/drawing/2014/main" id="{DFFB294A-9DF4-4725-9287-1FEBC071F778}"/>
              </a:ext>
            </a:extLst>
          </p:cNvPr>
          <p:cNvCxnSpPr>
            <a:cxnSpLocks/>
          </p:cNvCxnSpPr>
          <p:nvPr/>
        </p:nvCxnSpPr>
        <p:spPr>
          <a:xfrm>
            <a:off x="10804966" y="5509724"/>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424" name="Group 423">
            <a:extLst>
              <a:ext uri="{FF2B5EF4-FFF2-40B4-BE49-F238E27FC236}">
                <a16:creationId xmlns:a16="http://schemas.microsoft.com/office/drawing/2014/main" id="{ABEE9E8D-57B8-43CC-BE9F-45C9BDABCD1A}"/>
              </a:ext>
            </a:extLst>
          </p:cNvPr>
          <p:cNvGrpSpPr/>
          <p:nvPr/>
        </p:nvGrpSpPr>
        <p:grpSpPr>
          <a:xfrm>
            <a:off x="11005041" y="2057310"/>
            <a:ext cx="1087962" cy="643339"/>
            <a:chOff x="2361586" y="6252336"/>
            <a:chExt cx="1087962" cy="643339"/>
          </a:xfrm>
        </p:grpSpPr>
        <p:pic>
          <p:nvPicPr>
            <p:cNvPr id="425" name="Picture 424">
              <a:extLst>
                <a:ext uri="{FF2B5EF4-FFF2-40B4-BE49-F238E27FC236}">
                  <a16:creationId xmlns:a16="http://schemas.microsoft.com/office/drawing/2014/main" id="{4AEC1BA2-67A5-463A-BA29-E1294C1E40A9}"/>
                </a:ext>
              </a:extLst>
            </p:cNvPr>
            <p:cNvPicPr>
              <a:picLocks noChangeAspect="1"/>
            </p:cNvPicPr>
            <p:nvPr/>
          </p:nvPicPr>
          <p:blipFill>
            <a:blip r:embed="rId3"/>
            <a:stretch>
              <a:fillRect/>
            </a:stretch>
          </p:blipFill>
          <p:spPr>
            <a:xfrm>
              <a:off x="2585448" y="6252336"/>
              <a:ext cx="637765" cy="485838"/>
            </a:xfrm>
            <a:prstGeom prst="rect">
              <a:avLst/>
            </a:prstGeom>
          </p:spPr>
        </p:pic>
        <p:sp>
          <p:nvSpPr>
            <p:cNvPr id="426" name="TextBox 425">
              <a:extLst>
                <a:ext uri="{FF2B5EF4-FFF2-40B4-BE49-F238E27FC236}">
                  <a16:creationId xmlns:a16="http://schemas.microsoft.com/office/drawing/2014/main" id="{F9C60F6A-C316-4D3C-869A-C4094F81EBBD}"/>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pic>
        <p:nvPicPr>
          <p:cNvPr id="427" name="Picture 426">
            <a:extLst>
              <a:ext uri="{FF2B5EF4-FFF2-40B4-BE49-F238E27FC236}">
                <a16:creationId xmlns:a16="http://schemas.microsoft.com/office/drawing/2014/main" id="{1BA2215C-62DD-463C-95DA-0A03FA1E6A54}"/>
              </a:ext>
            </a:extLst>
          </p:cNvPr>
          <p:cNvPicPr>
            <a:picLocks noChangeAspect="1"/>
          </p:cNvPicPr>
          <p:nvPr/>
        </p:nvPicPr>
        <p:blipFill>
          <a:blip r:embed="rId3"/>
          <a:stretch>
            <a:fillRect/>
          </a:stretch>
        </p:blipFill>
        <p:spPr>
          <a:xfrm>
            <a:off x="11229306" y="3218762"/>
            <a:ext cx="637765" cy="485838"/>
          </a:xfrm>
          <a:prstGeom prst="rect">
            <a:avLst/>
          </a:prstGeom>
        </p:spPr>
      </p:pic>
      <p:cxnSp>
        <p:nvCxnSpPr>
          <p:cNvPr id="428" name="Straight Connector 427">
            <a:extLst>
              <a:ext uri="{FF2B5EF4-FFF2-40B4-BE49-F238E27FC236}">
                <a16:creationId xmlns:a16="http://schemas.microsoft.com/office/drawing/2014/main" id="{08C3D048-84B5-43A3-B930-F89195A47C11}"/>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429" name="Straight Connector 428">
            <a:extLst>
              <a:ext uri="{FF2B5EF4-FFF2-40B4-BE49-F238E27FC236}">
                <a16:creationId xmlns:a16="http://schemas.microsoft.com/office/drawing/2014/main" id="{23C160CF-0B11-4D2E-A200-1E8FFF2A0575}"/>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430" name="Group 429">
            <a:extLst>
              <a:ext uri="{FF2B5EF4-FFF2-40B4-BE49-F238E27FC236}">
                <a16:creationId xmlns:a16="http://schemas.microsoft.com/office/drawing/2014/main" id="{4254878B-F9B8-4E78-BAA9-9CBF41FD9147}"/>
              </a:ext>
            </a:extLst>
          </p:cNvPr>
          <p:cNvGrpSpPr/>
          <p:nvPr/>
        </p:nvGrpSpPr>
        <p:grpSpPr>
          <a:xfrm>
            <a:off x="11181052" y="2954992"/>
            <a:ext cx="721037" cy="444217"/>
            <a:chOff x="3240661" y="1005909"/>
            <a:chExt cx="540854" cy="333210"/>
          </a:xfrm>
        </p:grpSpPr>
        <p:grpSp>
          <p:nvGrpSpPr>
            <p:cNvPr id="431" name="Group 430">
              <a:extLst>
                <a:ext uri="{FF2B5EF4-FFF2-40B4-BE49-F238E27FC236}">
                  <a16:creationId xmlns:a16="http://schemas.microsoft.com/office/drawing/2014/main" id="{A78FEEF8-69D1-4CBE-84D7-9B0209E83D8C}"/>
                </a:ext>
              </a:extLst>
            </p:cNvPr>
            <p:cNvGrpSpPr/>
            <p:nvPr/>
          </p:nvGrpSpPr>
          <p:grpSpPr>
            <a:xfrm>
              <a:off x="3240661" y="1005909"/>
              <a:ext cx="540854" cy="333210"/>
              <a:chOff x="1926169" y="1632181"/>
              <a:chExt cx="540854" cy="333210"/>
            </a:xfrm>
          </p:grpSpPr>
          <p:sp>
            <p:nvSpPr>
              <p:cNvPr id="433" name="Rectangle 432">
                <a:extLst>
                  <a:ext uri="{FF2B5EF4-FFF2-40B4-BE49-F238E27FC236}">
                    <a16:creationId xmlns:a16="http://schemas.microsoft.com/office/drawing/2014/main" id="{C1FD5993-B045-40C7-9F30-5ADBFC1F0FE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34" name="Rectangle 433">
                <a:extLst>
                  <a:ext uri="{FF2B5EF4-FFF2-40B4-BE49-F238E27FC236}">
                    <a16:creationId xmlns:a16="http://schemas.microsoft.com/office/drawing/2014/main" id="{0A296B00-F5C2-4CD0-B9A4-2F78216E4C8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35" name="Group 434">
                <a:extLst>
                  <a:ext uri="{FF2B5EF4-FFF2-40B4-BE49-F238E27FC236}">
                    <a16:creationId xmlns:a16="http://schemas.microsoft.com/office/drawing/2014/main" id="{795CFD2D-6785-48D3-AB8C-3ADD3EABE2B6}"/>
                  </a:ext>
                </a:extLst>
              </p:cNvPr>
              <p:cNvGrpSpPr/>
              <p:nvPr/>
            </p:nvGrpSpPr>
            <p:grpSpPr>
              <a:xfrm>
                <a:off x="1989961" y="1665409"/>
                <a:ext cx="413499" cy="266755"/>
                <a:chOff x="1371600" y="2038342"/>
                <a:chExt cx="609600" cy="393263"/>
              </a:xfrm>
            </p:grpSpPr>
            <p:cxnSp>
              <p:nvCxnSpPr>
                <p:cNvPr id="439" name="Straight Connector 438">
                  <a:extLst>
                    <a:ext uri="{FF2B5EF4-FFF2-40B4-BE49-F238E27FC236}">
                      <a16:creationId xmlns:a16="http://schemas.microsoft.com/office/drawing/2014/main" id="{6B830506-3D99-45DF-AAEB-AD9A9CAAF06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40" name="Straight Connector 439">
                  <a:extLst>
                    <a:ext uri="{FF2B5EF4-FFF2-40B4-BE49-F238E27FC236}">
                      <a16:creationId xmlns:a16="http://schemas.microsoft.com/office/drawing/2014/main" id="{F41EBAA4-1D37-4BC7-A5EE-F9573E35D32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41" name="Straight Connector 440">
                  <a:extLst>
                    <a:ext uri="{FF2B5EF4-FFF2-40B4-BE49-F238E27FC236}">
                      <a16:creationId xmlns:a16="http://schemas.microsoft.com/office/drawing/2014/main" id="{10818D00-78BB-49F1-B92F-A90981E28D9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42" name="Straight Connector 441">
                  <a:extLst>
                    <a:ext uri="{FF2B5EF4-FFF2-40B4-BE49-F238E27FC236}">
                      <a16:creationId xmlns:a16="http://schemas.microsoft.com/office/drawing/2014/main" id="{EB56D667-2FA4-49F1-B264-8E53BA35696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43" name="Straight Connector 442">
                  <a:extLst>
                    <a:ext uri="{FF2B5EF4-FFF2-40B4-BE49-F238E27FC236}">
                      <a16:creationId xmlns:a16="http://schemas.microsoft.com/office/drawing/2014/main" id="{3E31B461-32AA-49F8-94FE-A4D83832D4A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44" name="Straight Connector 443">
                  <a:extLst>
                    <a:ext uri="{FF2B5EF4-FFF2-40B4-BE49-F238E27FC236}">
                      <a16:creationId xmlns:a16="http://schemas.microsoft.com/office/drawing/2014/main" id="{91D9ECFE-2753-4E53-8A56-E0B13B18903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45" name="Straight Connector 444">
                  <a:extLst>
                    <a:ext uri="{FF2B5EF4-FFF2-40B4-BE49-F238E27FC236}">
                      <a16:creationId xmlns:a16="http://schemas.microsoft.com/office/drawing/2014/main" id="{FEED4E11-B4EC-4DC8-8241-A50E37F9430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46" name="Straight Connector 445">
                  <a:extLst>
                    <a:ext uri="{FF2B5EF4-FFF2-40B4-BE49-F238E27FC236}">
                      <a16:creationId xmlns:a16="http://schemas.microsoft.com/office/drawing/2014/main" id="{81381464-D002-452F-91CF-14E41E45DF6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47" name="Straight Connector 446">
                  <a:extLst>
                    <a:ext uri="{FF2B5EF4-FFF2-40B4-BE49-F238E27FC236}">
                      <a16:creationId xmlns:a16="http://schemas.microsoft.com/office/drawing/2014/main" id="{A3CC952C-F2F0-4B32-8BBD-EA16EA992B1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36" name="Rectangle 435">
                <a:extLst>
                  <a:ext uri="{FF2B5EF4-FFF2-40B4-BE49-F238E27FC236}">
                    <a16:creationId xmlns:a16="http://schemas.microsoft.com/office/drawing/2014/main" id="{907BA98A-69F2-441D-959F-31A1B016AEC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37" name="Rectangle 436">
                <a:extLst>
                  <a:ext uri="{FF2B5EF4-FFF2-40B4-BE49-F238E27FC236}">
                    <a16:creationId xmlns:a16="http://schemas.microsoft.com/office/drawing/2014/main" id="{07412635-C8AE-4AC6-B675-B95071377DA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38" name="Rectangle 437">
                <a:extLst>
                  <a:ext uri="{FF2B5EF4-FFF2-40B4-BE49-F238E27FC236}">
                    <a16:creationId xmlns:a16="http://schemas.microsoft.com/office/drawing/2014/main" id="{DA01B720-9DC1-44DF-847C-3BFF1B3C617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32" name="Rectangle 431">
              <a:extLst>
                <a:ext uri="{FF2B5EF4-FFF2-40B4-BE49-F238E27FC236}">
                  <a16:creationId xmlns:a16="http://schemas.microsoft.com/office/drawing/2014/main" id="{DD1C9634-D705-4EA0-AA31-BB7AE4989B92}"/>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sp>
        <p:nvSpPr>
          <p:cNvPr id="448" name="TextBox 447">
            <a:extLst>
              <a:ext uri="{FF2B5EF4-FFF2-40B4-BE49-F238E27FC236}">
                <a16:creationId xmlns:a16="http://schemas.microsoft.com/office/drawing/2014/main" id="{9E00BB31-9D71-4347-B2F9-A986A594AA31}"/>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grpSp>
        <p:nvGrpSpPr>
          <p:cNvPr id="326" name="Group 325">
            <a:extLst>
              <a:ext uri="{FF2B5EF4-FFF2-40B4-BE49-F238E27FC236}">
                <a16:creationId xmlns:a16="http://schemas.microsoft.com/office/drawing/2014/main" id="{C45ED5DB-E7AF-4986-9EF1-A91BE8C381B0}"/>
              </a:ext>
            </a:extLst>
          </p:cNvPr>
          <p:cNvGrpSpPr/>
          <p:nvPr/>
        </p:nvGrpSpPr>
        <p:grpSpPr>
          <a:xfrm>
            <a:off x="11205894" y="4599778"/>
            <a:ext cx="721037" cy="444217"/>
            <a:chOff x="3240661" y="1005909"/>
            <a:chExt cx="540854" cy="333210"/>
          </a:xfrm>
        </p:grpSpPr>
        <p:grpSp>
          <p:nvGrpSpPr>
            <p:cNvPr id="327" name="Group 326">
              <a:extLst>
                <a:ext uri="{FF2B5EF4-FFF2-40B4-BE49-F238E27FC236}">
                  <a16:creationId xmlns:a16="http://schemas.microsoft.com/office/drawing/2014/main" id="{FFD7B37F-9B85-44A4-A287-5BC1504A7285}"/>
                </a:ext>
              </a:extLst>
            </p:cNvPr>
            <p:cNvGrpSpPr/>
            <p:nvPr/>
          </p:nvGrpSpPr>
          <p:grpSpPr>
            <a:xfrm>
              <a:off x="3240661" y="1005909"/>
              <a:ext cx="540854" cy="333210"/>
              <a:chOff x="1926169" y="1632181"/>
              <a:chExt cx="540854" cy="333210"/>
            </a:xfrm>
          </p:grpSpPr>
          <p:sp>
            <p:nvSpPr>
              <p:cNvPr id="329" name="Rectangle 328">
                <a:extLst>
                  <a:ext uri="{FF2B5EF4-FFF2-40B4-BE49-F238E27FC236}">
                    <a16:creationId xmlns:a16="http://schemas.microsoft.com/office/drawing/2014/main" id="{B220C873-76A8-4417-A544-3EFB0719E1D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30" name="Rectangle 329">
                <a:extLst>
                  <a:ext uri="{FF2B5EF4-FFF2-40B4-BE49-F238E27FC236}">
                    <a16:creationId xmlns:a16="http://schemas.microsoft.com/office/drawing/2014/main" id="{0B3342B6-0D82-4204-B4BA-32DF9118010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331" name="Group 330">
                <a:extLst>
                  <a:ext uri="{FF2B5EF4-FFF2-40B4-BE49-F238E27FC236}">
                    <a16:creationId xmlns:a16="http://schemas.microsoft.com/office/drawing/2014/main" id="{E0B5F88E-F4F7-4A68-9A2C-00A6BD425797}"/>
                  </a:ext>
                </a:extLst>
              </p:cNvPr>
              <p:cNvGrpSpPr/>
              <p:nvPr/>
            </p:nvGrpSpPr>
            <p:grpSpPr>
              <a:xfrm>
                <a:off x="1989961" y="1665409"/>
                <a:ext cx="413499" cy="266755"/>
                <a:chOff x="1371600" y="2038342"/>
                <a:chExt cx="609600" cy="393263"/>
              </a:xfrm>
            </p:grpSpPr>
            <p:cxnSp>
              <p:nvCxnSpPr>
                <p:cNvPr id="335" name="Straight Connector 334">
                  <a:extLst>
                    <a:ext uri="{FF2B5EF4-FFF2-40B4-BE49-F238E27FC236}">
                      <a16:creationId xmlns:a16="http://schemas.microsoft.com/office/drawing/2014/main" id="{A066E7E2-D39E-4C5A-B233-E45173A386E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6" name="Straight Connector 335">
                  <a:extLst>
                    <a:ext uri="{FF2B5EF4-FFF2-40B4-BE49-F238E27FC236}">
                      <a16:creationId xmlns:a16="http://schemas.microsoft.com/office/drawing/2014/main" id="{34D68F9D-C34F-46AE-A6D7-F93110B8E1E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7" name="Straight Connector 336">
                  <a:extLst>
                    <a:ext uri="{FF2B5EF4-FFF2-40B4-BE49-F238E27FC236}">
                      <a16:creationId xmlns:a16="http://schemas.microsoft.com/office/drawing/2014/main" id="{C236D70F-D43E-48CC-8C1A-74646B62CC4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8" name="Straight Connector 337">
                  <a:extLst>
                    <a:ext uri="{FF2B5EF4-FFF2-40B4-BE49-F238E27FC236}">
                      <a16:creationId xmlns:a16="http://schemas.microsoft.com/office/drawing/2014/main" id="{7E74E5F5-D9F0-481C-9E2D-CB3F83468C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9" name="Straight Connector 338">
                  <a:extLst>
                    <a:ext uri="{FF2B5EF4-FFF2-40B4-BE49-F238E27FC236}">
                      <a16:creationId xmlns:a16="http://schemas.microsoft.com/office/drawing/2014/main" id="{AD72B6A3-3CC5-4C2D-9B61-E32440C99D8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0" name="Straight Connector 339">
                  <a:extLst>
                    <a:ext uri="{FF2B5EF4-FFF2-40B4-BE49-F238E27FC236}">
                      <a16:creationId xmlns:a16="http://schemas.microsoft.com/office/drawing/2014/main" id="{424EB055-DD73-4757-B350-592E7B9CE2CF}"/>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1" name="Straight Connector 340">
                  <a:extLst>
                    <a:ext uri="{FF2B5EF4-FFF2-40B4-BE49-F238E27FC236}">
                      <a16:creationId xmlns:a16="http://schemas.microsoft.com/office/drawing/2014/main" id="{3F445E3A-7B6E-4D64-992B-ED4933498DA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2" name="Straight Connector 341">
                  <a:extLst>
                    <a:ext uri="{FF2B5EF4-FFF2-40B4-BE49-F238E27FC236}">
                      <a16:creationId xmlns:a16="http://schemas.microsoft.com/office/drawing/2014/main" id="{31D9710A-D20C-45F3-84EC-875AC07D3FA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3" name="Straight Connector 342">
                  <a:extLst>
                    <a:ext uri="{FF2B5EF4-FFF2-40B4-BE49-F238E27FC236}">
                      <a16:creationId xmlns:a16="http://schemas.microsoft.com/office/drawing/2014/main" id="{1D88AE4C-BF3D-44ED-9D07-4FFCC822B5F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2" name="Rectangle 331">
                <a:extLst>
                  <a:ext uri="{FF2B5EF4-FFF2-40B4-BE49-F238E27FC236}">
                    <a16:creationId xmlns:a16="http://schemas.microsoft.com/office/drawing/2014/main" id="{0157FF15-2348-43E1-90F5-9A9BBD5B31C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33" name="Rectangle 332">
                <a:extLst>
                  <a:ext uri="{FF2B5EF4-FFF2-40B4-BE49-F238E27FC236}">
                    <a16:creationId xmlns:a16="http://schemas.microsoft.com/office/drawing/2014/main" id="{2317853C-07A4-422E-974C-7A961B692F86}"/>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34" name="Rectangle 333">
                <a:extLst>
                  <a:ext uri="{FF2B5EF4-FFF2-40B4-BE49-F238E27FC236}">
                    <a16:creationId xmlns:a16="http://schemas.microsoft.com/office/drawing/2014/main" id="{D092F715-475F-4F97-AA1A-5F398F91ED4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328" name="Rectangle 327">
              <a:extLst>
                <a:ext uri="{FF2B5EF4-FFF2-40B4-BE49-F238E27FC236}">
                  <a16:creationId xmlns:a16="http://schemas.microsoft.com/office/drawing/2014/main" id="{B0D3D717-772C-4D3D-9736-5EEE5E10F7A2}"/>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web:3</a:t>
              </a:r>
            </a:p>
          </p:txBody>
        </p:sp>
      </p:grpSp>
      <p:grpSp>
        <p:nvGrpSpPr>
          <p:cNvPr id="344" name="Group 343">
            <a:extLst>
              <a:ext uri="{FF2B5EF4-FFF2-40B4-BE49-F238E27FC236}">
                <a16:creationId xmlns:a16="http://schemas.microsoft.com/office/drawing/2014/main" id="{5D084E6C-B289-460A-9686-D689B243E488}"/>
              </a:ext>
            </a:extLst>
          </p:cNvPr>
          <p:cNvGrpSpPr/>
          <p:nvPr/>
        </p:nvGrpSpPr>
        <p:grpSpPr>
          <a:xfrm>
            <a:off x="11204125" y="4166043"/>
            <a:ext cx="721037" cy="444217"/>
            <a:chOff x="3240661" y="1005909"/>
            <a:chExt cx="540854" cy="333210"/>
          </a:xfrm>
        </p:grpSpPr>
        <p:grpSp>
          <p:nvGrpSpPr>
            <p:cNvPr id="345" name="Group 344">
              <a:extLst>
                <a:ext uri="{FF2B5EF4-FFF2-40B4-BE49-F238E27FC236}">
                  <a16:creationId xmlns:a16="http://schemas.microsoft.com/office/drawing/2014/main" id="{D5F16F22-CDBC-476A-91F9-7DAEE4E88F55}"/>
                </a:ext>
              </a:extLst>
            </p:cNvPr>
            <p:cNvGrpSpPr/>
            <p:nvPr/>
          </p:nvGrpSpPr>
          <p:grpSpPr>
            <a:xfrm>
              <a:off x="3240661" y="1005909"/>
              <a:ext cx="540854" cy="333210"/>
              <a:chOff x="1926169" y="1632181"/>
              <a:chExt cx="540854" cy="333210"/>
            </a:xfrm>
          </p:grpSpPr>
          <p:sp>
            <p:nvSpPr>
              <p:cNvPr id="353" name="Rectangle 352">
                <a:extLst>
                  <a:ext uri="{FF2B5EF4-FFF2-40B4-BE49-F238E27FC236}">
                    <a16:creationId xmlns:a16="http://schemas.microsoft.com/office/drawing/2014/main" id="{F97E0F82-27B8-4E02-AB25-6DF8C2C5095F}"/>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64" name="Rectangle 363">
                <a:extLst>
                  <a:ext uri="{FF2B5EF4-FFF2-40B4-BE49-F238E27FC236}">
                    <a16:creationId xmlns:a16="http://schemas.microsoft.com/office/drawing/2014/main" id="{114C1A92-9204-498B-A999-D8668A2A08D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367" name="Group 366">
                <a:extLst>
                  <a:ext uri="{FF2B5EF4-FFF2-40B4-BE49-F238E27FC236}">
                    <a16:creationId xmlns:a16="http://schemas.microsoft.com/office/drawing/2014/main" id="{FBC89C7A-C6E3-45D4-A63A-85BCAD49498C}"/>
                  </a:ext>
                </a:extLst>
              </p:cNvPr>
              <p:cNvGrpSpPr/>
              <p:nvPr/>
            </p:nvGrpSpPr>
            <p:grpSpPr>
              <a:xfrm>
                <a:off x="1989961" y="1665409"/>
                <a:ext cx="413499" cy="266755"/>
                <a:chOff x="1371600" y="2038342"/>
                <a:chExt cx="609600" cy="393263"/>
              </a:xfrm>
            </p:grpSpPr>
            <p:cxnSp>
              <p:nvCxnSpPr>
                <p:cNvPr id="371" name="Straight Connector 370">
                  <a:extLst>
                    <a:ext uri="{FF2B5EF4-FFF2-40B4-BE49-F238E27FC236}">
                      <a16:creationId xmlns:a16="http://schemas.microsoft.com/office/drawing/2014/main" id="{8F07D524-E96E-4C32-B53B-379918BC9C4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3" name="Straight Connector 372">
                  <a:extLst>
                    <a:ext uri="{FF2B5EF4-FFF2-40B4-BE49-F238E27FC236}">
                      <a16:creationId xmlns:a16="http://schemas.microsoft.com/office/drawing/2014/main" id="{1BAC97CD-E6ED-45FF-B6F4-EC6F6B2E456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8" name="Straight Connector 377">
                  <a:extLst>
                    <a:ext uri="{FF2B5EF4-FFF2-40B4-BE49-F238E27FC236}">
                      <a16:creationId xmlns:a16="http://schemas.microsoft.com/office/drawing/2014/main" id="{CC9454C7-B665-48D8-B361-642D8A53BC7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9" name="Straight Connector 378">
                  <a:extLst>
                    <a:ext uri="{FF2B5EF4-FFF2-40B4-BE49-F238E27FC236}">
                      <a16:creationId xmlns:a16="http://schemas.microsoft.com/office/drawing/2014/main" id="{714C32E9-62FF-4BC9-A95B-F28D134F6AD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0" name="Straight Connector 379">
                  <a:extLst>
                    <a:ext uri="{FF2B5EF4-FFF2-40B4-BE49-F238E27FC236}">
                      <a16:creationId xmlns:a16="http://schemas.microsoft.com/office/drawing/2014/main" id="{B560FD3A-6C82-4BB2-BB46-E52A9F2B738E}"/>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4" name="Straight Connector 383">
                  <a:extLst>
                    <a:ext uri="{FF2B5EF4-FFF2-40B4-BE49-F238E27FC236}">
                      <a16:creationId xmlns:a16="http://schemas.microsoft.com/office/drawing/2014/main" id="{E0D1BD2A-ACC0-438F-946B-F27A43056A3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5" name="Straight Connector 384">
                  <a:extLst>
                    <a:ext uri="{FF2B5EF4-FFF2-40B4-BE49-F238E27FC236}">
                      <a16:creationId xmlns:a16="http://schemas.microsoft.com/office/drawing/2014/main" id="{2337C41B-7B7D-4FF3-A287-7A135BE7B73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6" name="Straight Connector 385">
                  <a:extLst>
                    <a:ext uri="{FF2B5EF4-FFF2-40B4-BE49-F238E27FC236}">
                      <a16:creationId xmlns:a16="http://schemas.microsoft.com/office/drawing/2014/main" id="{0D80A051-40D3-4B0B-BD53-8EFB78AF280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7" name="Straight Connector 386">
                  <a:extLst>
                    <a:ext uri="{FF2B5EF4-FFF2-40B4-BE49-F238E27FC236}">
                      <a16:creationId xmlns:a16="http://schemas.microsoft.com/office/drawing/2014/main" id="{542975F4-B56D-439D-A927-D68C5AC450C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8" name="Rectangle 367">
                <a:extLst>
                  <a:ext uri="{FF2B5EF4-FFF2-40B4-BE49-F238E27FC236}">
                    <a16:creationId xmlns:a16="http://schemas.microsoft.com/office/drawing/2014/main" id="{9AB3371D-B841-41DA-BE7D-791090FC1A6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69" name="Rectangle 368">
                <a:extLst>
                  <a:ext uri="{FF2B5EF4-FFF2-40B4-BE49-F238E27FC236}">
                    <a16:creationId xmlns:a16="http://schemas.microsoft.com/office/drawing/2014/main" id="{728A6E87-3687-48C6-A89B-9859C9140726}"/>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70" name="Rectangle 369">
                <a:extLst>
                  <a:ext uri="{FF2B5EF4-FFF2-40B4-BE49-F238E27FC236}">
                    <a16:creationId xmlns:a16="http://schemas.microsoft.com/office/drawing/2014/main" id="{CB97E1AE-2A86-4FC0-A284-4D951867EB0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347" name="Rectangle 346">
              <a:extLst>
                <a:ext uri="{FF2B5EF4-FFF2-40B4-BE49-F238E27FC236}">
                  <a16:creationId xmlns:a16="http://schemas.microsoft.com/office/drawing/2014/main" id="{7569E303-643E-4A31-A8DC-B2440088C0F3}"/>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test:3</a:t>
              </a:r>
            </a:p>
          </p:txBody>
        </p:sp>
      </p:grpSp>
    </p:spTree>
    <p:extLst>
      <p:ext uri="{BB962C8B-B14F-4D97-AF65-F5344CB8AC3E}">
        <p14:creationId xmlns:p14="http://schemas.microsoft.com/office/powerpoint/2010/main" val="414810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500"/>
                                        <p:tgtEl>
                                          <p:spTgt spid="3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90"/>
                                        </p:tgtEl>
                                        <p:attrNameLst>
                                          <p:attrName>style.visibility</p:attrName>
                                        </p:attrNameLst>
                                      </p:cBhvr>
                                      <p:to>
                                        <p:strVal val="visible"/>
                                      </p:to>
                                    </p:set>
                                    <p:animEffect transition="in" filter="fade">
                                      <p:cBhvr>
                                        <p:cTn id="11" dur="500"/>
                                        <p:tgtEl>
                                          <p:spTgt spid="39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wipe(left)">
                                      <p:cBhvr>
                                        <p:cTn id="15" dur="500"/>
                                        <p:tgtEl>
                                          <p:spTgt spid="30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96"/>
                                        </p:tgtEl>
                                        <p:attrNameLst>
                                          <p:attrName>style.visibility</p:attrName>
                                        </p:attrNameLst>
                                      </p:cBhvr>
                                      <p:to>
                                        <p:strVal val="visible"/>
                                      </p:to>
                                    </p:set>
                                    <p:animEffect transition="in" filter="fade">
                                      <p:cBhvr>
                                        <p:cTn id="19" dur="500"/>
                                        <p:tgtEl>
                                          <p:spTgt spid="39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91"/>
                                        </p:tgtEl>
                                        <p:attrNameLst>
                                          <p:attrName>style.visibility</p:attrName>
                                        </p:attrNameLst>
                                      </p:cBhvr>
                                      <p:to>
                                        <p:strVal val="visible"/>
                                      </p:to>
                                    </p:set>
                                    <p:animEffect transition="in" filter="fade">
                                      <p:cBhvr>
                                        <p:cTn id="24" dur="500"/>
                                        <p:tgtEl>
                                          <p:spTgt spid="391"/>
                                        </p:tgtEl>
                                      </p:cBhvr>
                                    </p:animEffect>
                                  </p:childTnLst>
                                </p:cTn>
                              </p:par>
                              <p:par>
                                <p:cTn id="25" presetID="10" presetClass="exit" presetSubtype="0" fill="hold" grpId="1" nodeType="withEffect">
                                  <p:stCondLst>
                                    <p:cond delay="0"/>
                                  </p:stCondLst>
                                  <p:childTnLst>
                                    <p:animEffect transition="out" filter="fade">
                                      <p:cBhvr>
                                        <p:cTn id="26" dur="500"/>
                                        <p:tgtEl>
                                          <p:spTgt spid="390"/>
                                        </p:tgtEl>
                                      </p:cBhvr>
                                    </p:animEffect>
                                    <p:set>
                                      <p:cBhvr>
                                        <p:cTn id="27" dur="1" fill="hold">
                                          <p:stCondLst>
                                            <p:cond delay="499"/>
                                          </p:stCondLst>
                                        </p:cTn>
                                        <p:tgtEl>
                                          <p:spTgt spid="390"/>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388"/>
                                        </p:tgtEl>
                                        <p:attrNameLst>
                                          <p:attrName>style.visibility</p:attrName>
                                        </p:attrNameLst>
                                      </p:cBhvr>
                                      <p:to>
                                        <p:strVal val="visible"/>
                                      </p:to>
                                    </p:set>
                                    <p:animEffect transition="in" filter="fade">
                                      <p:cBhvr>
                                        <p:cTn id="31" dur="500"/>
                                        <p:tgtEl>
                                          <p:spTgt spid="388"/>
                                        </p:tgtEl>
                                      </p:cBhvr>
                                    </p:animEffect>
                                  </p:childTnLst>
                                </p:cTn>
                              </p:par>
                              <p:par>
                                <p:cTn id="32" presetID="10" presetClass="entr" presetSubtype="0" fill="hold" nodeType="withEffect">
                                  <p:stCondLst>
                                    <p:cond delay="0"/>
                                  </p:stCondLst>
                                  <p:childTnLst>
                                    <p:set>
                                      <p:cBhvr>
                                        <p:cTn id="33" dur="1" fill="hold">
                                          <p:stCondLst>
                                            <p:cond delay="0"/>
                                          </p:stCondLst>
                                        </p:cTn>
                                        <p:tgtEl>
                                          <p:spTgt spid="383"/>
                                        </p:tgtEl>
                                        <p:attrNameLst>
                                          <p:attrName>style.visibility</p:attrName>
                                        </p:attrNameLst>
                                      </p:cBhvr>
                                      <p:to>
                                        <p:strVal val="visible"/>
                                      </p:to>
                                    </p:set>
                                    <p:animEffect transition="in" filter="fade">
                                      <p:cBhvr>
                                        <p:cTn id="34" dur="500"/>
                                        <p:tgtEl>
                                          <p:spTgt spid="383"/>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382"/>
                                        </p:tgtEl>
                                        <p:attrNameLst>
                                          <p:attrName>style.visibility</p:attrName>
                                        </p:attrNameLst>
                                      </p:cBhvr>
                                      <p:to>
                                        <p:strVal val="visible"/>
                                      </p:to>
                                    </p:set>
                                    <p:animEffect transition="in" filter="fade">
                                      <p:cBhvr>
                                        <p:cTn id="38" dur="500"/>
                                        <p:tgtEl>
                                          <p:spTgt spid="382"/>
                                        </p:tgtEl>
                                      </p:cBhvr>
                                    </p:animEffect>
                                  </p:childTnLst>
                                </p:cTn>
                              </p:par>
                              <p:par>
                                <p:cTn id="39" presetID="42" presetClass="path" presetSubtype="0" accel="50000" decel="50000" fill="hold" nodeType="withEffect">
                                  <p:stCondLst>
                                    <p:cond delay="0"/>
                                  </p:stCondLst>
                                  <p:childTnLst>
                                    <p:animMotion origin="layout" path="M -6.25E-7 4.81481E-6 L 0.10078 -0.07176 " pathEditMode="relative" rAng="0" ptsTypes="AA">
                                      <p:cBhvr>
                                        <p:cTn id="40" dur="2000" fill="hold"/>
                                        <p:tgtEl>
                                          <p:spTgt spid="382"/>
                                        </p:tgtEl>
                                        <p:attrNameLst>
                                          <p:attrName>ppt_x</p:attrName>
                                          <p:attrName>ppt_y</p:attrName>
                                        </p:attrNameLst>
                                      </p:cBhvr>
                                      <p:rCtr x="5039" y="-3588"/>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93"/>
                                        </p:tgtEl>
                                        <p:attrNameLst>
                                          <p:attrName>style.visibility</p:attrName>
                                        </p:attrNameLst>
                                      </p:cBhvr>
                                      <p:to>
                                        <p:strVal val="visible"/>
                                      </p:to>
                                    </p:set>
                                    <p:animEffect transition="in" filter="fade">
                                      <p:cBhvr>
                                        <p:cTn id="45" dur="500"/>
                                        <p:tgtEl>
                                          <p:spTgt spid="393"/>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397"/>
                                        </p:tgtEl>
                                        <p:attrNameLst>
                                          <p:attrName>style.visibility</p:attrName>
                                        </p:attrNameLst>
                                      </p:cBhvr>
                                      <p:to>
                                        <p:strVal val="visible"/>
                                      </p:to>
                                    </p:set>
                                    <p:animEffect transition="in" filter="fade">
                                      <p:cBhvr>
                                        <p:cTn id="49" dur="500"/>
                                        <p:tgtEl>
                                          <p:spTgt spid="397"/>
                                        </p:tgtEl>
                                      </p:cBhvr>
                                    </p:animEffect>
                                  </p:childTnLst>
                                </p:cTn>
                              </p:par>
                              <p:par>
                                <p:cTn id="50" presetID="42" presetClass="path" presetSubtype="0" accel="50000" decel="50000" fill="hold" grpId="1" nodeType="withEffect">
                                  <p:stCondLst>
                                    <p:cond delay="0"/>
                                  </p:stCondLst>
                                  <p:childTnLst>
                                    <p:animMotion origin="layout" path="M 2.08333E-6 4.81481E-6 L -0.1418 0.13472 " pathEditMode="relative" rAng="0" ptsTypes="AA">
                                      <p:cBhvr>
                                        <p:cTn id="51" dur="2000" fill="hold"/>
                                        <p:tgtEl>
                                          <p:spTgt spid="397"/>
                                        </p:tgtEl>
                                        <p:attrNameLst>
                                          <p:attrName>ppt_x</p:attrName>
                                          <p:attrName>ppt_y</p:attrName>
                                        </p:attrNameLst>
                                      </p:cBhvr>
                                      <p:rCtr x="-7096" y="6736"/>
                                    </p:animMotion>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03"/>
                                        </p:tgtEl>
                                        <p:attrNameLst>
                                          <p:attrName>style.visibility</p:attrName>
                                        </p:attrNameLst>
                                      </p:cBhvr>
                                      <p:to>
                                        <p:strVal val="visible"/>
                                      </p:to>
                                    </p:set>
                                    <p:animEffect transition="in" filter="wipe(left)">
                                      <p:cBhvr>
                                        <p:cTn id="56" dur="500"/>
                                        <p:tgtEl>
                                          <p:spTgt spid="303"/>
                                        </p:tgtEl>
                                      </p:cBhvr>
                                    </p:animEffect>
                                  </p:childTnLst>
                                </p:cTn>
                              </p:par>
                              <p:par>
                                <p:cTn id="57" presetID="22" presetClass="entr" presetSubtype="8" fill="hold" nodeType="withEffect">
                                  <p:stCondLst>
                                    <p:cond delay="0"/>
                                  </p:stCondLst>
                                  <p:childTnLst>
                                    <p:set>
                                      <p:cBhvr>
                                        <p:cTn id="58" dur="1" fill="hold">
                                          <p:stCondLst>
                                            <p:cond delay="0"/>
                                          </p:stCondLst>
                                        </p:cTn>
                                        <p:tgtEl>
                                          <p:spTgt spid="309"/>
                                        </p:tgtEl>
                                        <p:attrNameLst>
                                          <p:attrName>style.visibility</p:attrName>
                                        </p:attrNameLst>
                                      </p:cBhvr>
                                      <p:to>
                                        <p:strVal val="visible"/>
                                      </p:to>
                                    </p:set>
                                    <p:animEffect transition="in" filter="wipe(left)">
                                      <p:cBhvr>
                                        <p:cTn id="59" dur="500"/>
                                        <p:tgtEl>
                                          <p:spTgt spid="309"/>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307"/>
                                        </p:tgtEl>
                                        <p:attrNameLst>
                                          <p:attrName>style.visibility</p:attrName>
                                        </p:attrNameLst>
                                      </p:cBhvr>
                                      <p:to>
                                        <p:strVal val="visible"/>
                                      </p:to>
                                    </p:set>
                                    <p:animEffect transition="in" filter="fade">
                                      <p:cBhvr>
                                        <p:cTn id="63" dur="500"/>
                                        <p:tgtEl>
                                          <p:spTgt spid="307"/>
                                        </p:tgtEl>
                                      </p:cBhvr>
                                    </p:animEffect>
                                  </p:childTnLst>
                                </p:cTn>
                              </p:par>
                              <p:par>
                                <p:cTn id="64" presetID="10" presetClass="entr" presetSubtype="0" fill="hold" nodeType="withEffect">
                                  <p:stCondLst>
                                    <p:cond delay="0"/>
                                  </p:stCondLst>
                                  <p:childTnLst>
                                    <p:set>
                                      <p:cBhvr>
                                        <p:cTn id="65" dur="1" fill="hold">
                                          <p:stCondLst>
                                            <p:cond delay="0"/>
                                          </p:stCondLst>
                                        </p:cTn>
                                        <p:tgtEl>
                                          <p:spTgt spid="314"/>
                                        </p:tgtEl>
                                        <p:attrNameLst>
                                          <p:attrName>style.visibility</p:attrName>
                                        </p:attrNameLst>
                                      </p:cBhvr>
                                      <p:to>
                                        <p:strVal val="visible"/>
                                      </p:to>
                                    </p:set>
                                    <p:animEffect transition="in" filter="fade">
                                      <p:cBhvr>
                                        <p:cTn id="66" dur="500"/>
                                        <p:tgtEl>
                                          <p:spTgt spid="314"/>
                                        </p:tgtEl>
                                      </p:cBhvr>
                                    </p:animEffec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306"/>
                                        </p:tgtEl>
                                        <p:attrNameLst>
                                          <p:attrName>style.visibility</p:attrName>
                                        </p:attrNameLst>
                                      </p:cBhvr>
                                      <p:to>
                                        <p:strVal val="visible"/>
                                      </p:to>
                                    </p:set>
                                    <p:animEffect transition="in" filter="fade">
                                      <p:cBhvr>
                                        <p:cTn id="70" dur="500"/>
                                        <p:tgtEl>
                                          <p:spTgt spid="306"/>
                                        </p:tgtEl>
                                      </p:cBhvr>
                                    </p:animEffect>
                                  </p:childTnLst>
                                </p:cTn>
                              </p:par>
                            </p:childTnLst>
                          </p:cTn>
                        </p:par>
                        <p:par>
                          <p:cTn id="71" fill="hold">
                            <p:stCondLst>
                              <p:cond delay="1500"/>
                            </p:stCondLst>
                            <p:childTnLst>
                              <p:par>
                                <p:cTn id="72" presetID="10" presetClass="entr" presetSubtype="0" fill="hold" nodeType="afterEffect">
                                  <p:stCondLst>
                                    <p:cond delay="0"/>
                                  </p:stCondLst>
                                  <p:childTnLst>
                                    <p:set>
                                      <p:cBhvr>
                                        <p:cTn id="73" dur="1" fill="hold">
                                          <p:stCondLst>
                                            <p:cond delay="0"/>
                                          </p:stCondLst>
                                        </p:cTn>
                                        <p:tgtEl>
                                          <p:spTgt spid="315"/>
                                        </p:tgtEl>
                                        <p:attrNameLst>
                                          <p:attrName>style.visibility</p:attrName>
                                        </p:attrNameLst>
                                      </p:cBhvr>
                                      <p:to>
                                        <p:strVal val="visible"/>
                                      </p:to>
                                    </p:set>
                                    <p:animEffect transition="in" filter="fade">
                                      <p:cBhvr>
                                        <p:cTn id="74" dur="500"/>
                                        <p:tgtEl>
                                          <p:spTgt spid="31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315"/>
                                        </p:tgtEl>
                                      </p:cBhvr>
                                    </p:animEffect>
                                    <p:set>
                                      <p:cBhvr>
                                        <p:cTn id="79" dur="1" fill="hold">
                                          <p:stCondLst>
                                            <p:cond delay="499"/>
                                          </p:stCondLst>
                                        </p:cTn>
                                        <p:tgtEl>
                                          <p:spTgt spid="315"/>
                                        </p:tgtEl>
                                        <p:attrNameLst>
                                          <p:attrName>style.visibility</p:attrName>
                                        </p:attrNameLst>
                                      </p:cBhvr>
                                      <p:to>
                                        <p:strVal val="hidden"/>
                                      </p:to>
                                    </p:se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325"/>
                                        </p:tgtEl>
                                        <p:attrNameLst>
                                          <p:attrName>style.visibility</p:attrName>
                                        </p:attrNameLst>
                                      </p:cBhvr>
                                      <p:to>
                                        <p:strVal val="visible"/>
                                      </p:to>
                                    </p:set>
                                    <p:animEffect transition="in" filter="fade">
                                      <p:cBhvr>
                                        <p:cTn id="83" dur="500"/>
                                        <p:tgtEl>
                                          <p:spTgt spid="325"/>
                                        </p:tgtEl>
                                      </p:cBhvr>
                                    </p:animEffect>
                                  </p:childTnLst>
                                </p:cTn>
                              </p:par>
                            </p:childTnLst>
                          </p:cTn>
                        </p:par>
                        <p:par>
                          <p:cTn id="84" fill="hold">
                            <p:stCondLst>
                              <p:cond delay="1000"/>
                            </p:stCondLst>
                            <p:childTnLst>
                              <p:par>
                                <p:cTn id="85" presetID="22" presetClass="entr" presetSubtype="8" fill="hold" nodeType="afterEffect">
                                  <p:stCondLst>
                                    <p:cond delay="0"/>
                                  </p:stCondLst>
                                  <p:childTnLst>
                                    <p:set>
                                      <p:cBhvr>
                                        <p:cTn id="86" dur="1" fill="hold">
                                          <p:stCondLst>
                                            <p:cond delay="0"/>
                                          </p:stCondLst>
                                        </p:cTn>
                                        <p:tgtEl>
                                          <p:spTgt spid="395"/>
                                        </p:tgtEl>
                                        <p:attrNameLst>
                                          <p:attrName>style.visibility</p:attrName>
                                        </p:attrNameLst>
                                      </p:cBhvr>
                                      <p:to>
                                        <p:strVal val="visible"/>
                                      </p:to>
                                    </p:set>
                                    <p:animEffect transition="in" filter="wipe(left)">
                                      <p:cBhvr>
                                        <p:cTn id="87" dur="500"/>
                                        <p:tgtEl>
                                          <p:spTgt spid="395"/>
                                        </p:tgtEl>
                                      </p:cBhvr>
                                    </p:animEffect>
                                  </p:childTnLst>
                                </p:cTn>
                              </p:par>
                            </p:childTnLst>
                          </p:cTn>
                        </p:par>
                        <p:par>
                          <p:cTn id="88" fill="hold">
                            <p:stCondLst>
                              <p:cond delay="1500"/>
                            </p:stCondLst>
                            <p:childTnLst>
                              <p:par>
                                <p:cTn id="89" presetID="10" presetClass="exit" presetSubtype="0" fill="hold" nodeType="afterEffect">
                                  <p:stCondLst>
                                    <p:cond delay="0"/>
                                  </p:stCondLst>
                                  <p:childTnLst>
                                    <p:animEffect transition="out" filter="fade">
                                      <p:cBhvr>
                                        <p:cTn id="90" dur="500"/>
                                        <p:tgtEl>
                                          <p:spTgt spid="214"/>
                                        </p:tgtEl>
                                      </p:cBhvr>
                                    </p:animEffect>
                                    <p:set>
                                      <p:cBhvr>
                                        <p:cTn id="91" dur="1" fill="hold">
                                          <p:stCondLst>
                                            <p:cond delay="499"/>
                                          </p:stCondLst>
                                        </p:cTn>
                                        <p:tgtEl>
                                          <p:spTgt spid="214"/>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313"/>
                                        </p:tgtEl>
                                        <p:attrNameLst>
                                          <p:attrName>style.visibility</p:attrName>
                                        </p:attrNameLst>
                                      </p:cBhvr>
                                      <p:to>
                                        <p:strVal val="visible"/>
                                      </p:to>
                                    </p:set>
                                    <p:animEffect transition="in" filter="wipe(left)">
                                      <p:cBhvr>
                                        <p:cTn id="96" dur="500"/>
                                        <p:tgtEl>
                                          <p:spTgt spid="313"/>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316"/>
                                        </p:tgtEl>
                                        <p:attrNameLst>
                                          <p:attrName>style.visibility</p:attrName>
                                        </p:attrNameLst>
                                      </p:cBhvr>
                                      <p:to>
                                        <p:strVal val="visible"/>
                                      </p:to>
                                    </p:set>
                                    <p:animEffect transition="in" filter="fade">
                                      <p:cBhvr>
                                        <p:cTn id="100" dur="500"/>
                                        <p:tgtEl>
                                          <p:spTgt spid="316"/>
                                        </p:tgtEl>
                                      </p:cBhvr>
                                    </p:animEffect>
                                  </p:childTnLst>
                                </p:cTn>
                              </p:par>
                            </p:childTnLst>
                          </p:cTn>
                        </p:par>
                        <p:par>
                          <p:cTn id="101" fill="hold">
                            <p:stCondLst>
                              <p:cond delay="1000"/>
                            </p:stCondLst>
                            <p:childTnLst>
                              <p:par>
                                <p:cTn id="102" presetID="22" presetClass="entr" presetSubtype="8" fill="hold" nodeType="afterEffect">
                                  <p:stCondLst>
                                    <p:cond delay="0"/>
                                  </p:stCondLst>
                                  <p:childTnLst>
                                    <p:set>
                                      <p:cBhvr>
                                        <p:cTn id="103" dur="1" fill="hold">
                                          <p:stCondLst>
                                            <p:cond delay="0"/>
                                          </p:stCondLst>
                                        </p:cTn>
                                        <p:tgtEl>
                                          <p:spTgt spid="317"/>
                                        </p:tgtEl>
                                        <p:attrNameLst>
                                          <p:attrName>style.visibility</p:attrName>
                                        </p:attrNameLst>
                                      </p:cBhvr>
                                      <p:to>
                                        <p:strVal val="visible"/>
                                      </p:to>
                                    </p:set>
                                    <p:animEffect transition="in" filter="wipe(left)">
                                      <p:cBhvr>
                                        <p:cTn id="104" dur="500"/>
                                        <p:tgtEl>
                                          <p:spTgt spid="317"/>
                                        </p:tgtEl>
                                      </p:cBhvr>
                                    </p:animEffect>
                                  </p:childTnLst>
                                </p:cTn>
                              </p:par>
                            </p:childTnLst>
                          </p:cTn>
                        </p:par>
                        <p:par>
                          <p:cTn id="105" fill="hold">
                            <p:stCondLst>
                              <p:cond delay="1500"/>
                            </p:stCondLst>
                            <p:childTnLst>
                              <p:par>
                                <p:cTn id="106" presetID="10" presetClass="entr" presetSubtype="0" fill="hold" grpId="1" nodeType="afterEffect">
                                  <p:stCondLst>
                                    <p:cond delay="0"/>
                                  </p:stCondLst>
                                  <p:childTnLst>
                                    <p:set>
                                      <p:cBhvr>
                                        <p:cTn id="107" dur="1" fill="hold">
                                          <p:stCondLst>
                                            <p:cond delay="0"/>
                                          </p:stCondLst>
                                        </p:cTn>
                                        <p:tgtEl>
                                          <p:spTgt spid="324"/>
                                        </p:tgtEl>
                                        <p:attrNameLst>
                                          <p:attrName>style.visibility</p:attrName>
                                        </p:attrNameLst>
                                      </p:cBhvr>
                                      <p:to>
                                        <p:strVal val="visible"/>
                                      </p:to>
                                    </p:set>
                                    <p:animEffect transition="in" filter="fade">
                                      <p:cBhvr>
                                        <p:cTn id="108" dur="500"/>
                                        <p:tgtEl>
                                          <p:spTgt spid="324"/>
                                        </p:tgtEl>
                                      </p:cBhvr>
                                    </p:animEffect>
                                  </p:childTnLst>
                                </p:cTn>
                              </p:par>
                              <p:par>
                                <p:cTn id="109" presetID="42" presetClass="path" presetSubtype="0" accel="50000" decel="50000" fill="hold" grpId="0" nodeType="withEffect">
                                  <p:stCondLst>
                                    <p:cond delay="0"/>
                                  </p:stCondLst>
                                  <p:childTnLst>
                                    <p:animMotion origin="layout" path="M 1.875E-6 4.81481E-6 L 0.38711 0.00046 " pathEditMode="relative" rAng="0" ptsTypes="AA">
                                      <p:cBhvr>
                                        <p:cTn id="110" dur="2000" fill="hold"/>
                                        <p:tgtEl>
                                          <p:spTgt spid="324"/>
                                        </p:tgtEl>
                                        <p:attrNameLst>
                                          <p:attrName>ppt_x</p:attrName>
                                          <p:attrName>ppt_y</p:attrName>
                                        </p:attrNameLst>
                                      </p:cBhvr>
                                      <p:rCtr x="19349" y="23"/>
                                    </p:animMotion>
                                  </p:childTnLst>
                                </p:cTn>
                              </p:par>
                              <p:par>
                                <p:cTn id="111" presetID="10" presetClass="entr" presetSubtype="0" fill="hold" nodeType="withEffect">
                                  <p:stCondLst>
                                    <p:cond delay="1500"/>
                                  </p:stCondLst>
                                  <p:childTnLst>
                                    <p:set>
                                      <p:cBhvr>
                                        <p:cTn id="112" dur="1" fill="hold">
                                          <p:stCondLst>
                                            <p:cond delay="0"/>
                                          </p:stCondLst>
                                        </p:cTn>
                                        <p:tgtEl>
                                          <p:spTgt spid="344"/>
                                        </p:tgtEl>
                                        <p:attrNameLst>
                                          <p:attrName>style.visibility</p:attrName>
                                        </p:attrNameLst>
                                      </p:cBhvr>
                                      <p:to>
                                        <p:strVal val="visible"/>
                                      </p:to>
                                    </p:set>
                                    <p:animEffect transition="in" filter="fade">
                                      <p:cBhvr>
                                        <p:cTn id="113" dur="500"/>
                                        <p:tgtEl>
                                          <p:spTgt spid="344"/>
                                        </p:tgtEl>
                                      </p:cBhvr>
                                    </p:animEffect>
                                  </p:childTnLst>
                                </p:cTn>
                              </p:par>
                              <p:par>
                                <p:cTn id="114" presetID="10" presetClass="entr" presetSubtype="0" fill="hold" grpId="1" nodeType="withEffect">
                                  <p:stCondLst>
                                    <p:cond delay="0"/>
                                  </p:stCondLst>
                                  <p:childTnLst>
                                    <p:set>
                                      <p:cBhvr>
                                        <p:cTn id="115" dur="1" fill="hold">
                                          <p:stCondLst>
                                            <p:cond delay="0"/>
                                          </p:stCondLst>
                                        </p:cTn>
                                        <p:tgtEl>
                                          <p:spTgt spid="323"/>
                                        </p:tgtEl>
                                        <p:attrNameLst>
                                          <p:attrName>style.visibility</p:attrName>
                                        </p:attrNameLst>
                                      </p:cBhvr>
                                      <p:to>
                                        <p:strVal val="visible"/>
                                      </p:to>
                                    </p:set>
                                    <p:animEffect transition="in" filter="fade">
                                      <p:cBhvr>
                                        <p:cTn id="116" dur="500"/>
                                        <p:tgtEl>
                                          <p:spTgt spid="323"/>
                                        </p:tgtEl>
                                      </p:cBhvr>
                                    </p:animEffect>
                                  </p:childTnLst>
                                </p:cTn>
                              </p:par>
                              <p:par>
                                <p:cTn id="117" presetID="42" presetClass="path" presetSubtype="0" accel="50000" decel="50000" fill="hold" grpId="0" nodeType="withEffect">
                                  <p:stCondLst>
                                    <p:cond delay="0"/>
                                  </p:stCondLst>
                                  <p:childTnLst>
                                    <p:animMotion origin="layout" path="M 1.875E-6 4.81481E-6 L 0.38698 -0.06459 " pathEditMode="relative" rAng="0" ptsTypes="AA">
                                      <p:cBhvr>
                                        <p:cTn id="118" dur="2000" fill="hold"/>
                                        <p:tgtEl>
                                          <p:spTgt spid="323"/>
                                        </p:tgtEl>
                                        <p:attrNameLst>
                                          <p:attrName>ppt_x</p:attrName>
                                          <p:attrName>ppt_y</p:attrName>
                                        </p:attrNameLst>
                                      </p:cBhvr>
                                      <p:rCtr x="19349" y="-3241"/>
                                    </p:animMotion>
                                  </p:childTnLst>
                                </p:cTn>
                              </p:par>
                              <p:par>
                                <p:cTn id="119" presetID="10" presetClass="entr" presetSubtype="0" fill="hold" nodeType="withEffect">
                                  <p:stCondLst>
                                    <p:cond delay="1500"/>
                                  </p:stCondLst>
                                  <p:childTnLst>
                                    <p:set>
                                      <p:cBhvr>
                                        <p:cTn id="120" dur="1" fill="hold">
                                          <p:stCondLst>
                                            <p:cond delay="0"/>
                                          </p:stCondLst>
                                        </p:cTn>
                                        <p:tgtEl>
                                          <p:spTgt spid="326"/>
                                        </p:tgtEl>
                                        <p:attrNameLst>
                                          <p:attrName>style.visibility</p:attrName>
                                        </p:attrNameLst>
                                      </p:cBhvr>
                                      <p:to>
                                        <p:strVal val="visible"/>
                                      </p:to>
                                    </p:set>
                                    <p:animEffect transition="in" filter="fade">
                                      <p:cBhvr>
                                        <p:cTn id="121" dur="500"/>
                                        <p:tgtEl>
                                          <p:spTgt spid="326"/>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321"/>
                                        </p:tgtEl>
                                        <p:attrNameLst>
                                          <p:attrName>style.visibility</p:attrName>
                                        </p:attrNameLst>
                                      </p:cBhvr>
                                      <p:to>
                                        <p:strVal val="visible"/>
                                      </p:to>
                                    </p:set>
                                    <p:animEffect transition="in" filter="wipe(left)">
                                      <p:cBhvr>
                                        <p:cTn id="126" dur="500"/>
                                        <p:tgtEl>
                                          <p:spTgt spid="321"/>
                                        </p:tgtEl>
                                      </p:cBhvr>
                                    </p:animEffect>
                                  </p:childTnLst>
                                </p:cTn>
                              </p:par>
                            </p:childTnLst>
                          </p:cTn>
                        </p:par>
                        <p:par>
                          <p:cTn id="127" fill="hold">
                            <p:stCondLst>
                              <p:cond delay="500"/>
                            </p:stCondLst>
                            <p:childTnLst>
                              <p:par>
                                <p:cTn id="128" presetID="10" presetClass="exit" presetSubtype="0" fill="hold" nodeType="afterEffect">
                                  <p:stCondLst>
                                    <p:cond delay="0"/>
                                  </p:stCondLst>
                                  <p:childTnLst>
                                    <p:animEffect transition="out" filter="fade">
                                      <p:cBhvr>
                                        <p:cTn id="129" dur="500"/>
                                        <p:tgtEl>
                                          <p:spTgt spid="317"/>
                                        </p:tgtEl>
                                      </p:cBhvr>
                                    </p:animEffect>
                                    <p:set>
                                      <p:cBhvr>
                                        <p:cTn id="130" dur="1" fill="hold">
                                          <p:stCondLst>
                                            <p:cond delay="499"/>
                                          </p:stCondLst>
                                        </p:cTn>
                                        <p:tgtEl>
                                          <p:spTgt spid="317"/>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344"/>
                                        </p:tgtEl>
                                      </p:cBhvr>
                                    </p:animEffect>
                                    <p:set>
                                      <p:cBhvr>
                                        <p:cTn id="133" dur="1" fill="hold">
                                          <p:stCondLst>
                                            <p:cond delay="499"/>
                                          </p:stCondLst>
                                        </p:cTn>
                                        <p:tgtEl>
                                          <p:spTgt spid="344"/>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326"/>
                                        </p:tgtEl>
                                      </p:cBhvr>
                                    </p:animEffect>
                                    <p:set>
                                      <p:cBhvr>
                                        <p:cTn id="136" dur="1" fill="hold">
                                          <p:stCondLst>
                                            <p:cond delay="499"/>
                                          </p:stCondLst>
                                        </p:cTn>
                                        <p:tgtEl>
                                          <p:spTgt spid="326"/>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500"/>
                                        <p:tgtEl>
                                          <p:spTgt spid="324"/>
                                        </p:tgtEl>
                                      </p:cBhvr>
                                    </p:animEffect>
                                    <p:set>
                                      <p:cBhvr>
                                        <p:cTn id="139" dur="1" fill="hold">
                                          <p:stCondLst>
                                            <p:cond delay="499"/>
                                          </p:stCondLst>
                                        </p:cTn>
                                        <p:tgtEl>
                                          <p:spTgt spid="324"/>
                                        </p:tgtEl>
                                        <p:attrNameLst>
                                          <p:attrName>style.visibility</p:attrName>
                                        </p:attrNameLst>
                                      </p:cBhvr>
                                      <p:to>
                                        <p:strVal val="hidden"/>
                                      </p:to>
                                    </p:set>
                                  </p:childTnLst>
                                </p:cTn>
                              </p:par>
                              <p:par>
                                <p:cTn id="140" presetID="10" presetClass="exit" presetSubtype="0" fill="hold" grpId="2" nodeType="withEffect">
                                  <p:stCondLst>
                                    <p:cond delay="0"/>
                                  </p:stCondLst>
                                  <p:childTnLst>
                                    <p:animEffect transition="out" filter="fade">
                                      <p:cBhvr>
                                        <p:cTn id="141" dur="500"/>
                                        <p:tgtEl>
                                          <p:spTgt spid="323"/>
                                        </p:tgtEl>
                                      </p:cBhvr>
                                    </p:animEffect>
                                    <p:set>
                                      <p:cBhvr>
                                        <p:cTn id="142" dur="1" fill="hold">
                                          <p:stCondLst>
                                            <p:cond delay="499"/>
                                          </p:stCondLst>
                                        </p:cTn>
                                        <p:tgtEl>
                                          <p:spTgt spid="323"/>
                                        </p:tgtEl>
                                        <p:attrNameLst>
                                          <p:attrName>style.visibility</p:attrName>
                                        </p:attrNameLst>
                                      </p:cBhvr>
                                      <p:to>
                                        <p:strVal val="hidden"/>
                                      </p:to>
                                    </p:set>
                                  </p:childTnLst>
                                </p:cTn>
                              </p:par>
                            </p:childTnLst>
                          </p:cTn>
                        </p:par>
                        <p:par>
                          <p:cTn id="143" fill="hold">
                            <p:stCondLst>
                              <p:cond delay="1000"/>
                            </p:stCondLst>
                            <p:childTnLst>
                              <p:par>
                                <p:cTn id="144" presetID="22" presetClass="entr" presetSubtype="8" fill="hold" nodeType="afterEffect">
                                  <p:stCondLst>
                                    <p:cond delay="0"/>
                                  </p:stCondLst>
                                  <p:childTnLst>
                                    <p:set>
                                      <p:cBhvr>
                                        <p:cTn id="145" dur="1" fill="hold">
                                          <p:stCondLst>
                                            <p:cond delay="0"/>
                                          </p:stCondLst>
                                        </p:cTn>
                                        <p:tgtEl>
                                          <p:spTgt spid="304"/>
                                        </p:tgtEl>
                                        <p:attrNameLst>
                                          <p:attrName>style.visibility</p:attrName>
                                        </p:attrNameLst>
                                      </p:cBhvr>
                                      <p:to>
                                        <p:strVal val="visible"/>
                                      </p:to>
                                    </p:set>
                                    <p:animEffect transition="in" filter="wipe(left)">
                                      <p:cBhvr>
                                        <p:cTn id="146" dur="500"/>
                                        <p:tgtEl>
                                          <p:spTgt spid="304"/>
                                        </p:tgtEl>
                                      </p:cBhvr>
                                    </p:animEffect>
                                  </p:childTnLst>
                                </p:cTn>
                              </p:par>
                            </p:childTnLst>
                          </p:cTn>
                        </p:par>
                        <p:par>
                          <p:cTn id="147" fill="hold">
                            <p:stCondLst>
                              <p:cond delay="1500"/>
                            </p:stCondLst>
                            <p:childTnLst>
                              <p:par>
                                <p:cTn id="148" presetID="10" presetClass="entr" presetSubtype="0" fill="hold" grpId="1" nodeType="afterEffect">
                                  <p:stCondLst>
                                    <p:cond delay="0"/>
                                  </p:stCondLst>
                                  <p:childTnLst>
                                    <p:set>
                                      <p:cBhvr>
                                        <p:cTn id="149" dur="1" fill="hold">
                                          <p:stCondLst>
                                            <p:cond delay="0"/>
                                          </p:stCondLst>
                                        </p:cTn>
                                        <p:tgtEl>
                                          <p:spTgt spid="322"/>
                                        </p:tgtEl>
                                        <p:attrNameLst>
                                          <p:attrName>style.visibility</p:attrName>
                                        </p:attrNameLst>
                                      </p:cBhvr>
                                      <p:to>
                                        <p:strVal val="visible"/>
                                      </p:to>
                                    </p:set>
                                    <p:animEffect transition="in" filter="fade">
                                      <p:cBhvr>
                                        <p:cTn id="150" dur="500"/>
                                        <p:tgtEl>
                                          <p:spTgt spid="322"/>
                                        </p:tgtEl>
                                      </p:cBhvr>
                                    </p:animEffect>
                                  </p:childTnLst>
                                </p:cTn>
                              </p:par>
                              <p:par>
                                <p:cTn id="151" presetID="42" presetClass="path" presetSubtype="0" accel="50000" decel="50000" fill="hold" grpId="0" nodeType="withEffect">
                                  <p:stCondLst>
                                    <p:cond delay="0"/>
                                  </p:stCondLst>
                                  <p:childTnLst>
                                    <p:animMotion origin="layout" path="M 1.66667E-6 4.81481E-6 L 0.38515 0.17476 " pathEditMode="relative" rAng="0" ptsTypes="AA">
                                      <p:cBhvr>
                                        <p:cTn id="152" dur="2000" fill="hold"/>
                                        <p:tgtEl>
                                          <p:spTgt spid="322"/>
                                        </p:tgtEl>
                                        <p:attrNameLst>
                                          <p:attrName>ppt_x</p:attrName>
                                          <p:attrName>ppt_y</p:attrName>
                                        </p:attrNameLst>
                                      </p:cBhvr>
                                      <p:rCtr x="19258" y="8727"/>
                                    </p:animMotion>
                                  </p:childTnLst>
                                </p:cTn>
                              </p:par>
                              <p:par>
                                <p:cTn id="153" presetID="10" presetClass="entr" presetSubtype="0" fill="hold" nodeType="withEffect">
                                  <p:stCondLst>
                                    <p:cond delay="1500"/>
                                  </p:stCondLst>
                                  <p:childTnLst>
                                    <p:set>
                                      <p:cBhvr>
                                        <p:cTn id="154" dur="1" fill="hold">
                                          <p:stCondLst>
                                            <p:cond delay="0"/>
                                          </p:stCondLst>
                                        </p:cTn>
                                        <p:tgtEl>
                                          <p:spTgt spid="267"/>
                                        </p:tgtEl>
                                        <p:attrNameLst>
                                          <p:attrName>style.visibility</p:attrName>
                                        </p:attrNameLst>
                                      </p:cBhvr>
                                      <p:to>
                                        <p:strVal val="visible"/>
                                      </p:to>
                                    </p:set>
                                    <p:animEffect transition="in" filter="fade">
                                      <p:cBhvr>
                                        <p:cTn id="155"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animBg="1"/>
      <p:bldP spid="322" grpId="1" animBg="1"/>
      <p:bldP spid="323" grpId="0" animBg="1"/>
      <p:bldP spid="323" grpId="1" animBg="1"/>
      <p:bldP spid="323" grpId="2" animBg="1"/>
      <p:bldP spid="324" grpId="0" animBg="1"/>
      <p:bldP spid="324" grpId="1" animBg="1"/>
      <p:bldP spid="324" grpId="2" animBg="1"/>
      <p:bldP spid="325" grpId="0" animBg="1"/>
      <p:bldP spid="388" grpId="0" animBg="1"/>
      <p:bldP spid="306" grpId="0" animBg="1"/>
      <p:bldP spid="307" grpId="0" animBg="1"/>
      <p:bldP spid="310" grpId="0" animBg="1"/>
      <p:bldP spid="316" grpId="0" animBg="1"/>
      <p:bldP spid="390" grpId="0" animBg="1"/>
      <p:bldP spid="390" grpId="1" animBg="1"/>
      <p:bldP spid="391" grpId="0" animBg="1"/>
      <p:bldP spid="393" grpId="0" animBg="1"/>
      <p:bldP spid="396" grpId="0" animBg="1"/>
      <p:bldP spid="397" grpId="0" animBg="1"/>
      <p:bldP spid="397"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Rectangle 432">
            <a:extLst>
              <a:ext uri="{FF2B5EF4-FFF2-40B4-BE49-F238E27FC236}">
                <a16:creationId xmlns:a16="http://schemas.microsoft.com/office/drawing/2014/main" id="{E3CBED1B-0514-4E6C-AFCE-6F7CEB0D1B3C}"/>
              </a:ext>
            </a:extLst>
          </p:cNvPr>
          <p:cNvSpPr/>
          <p:nvPr/>
        </p:nvSpPr>
        <p:spPr bwMode="auto">
          <a:xfrm>
            <a:off x="4864781" y="1727828"/>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fx:2</a:t>
            </a:r>
            <a:r>
              <a:rPr lang="en-US" sz="1050" baseline="30000">
                <a:solidFill>
                  <a:sysClr val="windowText" lastClr="000000"/>
                </a:solidFill>
                <a:ea typeface="Segoe UI" pitchFamily="34" charset="0"/>
                <a:cs typeface="Segoe UI" pitchFamily="34" charset="0"/>
              </a:rPr>
              <a:t>(d)</a:t>
            </a:r>
          </a:p>
        </p:txBody>
      </p:sp>
      <p:pic>
        <p:nvPicPr>
          <p:cNvPr id="356" name="Picture 355">
            <a:extLst>
              <a:ext uri="{FF2B5EF4-FFF2-40B4-BE49-F238E27FC236}">
                <a16:creationId xmlns:a16="http://schemas.microsoft.com/office/drawing/2014/main" id="{DF88AEFE-ADA8-4D52-8E71-6E4CF89A6734}"/>
              </a:ext>
            </a:extLst>
          </p:cNvPr>
          <p:cNvPicPr>
            <a:picLocks noChangeAspect="1"/>
          </p:cNvPicPr>
          <p:nvPr/>
        </p:nvPicPr>
        <p:blipFill>
          <a:blip r:embed="rId3"/>
          <a:stretch>
            <a:fillRect/>
          </a:stretch>
        </p:blipFill>
        <p:spPr>
          <a:xfrm>
            <a:off x="11229306" y="6043333"/>
            <a:ext cx="637765" cy="485838"/>
          </a:xfrm>
          <a:prstGeom prst="rect">
            <a:avLst/>
          </a:prstGeom>
        </p:spPr>
      </p:pic>
      <p:sp>
        <p:nvSpPr>
          <p:cNvPr id="357" name="TextBox 356">
            <a:extLst>
              <a:ext uri="{FF2B5EF4-FFF2-40B4-BE49-F238E27FC236}">
                <a16:creationId xmlns:a16="http://schemas.microsoft.com/office/drawing/2014/main" id="{70A7118E-C3A0-43C4-8ABC-8DAF11870C5C}"/>
              </a:ext>
            </a:extLst>
          </p:cNvPr>
          <p:cNvSpPr txBox="1"/>
          <p:nvPr/>
        </p:nvSpPr>
        <p:spPr>
          <a:xfrm>
            <a:off x="11002438" y="6432756"/>
            <a:ext cx="1087962" cy="253916"/>
          </a:xfrm>
          <a:prstGeom prst="rect">
            <a:avLst/>
          </a:prstGeom>
          <a:noFill/>
        </p:spPr>
        <p:txBody>
          <a:bodyPr wrap="square" rtlCol="0">
            <a:spAutoFit/>
          </a:bodyPr>
          <a:lstStyle/>
          <a:p>
            <a:pPr algn="ctr"/>
            <a:r>
              <a:rPr lang="en-US" sz="1050"/>
              <a:t>Prod Env</a:t>
            </a:r>
          </a:p>
        </p:txBody>
      </p:sp>
      <p:grpSp>
        <p:nvGrpSpPr>
          <p:cNvPr id="398" name="Group 397">
            <a:extLst>
              <a:ext uri="{FF2B5EF4-FFF2-40B4-BE49-F238E27FC236}">
                <a16:creationId xmlns:a16="http://schemas.microsoft.com/office/drawing/2014/main" id="{8E60843E-6FE7-4521-9C0A-86BB9A573213}"/>
              </a:ext>
            </a:extLst>
          </p:cNvPr>
          <p:cNvGrpSpPr/>
          <p:nvPr/>
        </p:nvGrpSpPr>
        <p:grpSpPr>
          <a:xfrm>
            <a:off x="11187669" y="5754149"/>
            <a:ext cx="721037" cy="444217"/>
            <a:chOff x="3240661" y="1005909"/>
            <a:chExt cx="540854" cy="333210"/>
          </a:xfrm>
        </p:grpSpPr>
        <p:grpSp>
          <p:nvGrpSpPr>
            <p:cNvPr id="399" name="Group 398">
              <a:extLst>
                <a:ext uri="{FF2B5EF4-FFF2-40B4-BE49-F238E27FC236}">
                  <a16:creationId xmlns:a16="http://schemas.microsoft.com/office/drawing/2014/main" id="{782661F5-0C8F-4065-9270-86FE78E78B1A}"/>
                </a:ext>
              </a:extLst>
            </p:cNvPr>
            <p:cNvGrpSpPr/>
            <p:nvPr/>
          </p:nvGrpSpPr>
          <p:grpSpPr>
            <a:xfrm>
              <a:off x="3240661" y="1005909"/>
              <a:ext cx="540854" cy="333210"/>
              <a:chOff x="1926169" y="1632181"/>
              <a:chExt cx="540854" cy="333210"/>
            </a:xfrm>
          </p:grpSpPr>
          <p:sp>
            <p:nvSpPr>
              <p:cNvPr id="401" name="Rectangle 400">
                <a:extLst>
                  <a:ext uri="{FF2B5EF4-FFF2-40B4-BE49-F238E27FC236}">
                    <a16:creationId xmlns:a16="http://schemas.microsoft.com/office/drawing/2014/main" id="{300F7835-7B04-43FB-8ABB-4DA3551961B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02" name="Rectangle 401">
                <a:extLst>
                  <a:ext uri="{FF2B5EF4-FFF2-40B4-BE49-F238E27FC236}">
                    <a16:creationId xmlns:a16="http://schemas.microsoft.com/office/drawing/2014/main" id="{C99BD2D5-F54B-4EE3-A1FA-329E22A3B59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03" name="Group 402">
                <a:extLst>
                  <a:ext uri="{FF2B5EF4-FFF2-40B4-BE49-F238E27FC236}">
                    <a16:creationId xmlns:a16="http://schemas.microsoft.com/office/drawing/2014/main" id="{C8EBEDE2-49D0-4A9A-93BB-AECF20FA5E6C}"/>
                  </a:ext>
                </a:extLst>
              </p:cNvPr>
              <p:cNvGrpSpPr/>
              <p:nvPr/>
            </p:nvGrpSpPr>
            <p:grpSpPr>
              <a:xfrm>
                <a:off x="1989961" y="1665409"/>
                <a:ext cx="413499" cy="266755"/>
                <a:chOff x="1371600" y="2038342"/>
                <a:chExt cx="609600" cy="393263"/>
              </a:xfrm>
            </p:grpSpPr>
            <p:cxnSp>
              <p:nvCxnSpPr>
                <p:cNvPr id="407" name="Straight Connector 406">
                  <a:extLst>
                    <a:ext uri="{FF2B5EF4-FFF2-40B4-BE49-F238E27FC236}">
                      <a16:creationId xmlns:a16="http://schemas.microsoft.com/office/drawing/2014/main" id="{6E4DB37D-7423-46A8-AE82-9E1C533036E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8" name="Straight Connector 407">
                  <a:extLst>
                    <a:ext uri="{FF2B5EF4-FFF2-40B4-BE49-F238E27FC236}">
                      <a16:creationId xmlns:a16="http://schemas.microsoft.com/office/drawing/2014/main" id="{6253EDD6-01C0-49E4-9336-9B99BF9D616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9" name="Straight Connector 408">
                  <a:extLst>
                    <a:ext uri="{FF2B5EF4-FFF2-40B4-BE49-F238E27FC236}">
                      <a16:creationId xmlns:a16="http://schemas.microsoft.com/office/drawing/2014/main" id="{EFD6CD5C-1651-4029-B771-ABA668603F0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0" name="Straight Connector 409">
                  <a:extLst>
                    <a:ext uri="{FF2B5EF4-FFF2-40B4-BE49-F238E27FC236}">
                      <a16:creationId xmlns:a16="http://schemas.microsoft.com/office/drawing/2014/main" id="{26B9D774-3408-4FCF-B247-5E8BBBF9A959}"/>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1" name="Straight Connector 410">
                  <a:extLst>
                    <a:ext uri="{FF2B5EF4-FFF2-40B4-BE49-F238E27FC236}">
                      <a16:creationId xmlns:a16="http://schemas.microsoft.com/office/drawing/2014/main" id="{F181A52B-F711-4E6A-AC23-7DFD96491A0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2" name="Straight Connector 411">
                  <a:extLst>
                    <a:ext uri="{FF2B5EF4-FFF2-40B4-BE49-F238E27FC236}">
                      <a16:creationId xmlns:a16="http://schemas.microsoft.com/office/drawing/2014/main" id="{561C2AB8-7BF3-42EA-AFE2-788D0BD3B65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3" name="Straight Connector 412">
                  <a:extLst>
                    <a:ext uri="{FF2B5EF4-FFF2-40B4-BE49-F238E27FC236}">
                      <a16:creationId xmlns:a16="http://schemas.microsoft.com/office/drawing/2014/main" id="{1C26D62C-A512-4041-8573-EB051736795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4" name="Straight Connector 413">
                  <a:extLst>
                    <a:ext uri="{FF2B5EF4-FFF2-40B4-BE49-F238E27FC236}">
                      <a16:creationId xmlns:a16="http://schemas.microsoft.com/office/drawing/2014/main" id="{9844F602-AFA7-4227-9725-6F5449BCF2A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5" name="Straight Connector 414">
                  <a:extLst>
                    <a:ext uri="{FF2B5EF4-FFF2-40B4-BE49-F238E27FC236}">
                      <a16:creationId xmlns:a16="http://schemas.microsoft.com/office/drawing/2014/main" id="{E812BD8F-6F29-4BEB-A76F-A9F3C8289F9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4" name="Rectangle 403">
                <a:extLst>
                  <a:ext uri="{FF2B5EF4-FFF2-40B4-BE49-F238E27FC236}">
                    <a16:creationId xmlns:a16="http://schemas.microsoft.com/office/drawing/2014/main" id="{7B2506EC-9095-449C-8566-8ED37B468EA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05" name="Rectangle 404">
                <a:extLst>
                  <a:ext uri="{FF2B5EF4-FFF2-40B4-BE49-F238E27FC236}">
                    <a16:creationId xmlns:a16="http://schemas.microsoft.com/office/drawing/2014/main" id="{D8CE628E-ED4C-4EEF-8197-3A19BD88DED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06" name="Rectangle 405">
                <a:extLst>
                  <a:ext uri="{FF2B5EF4-FFF2-40B4-BE49-F238E27FC236}">
                    <a16:creationId xmlns:a16="http://schemas.microsoft.com/office/drawing/2014/main" id="{5CDF9A7E-6B99-47D3-9D5C-F7B4153DB19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00" name="Rectangle 399">
              <a:extLst>
                <a:ext uri="{FF2B5EF4-FFF2-40B4-BE49-F238E27FC236}">
                  <a16:creationId xmlns:a16="http://schemas.microsoft.com/office/drawing/2014/main" id="{062D392A-F646-41F9-B368-9D7596008AEC}"/>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sp>
        <p:nvSpPr>
          <p:cNvPr id="388" name="Rectangle 387">
            <a:extLst>
              <a:ext uri="{FF2B5EF4-FFF2-40B4-BE49-F238E27FC236}">
                <a16:creationId xmlns:a16="http://schemas.microsoft.com/office/drawing/2014/main" id="{9D6425F1-0BF2-445A-9316-4C846A09C0C3}"/>
              </a:ext>
            </a:extLst>
          </p:cNvPr>
          <p:cNvSpPr/>
          <p:nvPr/>
        </p:nvSpPr>
        <p:spPr bwMode="auto">
          <a:xfrm>
            <a:off x="4076555"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206" name="Rectangle 205">
            <a:extLst>
              <a:ext uri="{FF2B5EF4-FFF2-40B4-BE49-F238E27FC236}">
                <a16:creationId xmlns:a16="http://schemas.microsoft.com/office/drawing/2014/main" id="{71E822CE-DDD3-4446-BB47-0987E9DA59EB}"/>
              </a:ext>
            </a:extLst>
          </p:cNvPr>
          <p:cNvSpPr/>
          <p:nvPr/>
        </p:nvSpPr>
        <p:spPr bwMode="auto">
          <a:xfrm>
            <a:off x="4071338"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pic>
        <p:nvPicPr>
          <p:cNvPr id="247" name="Picture 246">
            <a:extLst>
              <a:ext uri="{FF2B5EF4-FFF2-40B4-BE49-F238E27FC236}">
                <a16:creationId xmlns:a16="http://schemas.microsoft.com/office/drawing/2014/main" id="{190C72FE-61C1-46CD-B6D0-2327CF5B63AD}"/>
              </a:ext>
            </a:extLst>
          </p:cNvPr>
          <p:cNvPicPr>
            <a:picLocks noChangeAspect="1"/>
          </p:cNvPicPr>
          <p:nvPr/>
        </p:nvPicPr>
        <p:blipFill>
          <a:blip r:embed="rId4"/>
          <a:stretch>
            <a:fillRect/>
          </a:stretch>
        </p:blipFill>
        <p:spPr>
          <a:xfrm>
            <a:off x="4083917" y="1376205"/>
            <a:ext cx="111996" cy="111996"/>
          </a:xfrm>
          <a:prstGeom prst="rect">
            <a:avLst/>
          </a:prstGeom>
        </p:spPr>
      </p:pic>
      <p:sp>
        <p:nvSpPr>
          <p:cNvPr id="284" name="Rectangle 283">
            <a:extLst>
              <a:ext uri="{FF2B5EF4-FFF2-40B4-BE49-F238E27FC236}">
                <a16:creationId xmlns:a16="http://schemas.microsoft.com/office/drawing/2014/main" id="{8FA7C5C3-8EF2-4404-85C9-11D840D04B91}"/>
              </a:ext>
            </a:extLst>
          </p:cNvPr>
          <p:cNvSpPr/>
          <p:nvPr/>
        </p:nvSpPr>
        <p:spPr bwMode="auto">
          <a:xfrm>
            <a:off x="3806461" y="1358454"/>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2</a:t>
            </a:r>
          </a:p>
        </p:txBody>
      </p:sp>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sp>
        <p:nvSpPr>
          <p:cNvPr id="30" name="TextBox 29">
            <a:extLst>
              <a:ext uri="{FF2B5EF4-FFF2-40B4-BE49-F238E27FC236}">
                <a16:creationId xmlns:a16="http://schemas.microsoft.com/office/drawing/2014/main" id="{B5631569-42B1-8941-8290-05259AEBD005}"/>
              </a:ext>
            </a:extLst>
          </p:cNvPr>
          <p:cNvSpPr txBox="1"/>
          <p:nvPr/>
        </p:nvSpPr>
        <p:spPr>
          <a:xfrm>
            <a:off x="7545044" y="635760"/>
            <a:ext cx="1001725" cy="161583"/>
          </a:xfrm>
          <a:prstGeom prst="rect">
            <a:avLst/>
          </a:prstGeom>
          <a:noFill/>
        </p:spPr>
        <p:txBody>
          <a:bodyPr wrap="square" lIns="0" tIns="0" rIns="0" bIns="0" rtlCol="0" anchor="b" anchorCtr="0">
            <a:spAutoFit/>
          </a:bodyPr>
          <a:lstStyle/>
          <a:p>
            <a:pPr algn="ctr"/>
            <a:r>
              <a:rPr lang="en-US" sz="1050" b="1"/>
              <a:t>Quorum-Task </a:t>
            </a:r>
          </a:p>
        </p:txBody>
      </p:sp>
      <p:pic>
        <p:nvPicPr>
          <p:cNvPr id="93" name="Picture 92">
            <a:extLst>
              <a:ext uri="{FF2B5EF4-FFF2-40B4-BE49-F238E27FC236}">
                <a16:creationId xmlns:a16="http://schemas.microsoft.com/office/drawing/2014/main" id="{5ECEB0B6-9F4C-904A-BBDF-BE0CDDE3268E}"/>
              </a:ext>
            </a:extLst>
          </p:cNvPr>
          <p:cNvPicPr>
            <a:picLocks noChangeAspect="1"/>
          </p:cNvPicPr>
          <p:nvPr/>
        </p:nvPicPr>
        <p:blipFill rotWithShape="1">
          <a:blip r:embed="rId5"/>
          <a:srcRect l="12373" t="12557" r="12934" b="12880"/>
          <a:stretch/>
        </p:blipFill>
        <p:spPr>
          <a:xfrm>
            <a:off x="7850368" y="67745"/>
            <a:ext cx="385744" cy="385075"/>
          </a:xfrm>
          <a:prstGeom prst="rect">
            <a:avLst/>
          </a:prstGeom>
        </p:spPr>
      </p:pic>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10"/>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23111"/>
          </a:xfrm>
          <a:prstGeom prst="rect">
            <a:avLst/>
          </a:prstGeom>
          <a:noFill/>
        </p:spPr>
        <p:txBody>
          <a:bodyPr wrap="square" lIns="0" tIns="0" rIns="0" bIns="0" rtlCol="0">
            <a:spAutoFit/>
          </a:bodyPr>
          <a:lstStyle/>
          <a:p>
            <a:r>
              <a:rPr lang="en-US" sz="80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pic>
        <p:nvPicPr>
          <p:cNvPr id="26" name="Picture 14" descr="Related image">
            <a:extLst>
              <a:ext uri="{FF2B5EF4-FFF2-40B4-BE49-F238E27FC236}">
                <a16:creationId xmlns:a16="http://schemas.microsoft.com/office/drawing/2014/main" id="{031E078D-C17A-6747-B222-E512B6CB07D1}"/>
              </a:ext>
            </a:extLst>
          </p:cNvPr>
          <p:cNvPicPr>
            <a:picLocks noChangeAspect="1" noChangeArrowheads="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8329" y="105100"/>
            <a:ext cx="310364" cy="3103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28" name="Lightning Bolt 27">
            <a:extLst>
              <a:ext uri="{FF2B5EF4-FFF2-40B4-BE49-F238E27FC236}">
                <a16:creationId xmlns:a16="http://schemas.microsoft.com/office/drawing/2014/main" id="{011E23FA-723D-344F-B1E4-351D0E543693}"/>
              </a:ext>
            </a:extLst>
          </p:cNvPr>
          <p:cNvSpPr/>
          <p:nvPr/>
        </p:nvSpPr>
        <p:spPr>
          <a:xfrm>
            <a:off x="7285022" y="35699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07217" y="988603"/>
            <a:ext cx="1533056" cy="219986"/>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d5ab1fa </a:t>
              </a: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071338"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678020"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a:t>
            </a:r>
            <a:r>
              <a:rPr lang="en-US" sz="1050">
                <a:solidFill>
                  <a:sysClr val="windowText" lastClr="000000"/>
                </a:solidFill>
                <a:ea typeface="Segoe UI" pitchFamily="34" charset="0"/>
                <a:cs typeface="Segoe UI" pitchFamily="34" charset="0"/>
              </a:rPr>
              <a:t>@l</a:t>
            </a:r>
          </a:p>
        </p:txBody>
      </p:sp>
      <p:sp>
        <p:nvSpPr>
          <p:cNvPr id="87" name="Rectangle 86">
            <a:extLst>
              <a:ext uri="{FF2B5EF4-FFF2-40B4-BE49-F238E27FC236}">
                <a16:creationId xmlns:a16="http://schemas.microsoft.com/office/drawing/2014/main" id="{4AE61D82-0197-4840-92AB-C45379A532F4}"/>
              </a:ext>
            </a:extLst>
          </p:cNvPr>
          <p:cNvSpPr/>
          <p:nvPr/>
        </p:nvSpPr>
        <p:spPr bwMode="auto">
          <a:xfrm>
            <a:off x="768582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23861" y="98860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427554" y="1096722"/>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87" idx="1"/>
          </p:cNvCxnSpPr>
          <p:nvPr/>
        </p:nvCxnSpPr>
        <p:spPr>
          <a:xfrm>
            <a:off x="7235163" y="1097159"/>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4"/>
          <a:stretch>
            <a:fillRect/>
          </a:stretch>
        </p:blipFill>
        <p:spPr>
          <a:xfrm>
            <a:off x="4435839" y="995477"/>
            <a:ext cx="202491" cy="202491"/>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75440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103" name="Straight Arrow Connector 102">
            <a:extLst>
              <a:ext uri="{FF2B5EF4-FFF2-40B4-BE49-F238E27FC236}">
                <a16:creationId xmlns:a16="http://schemas.microsoft.com/office/drawing/2014/main" id="{EE2935D6-FF21-4F12-9557-3F779EC3D2E7}"/>
              </a:ext>
            </a:extLst>
          </p:cNvPr>
          <p:cNvCxnSpPr>
            <a:cxnSpLocks/>
            <a:stCxn id="87" idx="3"/>
            <a:endCxn id="178" idx="1"/>
          </p:cNvCxnSpPr>
          <p:nvPr/>
        </p:nvCxnSpPr>
        <p:spPr>
          <a:xfrm>
            <a:off x="8430273" y="1097159"/>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4"/>
          <a:stretch>
            <a:fillRect/>
          </a:stretch>
        </p:blipFill>
        <p:spPr>
          <a:xfrm>
            <a:off x="4435839" y="995446"/>
            <a:ext cx="204459" cy="20445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79576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540211" y="1097159"/>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49071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866194" y="988166"/>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865664" y="988166"/>
            <a:ext cx="333957"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endParaRPr lang="en-US" sz="1050" baseline="3000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4"/>
          <a:stretch>
            <a:fillRect/>
          </a:stretch>
        </p:blipFill>
        <p:spPr>
          <a:xfrm>
            <a:off x="4083917" y="1006354"/>
            <a:ext cx="111996" cy="111996"/>
          </a:xfrm>
          <a:prstGeom prst="rect">
            <a:avLst/>
          </a:prstGeom>
        </p:spPr>
      </p:pic>
      <p:grpSp>
        <p:nvGrpSpPr>
          <p:cNvPr id="22" name="Group 21">
            <a:extLst>
              <a:ext uri="{FF2B5EF4-FFF2-40B4-BE49-F238E27FC236}">
                <a16:creationId xmlns:a16="http://schemas.microsoft.com/office/drawing/2014/main" id="{E1676AA3-D0B6-49AD-944A-FB438471971D}"/>
              </a:ext>
            </a:extLst>
          </p:cNvPr>
          <p:cNvGrpSpPr/>
          <p:nvPr/>
        </p:nvGrpSpPr>
        <p:grpSpPr>
          <a:xfrm>
            <a:off x="1123081" y="478812"/>
            <a:ext cx="7513809" cy="3172721"/>
            <a:chOff x="1123081" y="478812"/>
            <a:chExt cx="7513809" cy="6439136"/>
          </a:xfrm>
        </p:grpSpPr>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sp>
        <p:nvSpPr>
          <p:cNvPr id="196" name="TextBox 195">
            <a:extLst>
              <a:ext uri="{FF2B5EF4-FFF2-40B4-BE49-F238E27FC236}">
                <a16:creationId xmlns:a16="http://schemas.microsoft.com/office/drawing/2014/main" id="{CF2E36C1-7B21-4BBF-9BFB-8540597EC0A9}"/>
              </a:ext>
            </a:extLst>
          </p:cNvPr>
          <p:cNvSpPr txBox="1"/>
          <p:nvPr/>
        </p:nvSpPr>
        <p:spPr>
          <a:xfrm>
            <a:off x="3820221" y="714079"/>
            <a:ext cx="217596" cy="161583"/>
          </a:xfrm>
          <a:prstGeom prst="rect">
            <a:avLst/>
          </a:prstGeom>
          <a:noFill/>
        </p:spPr>
        <p:txBody>
          <a:bodyPr wrap="square" lIns="0" tIns="0" rIns="0" bIns="0" rtlCol="0">
            <a:spAutoFit/>
          </a:bodyPr>
          <a:lstStyle/>
          <a:p>
            <a:r>
              <a:rPr lang="en-US" sz="1050"/>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06461" y="988603"/>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40273" y="1097159"/>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805089" y="708857"/>
            <a:ext cx="837618" cy="161583"/>
          </a:xfrm>
          <a:prstGeom prst="rect">
            <a:avLst/>
          </a:prstGeom>
          <a:noFill/>
        </p:spPr>
        <p:txBody>
          <a:bodyPr wrap="square" lIns="0" tIns="0" rIns="0" bIns="0" rtlCol="0">
            <a:spAutoFit/>
          </a:bodyPr>
          <a:lstStyle/>
          <a:p>
            <a:r>
              <a:rPr lang="en-US" sz="1050"/>
              <a:t>Dependencies</a:t>
            </a:r>
          </a:p>
        </p:txBody>
      </p:sp>
      <p:sp>
        <p:nvSpPr>
          <p:cNvPr id="207" name="Rectangle 206">
            <a:extLst>
              <a:ext uri="{FF2B5EF4-FFF2-40B4-BE49-F238E27FC236}">
                <a16:creationId xmlns:a16="http://schemas.microsoft.com/office/drawing/2014/main" id="{3711F22B-FA61-4F88-97F7-9BF0B990C130}"/>
              </a:ext>
            </a:extLst>
          </p:cNvPr>
          <p:cNvSpPr/>
          <p:nvPr/>
        </p:nvSpPr>
        <p:spPr bwMode="auto">
          <a:xfrm>
            <a:off x="5678020"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web:sha@n</a:t>
            </a:r>
            <a:endParaRPr lang="en-US" sz="1050">
              <a:solidFill>
                <a:sysClr val="windowText" lastClr="000000"/>
              </a:soli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BCFDC57B-0013-4252-BFD0-E95038FCA154}"/>
              </a:ext>
            </a:extLst>
          </p:cNvPr>
          <p:cNvSpPr/>
          <p:nvPr/>
        </p:nvSpPr>
        <p:spPr bwMode="auto">
          <a:xfrm>
            <a:off x="768582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sp>
        <p:nvSpPr>
          <p:cNvPr id="210" name="Rectangle 209">
            <a:extLst>
              <a:ext uri="{FF2B5EF4-FFF2-40B4-BE49-F238E27FC236}">
                <a16:creationId xmlns:a16="http://schemas.microsoft.com/office/drawing/2014/main" id="{6DC6F4C9-7DFD-4D66-9190-938BECE43F7C}"/>
              </a:ext>
            </a:extLst>
          </p:cNvPr>
          <p:cNvSpPr/>
          <p:nvPr/>
        </p:nvSpPr>
        <p:spPr bwMode="auto">
          <a:xfrm>
            <a:off x="323861" y="1358454"/>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cxnSp>
        <p:nvCxnSpPr>
          <p:cNvPr id="211" name="Straight Arrow Connector 210">
            <a:extLst>
              <a:ext uri="{FF2B5EF4-FFF2-40B4-BE49-F238E27FC236}">
                <a16:creationId xmlns:a16="http://schemas.microsoft.com/office/drawing/2014/main" id="{271DE982-00F1-41C8-8FC0-15B1F0176BEF}"/>
              </a:ext>
            </a:extLst>
          </p:cNvPr>
          <p:cNvCxnSpPr>
            <a:cxnSpLocks/>
            <a:stCxn id="245" idx="3"/>
            <a:endCxn id="207" idx="1"/>
          </p:cNvCxnSpPr>
          <p:nvPr/>
        </p:nvCxnSpPr>
        <p:spPr>
          <a:xfrm>
            <a:off x="5427554" y="1466573"/>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36C3742B-FF2C-413E-A94F-5B2B9FF1DFED}"/>
              </a:ext>
            </a:extLst>
          </p:cNvPr>
          <p:cNvCxnSpPr>
            <a:cxnSpLocks/>
            <a:stCxn id="225" idx="3"/>
            <a:endCxn id="208" idx="1"/>
          </p:cNvCxnSpPr>
          <p:nvPr/>
        </p:nvCxnSpPr>
        <p:spPr>
          <a:xfrm>
            <a:off x="7235163" y="1467010"/>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741FD1C0-3409-45E6-A06A-BD44718051FD}"/>
              </a:ext>
            </a:extLst>
          </p:cNvPr>
          <p:cNvGrpSpPr/>
          <p:nvPr/>
        </p:nvGrpSpPr>
        <p:grpSpPr>
          <a:xfrm>
            <a:off x="7739913" y="5170815"/>
            <a:ext cx="518242" cy="149281"/>
            <a:chOff x="4915038" y="3602196"/>
            <a:chExt cx="920461" cy="265141"/>
          </a:xfrm>
        </p:grpSpPr>
        <p:sp>
          <p:nvSpPr>
            <p:cNvPr id="215" name="Rectangle 214">
              <a:extLst>
                <a:ext uri="{FF2B5EF4-FFF2-40B4-BE49-F238E27FC236}">
                  <a16:creationId xmlns:a16="http://schemas.microsoft.com/office/drawing/2014/main" id="{E4BAE500-3DC4-4111-9660-B6458930DAE0}"/>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E024D273-3433-4DA1-AECC-C15C259896BF}"/>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9" name="Rectangle 218">
            <a:extLst>
              <a:ext uri="{FF2B5EF4-FFF2-40B4-BE49-F238E27FC236}">
                <a16:creationId xmlns:a16="http://schemas.microsoft.com/office/drawing/2014/main" id="{3D8F5739-6404-48F6-ABA7-FFBEE2D2BFE1}"/>
              </a:ext>
            </a:extLst>
          </p:cNvPr>
          <p:cNvSpPr/>
          <p:nvPr/>
        </p:nvSpPr>
        <p:spPr bwMode="auto">
          <a:xfrm>
            <a:off x="975440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220" name="Straight Arrow Connector 219">
            <a:extLst>
              <a:ext uri="{FF2B5EF4-FFF2-40B4-BE49-F238E27FC236}">
                <a16:creationId xmlns:a16="http://schemas.microsoft.com/office/drawing/2014/main" id="{957CAB7C-5840-4BE4-B522-FB7AA19A5230}"/>
              </a:ext>
            </a:extLst>
          </p:cNvPr>
          <p:cNvCxnSpPr>
            <a:cxnSpLocks/>
            <a:stCxn id="208" idx="3"/>
            <a:endCxn id="222" idx="1"/>
          </p:cNvCxnSpPr>
          <p:nvPr/>
        </p:nvCxnSpPr>
        <p:spPr>
          <a:xfrm>
            <a:off x="8430273" y="1467010"/>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21" name="Picture 220">
            <a:extLst>
              <a:ext uri="{FF2B5EF4-FFF2-40B4-BE49-F238E27FC236}">
                <a16:creationId xmlns:a16="http://schemas.microsoft.com/office/drawing/2014/main" id="{4D65F8FA-7A1B-4800-A23E-04D596776819}"/>
              </a:ext>
            </a:extLst>
          </p:cNvPr>
          <p:cNvPicPr>
            <a:picLocks noChangeAspect="1"/>
          </p:cNvPicPr>
          <p:nvPr/>
        </p:nvPicPr>
        <p:blipFill>
          <a:blip r:embed="rId4"/>
          <a:stretch>
            <a:fillRect/>
          </a:stretch>
        </p:blipFill>
        <p:spPr>
          <a:xfrm>
            <a:off x="3312642" y="1458093"/>
            <a:ext cx="204459" cy="204459"/>
          </a:xfrm>
          <a:prstGeom prst="rect">
            <a:avLst/>
          </a:prstGeom>
        </p:spPr>
      </p:pic>
      <p:sp>
        <p:nvSpPr>
          <p:cNvPr id="222" name="Rectangle 221">
            <a:extLst>
              <a:ext uri="{FF2B5EF4-FFF2-40B4-BE49-F238E27FC236}">
                <a16:creationId xmlns:a16="http://schemas.microsoft.com/office/drawing/2014/main" id="{9966BB39-F6E3-43F8-A339-356C8AC0A442}"/>
              </a:ext>
            </a:extLst>
          </p:cNvPr>
          <p:cNvSpPr/>
          <p:nvPr/>
        </p:nvSpPr>
        <p:spPr bwMode="auto">
          <a:xfrm>
            <a:off x="879576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224" name="Straight Arrow Connector 223">
            <a:extLst>
              <a:ext uri="{FF2B5EF4-FFF2-40B4-BE49-F238E27FC236}">
                <a16:creationId xmlns:a16="http://schemas.microsoft.com/office/drawing/2014/main" id="{7062ABA4-87AA-4E7E-97E1-00F6139F63F3}"/>
              </a:ext>
            </a:extLst>
          </p:cNvPr>
          <p:cNvCxnSpPr>
            <a:cxnSpLocks/>
            <a:stCxn id="222" idx="3"/>
            <a:endCxn id="219" idx="1"/>
          </p:cNvCxnSpPr>
          <p:nvPr/>
        </p:nvCxnSpPr>
        <p:spPr>
          <a:xfrm>
            <a:off x="9540211" y="1467010"/>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303760AC-BDB5-4BBE-B67A-7AFE742C24F6}"/>
              </a:ext>
            </a:extLst>
          </p:cNvPr>
          <p:cNvSpPr/>
          <p:nvPr/>
        </p:nvSpPr>
        <p:spPr bwMode="auto">
          <a:xfrm>
            <a:off x="4866194" y="1358017"/>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cxnSp>
        <p:nvCxnSpPr>
          <p:cNvPr id="285" name="Straight Arrow Connector 284">
            <a:extLst>
              <a:ext uri="{FF2B5EF4-FFF2-40B4-BE49-F238E27FC236}">
                <a16:creationId xmlns:a16="http://schemas.microsoft.com/office/drawing/2014/main" id="{CBDC5A5B-EA72-4E5A-9FA9-993E4873E430}"/>
              </a:ext>
            </a:extLst>
          </p:cNvPr>
          <p:cNvCxnSpPr>
            <a:cxnSpLocks/>
            <a:stCxn id="210" idx="3"/>
          </p:cNvCxnSpPr>
          <p:nvPr/>
        </p:nvCxnSpPr>
        <p:spPr>
          <a:xfrm>
            <a:off x="1072240" y="1467010"/>
            <a:ext cx="194870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109AAA79-3FDA-429B-8ABC-B9E66E95CBE5}"/>
              </a:ext>
            </a:extLst>
          </p:cNvPr>
          <p:cNvSpPr/>
          <p:nvPr/>
        </p:nvSpPr>
        <p:spPr>
          <a:xfrm>
            <a:off x="6505208" y="1367982"/>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0" name="Rectangle 189">
            <a:extLst>
              <a:ext uri="{FF2B5EF4-FFF2-40B4-BE49-F238E27FC236}">
                <a16:creationId xmlns:a16="http://schemas.microsoft.com/office/drawing/2014/main" id="{46908AB8-D101-4CB1-AB17-D2ACD3BD6A30}"/>
              </a:ext>
            </a:extLst>
          </p:cNvPr>
          <p:cNvSpPr/>
          <p:nvPr/>
        </p:nvSpPr>
        <p:spPr>
          <a:xfrm>
            <a:off x="6505208" y="1368134"/>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3" name="Rectangle 192">
            <a:extLst>
              <a:ext uri="{FF2B5EF4-FFF2-40B4-BE49-F238E27FC236}">
                <a16:creationId xmlns:a16="http://schemas.microsoft.com/office/drawing/2014/main" id="{12F15D2D-90C0-46AF-B018-DE3CA90CB3B8}"/>
              </a:ext>
            </a:extLst>
          </p:cNvPr>
          <p:cNvSpPr/>
          <p:nvPr/>
        </p:nvSpPr>
        <p:spPr>
          <a:xfrm>
            <a:off x="6505208" y="1368134"/>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test:2</a:t>
            </a:r>
            <a:endParaRPr lang="en-US" sz="491" kern="0">
              <a:solidFill>
                <a:srgbClr val="FFFFFF"/>
              </a:solidFill>
              <a:latin typeface="Calibri"/>
            </a:endParaRPr>
          </a:p>
        </p:txBody>
      </p:sp>
      <p:sp>
        <p:nvSpPr>
          <p:cNvPr id="225" name="Rectangle 224">
            <a:extLst>
              <a:ext uri="{FF2B5EF4-FFF2-40B4-BE49-F238E27FC236}">
                <a16:creationId xmlns:a16="http://schemas.microsoft.com/office/drawing/2014/main" id="{4E904A13-FC5A-4F41-8D7D-6F2273B0F98E}"/>
              </a:ext>
            </a:extLst>
          </p:cNvPr>
          <p:cNvSpPr/>
          <p:nvPr/>
        </p:nvSpPr>
        <p:spPr bwMode="auto">
          <a:xfrm>
            <a:off x="649071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4"/>
          <a:stretch>
            <a:fillRect/>
          </a:stretch>
        </p:blipFill>
        <p:spPr>
          <a:xfrm>
            <a:off x="3155473" y="1438580"/>
            <a:ext cx="111996" cy="111996"/>
          </a:xfrm>
          <a:prstGeom prst="rect">
            <a:avLst/>
          </a:prstGeom>
        </p:spPr>
      </p:pic>
      <p:sp>
        <p:nvSpPr>
          <p:cNvPr id="346" name="Rectangle 345">
            <a:extLst>
              <a:ext uri="{FF2B5EF4-FFF2-40B4-BE49-F238E27FC236}">
                <a16:creationId xmlns:a16="http://schemas.microsoft.com/office/drawing/2014/main" id="{5C823052-99FB-4F4B-B52B-64BEA411B8F8}"/>
              </a:ext>
            </a:extLst>
          </p:cNvPr>
          <p:cNvSpPr/>
          <p:nvPr/>
        </p:nvSpPr>
        <p:spPr bwMode="auto">
          <a:xfrm>
            <a:off x="4861995" y="1357579"/>
            <a:ext cx="418133"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pic>
        <p:nvPicPr>
          <p:cNvPr id="154" name="Graphic 153">
            <a:extLst>
              <a:ext uri="{FF2B5EF4-FFF2-40B4-BE49-F238E27FC236}">
                <a16:creationId xmlns:a16="http://schemas.microsoft.com/office/drawing/2014/main" id="{45E459D1-88D7-4AF5-BE71-E602071AD6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2913" y="3778642"/>
            <a:ext cx="360285" cy="360285"/>
          </a:xfrm>
          <a:prstGeom prst="rect">
            <a:avLst/>
          </a:prstGeom>
        </p:spPr>
      </p:pic>
      <p:sp>
        <p:nvSpPr>
          <p:cNvPr id="155" name="Lightning Bolt 154">
            <a:extLst>
              <a:ext uri="{FF2B5EF4-FFF2-40B4-BE49-F238E27FC236}">
                <a16:creationId xmlns:a16="http://schemas.microsoft.com/office/drawing/2014/main" id="{C81044AB-0B3D-4C07-8FC3-0E3A2C6952A0}"/>
              </a:ext>
            </a:extLst>
          </p:cNvPr>
          <p:cNvSpPr/>
          <p:nvPr/>
        </p:nvSpPr>
        <p:spPr>
          <a:xfrm>
            <a:off x="5378784" y="4056157"/>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157" name="TextBox 156">
            <a:extLst>
              <a:ext uri="{FF2B5EF4-FFF2-40B4-BE49-F238E27FC236}">
                <a16:creationId xmlns:a16="http://schemas.microsoft.com/office/drawing/2014/main" id="{63A2D669-9278-40BF-AD07-58825A6BEF77}"/>
              </a:ext>
            </a:extLst>
          </p:cNvPr>
          <p:cNvSpPr txBox="1"/>
          <p:nvPr/>
        </p:nvSpPr>
        <p:spPr>
          <a:xfrm>
            <a:off x="3145198" y="4334262"/>
            <a:ext cx="611899" cy="161583"/>
          </a:xfrm>
          <a:prstGeom prst="rect">
            <a:avLst/>
          </a:prstGeom>
          <a:noFill/>
        </p:spPr>
        <p:txBody>
          <a:bodyPr wrap="square" lIns="0" tIns="0" rIns="0" bIns="0" rtlCol="0" anchor="b" anchorCtr="0">
            <a:spAutoFit/>
          </a:bodyPr>
          <a:lstStyle/>
          <a:p>
            <a:pPr algn="ctr"/>
            <a:r>
              <a:rPr lang="en-US" sz="1050" b="1"/>
              <a:t>Patch-task</a:t>
            </a:r>
          </a:p>
        </p:txBody>
      </p:sp>
      <p:sp>
        <p:nvSpPr>
          <p:cNvPr id="158" name="TextBox 157">
            <a:extLst>
              <a:ext uri="{FF2B5EF4-FFF2-40B4-BE49-F238E27FC236}">
                <a16:creationId xmlns:a16="http://schemas.microsoft.com/office/drawing/2014/main" id="{39943550-D56B-49DF-B277-EBF2C46AABB8}"/>
              </a:ext>
            </a:extLst>
          </p:cNvPr>
          <p:cNvSpPr txBox="1"/>
          <p:nvPr/>
        </p:nvSpPr>
        <p:spPr>
          <a:xfrm>
            <a:off x="4156638" y="4413776"/>
            <a:ext cx="618634" cy="161583"/>
          </a:xfrm>
          <a:prstGeom prst="rect">
            <a:avLst/>
          </a:prstGeom>
          <a:noFill/>
        </p:spPr>
        <p:txBody>
          <a:bodyPr wrap="square" lIns="0" tIns="0" rIns="0" bIns="0" rtlCol="0">
            <a:spAutoFit/>
          </a:bodyPr>
          <a:lstStyle/>
          <a:p>
            <a:r>
              <a:rPr lang="en-US" sz="1050"/>
              <a:t>Context</a:t>
            </a:r>
          </a:p>
        </p:txBody>
      </p:sp>
      <p:sp>
        <p:nvSpPr>
          <p:cNvPr id="172" name="TextBox 171">
            <a:extLst>
              <a:ext uri="{FF2B5EF4-FFF2-40B4-BE49-F238E27FC236}">
                <a16:creationId xmlns:a16="http://schemas.microsoft.com/office/drawing/2014/main" id="{15D285B5-FE56-4E90-B972-272BF37A8F5A}"/>
              </a:ext>
            </a:extLst>
          </p:cNvPr>
          <p:cNvSpPr txBox="1"/>
          <p:nvPr/>
        </p:nvSpPr>
        <p:spPr>
          <a:xfrm>
            <a:off x="3820221" y="4413776"/>
            <a:ext cx="217596" cy="161583"/>
          </a:xfrm>
          <a:prstGeom prst="rect">
            <a:avLst/>
          </a:prstGeom>
          <a:noFill/>
        </p:spPr>
        <p:txBody>
          <a:bodyPr wrap="square" lIns="0" tIns="0" rIns="0" bIns="0" rtlCol="0">
            <a:spAutoFit/>
          </a:bodyPr>
          <a:lstStyle/>
          <a:p>
            <a:r>
              <a:rPr lang="en-US" sz="1050"/>
              <a:t>Id</a:t>
            </a:r>
          </a:p>
        </p:txBody>
      </p:sp>
      <p:sp>
        <p:nvSpPr>
          <p:cNvPr id="173" name="TextBox 172">
            <a:extLst>
              <a:ext uri="{FF2B5EF4-FFF2-40B4-BE49-F238E27FC236}">
                <a16:creationId xmlns:a16="http://schemas.microsoft.com/office/drawing/2014/main" id="{110EE95E-68F5-4AE1-91A0-E9F2C938AC71}"/>
              </a:ext>
            </a:extLst>
          </p:cNvPr>
          <p:cNvSpPr txBox="1"/>
          <p:nvPr/>
        </p:nvSpPr>
        <p:spPr>
          <a:xfrm>
            <a:off x="4805089" y="4413776"/>
            <a:ext cx="837618" cy="161583"/>
          </a:xfrm>
          <a:prstGeom prst="rect">
            <a:avLst/>
          </a:prstGeom>
          <a:noFill/>
        </p:spPr>
        <p:txBody>
          <a:bodyPr wrap="square" lIns="0" tIns="0" rIns="0" bIns="0" rtlCol="0">
            <a:spAutoFit/>
          </a:bodyPr>
          <a:lstStyle/>
          <a:p>
            <a:r>
              <a:rPr lang="en-US" sz="1050"/>
              <a:t>Dependencies</a:t>
            </a:r>
          </a:p>
        </p:txBody>
      </p:sp>
      <p:sp>
        <p:nvSpPr>
          <p:cNvPr id="348" name="Rectangle 347">
            <a:extLst>
              <a:ext uri="{FF2B5EF4-FFF2-40B4-BE49-F238E27FC236}">
                <a16:creationId xmlns:a16="http://schemas.microsoft.com/office/drawing/2014/main" id="{76060FE8-AB5E-4A31-882B-C69B270A1EA9}"/>
              </a:ext>
            </a:extLst>
          </p:cNvPr>
          <p:cNvSpPr/>
          <p:nvPr/>
        </p:nvSpPr>
        <p:spPr bwMode="auto">
          <a:xfrm>
            <a:off x="9739049"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sp>
        <p:nvSpPr>
          <p:cNvPr id="359" name="Rectangle 358">
            <a:extLst>
              <a:ext uri="{FF2B5EF4-FFF2-40B4-BE49-F238E27FC236}">
                <a16:creationId xmlns:a16="http://schemas.microsoft.com/office/drawing/2014/main" id="{0E47A44A-6A45-47F5-A143-6394674AAF00}"/>
              </a:ext>
            </a:extLst>
          </p:cNvPr>
          <p:cNvSpPr/>
          <p:nvPr/>
        </p:nvSpPr>
        <p:spPr bwMode="auto">
          <a:xfrm>
            <a:off x="3016565" y="4720529"/>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Web-Patch</a:t>
            </a:r>
          </a:p>
        </p:txBody>
      </p:sp>
      <p:sp>
        <p:nvSpPr>
          <p:cNvPr id="360" name="Rectangle 359">
            <a:extLst>
              <a:ext uri="{FF2B5EF4-FFF2-40B4-BE49-F238E27FC236}">
                <a16:creationId xmlns:a16="http://schemas.microsoft.com/office/drawing/2014/main" id="{D53473B6-5FF1-4BB2-A80A-09C14B26A517}"/>
              </a:ext>
            </a:extLst>
          </p:cNvPr>
          <p:cNvSpPr/>
          <p:nvPr/>
        </p:nvSpPr>
        <p:spPr bwMode="auto">
          <a:xfrm>
            <a:off x="3146532" y="5642131"/>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sp>
        <p:nvSpPr>
          <p:cNvPr id="361" name="TextBox 360">
            <a:extLst>
              <a:ext uri="{FF2B5EF4-FFF2-40B4-BE49-F238E27FC236}">
                <a16:creationId xmlns:a16="http://schemas.microsoft.com/office/drawing/2014/main" id="{00C57A8B-9E34-4F53-90B0-2E77892A746C}"/>
              </a:ext>
            </a:extLst>
          </p:cNvPr>
          <p:cNvSpPr txBox="1"/>
          <p:nvPr/>
        </p:nvSpPr>
        <p:spPr>
          <a:xfrm>
            <a:off x="3085164" y="5540190"/>
            <a:ext cx="617438" cy="123111"/>
          </a:xfrm>
          <a:prstGeom prst="rect">
            <a:avLst/>
          </a:prstGeom>
          <a:noFill/>
        </p:spPr>
        <p:txBody>
          <a:bodyPr wrap="square" lIns="0" tIns="0" rIns="0" bIns="0" rtlCol="0">
            <a:spAutoFit/>
          </a:bodyPr>
          <a:lstStyle/>
          <a:p>
            <a:r>
              <a:rPr lang="en-US" sz="800"/>
              <a:t>Dependencies</a:t>
            </a:r>
          </a:p>
        </p:txBody>
      </p:sp>
      <p:sp>
        <p:nvSpPr>
          <p:cNvPr id="362" name="TextBox 361">
            <a:extLst>
              <a:ext uri="{FF2B5EF4-FFF2-40B4-BE49-F238E27FC236}">
                <a16:creationId xmlns:a16="http://schemas.microsoft.com/office/drawing/2014/main" id="{066DEF06-7DEC-47B9-BC99-9DB33B03122B}"/>
              </a:ext>
            </a:extLst>
          </p:cNvPr>
          <p:cNvSpPr txBox="1"/>
          <p:nvPr/>
        </p:nvSpPr>
        <p:spPr>
          <a:xfrm>
            <a:off x="3086313" y="5062211"/>
            <a:ext cx="352314" cy="123111"/>
          </a:xfrm>
          <a:prstGeom prst="rect">
            <a:avLst/>
          </a:prstGeom>
          <a:noFill/>
        </p:spPr>
        <p:txBody>
          <a:bodyPr wrap="square" lIns="0" tIns="0" rIns="0" bIns="0" rtlCol="0">
            <a:spAutoFit/>
          </a:bodyPr>
          <a:lstStyle/>
          <a:p>
            <a:r>
              <a:rPr lang="en-US" sz="800"/>
              <a:t>Context</a:t>
            </a:r>
          </a:p>
        </p:txBody>
      </p:sp>
      <p:sp>
        <p:nvSpPr>
          <p:cNvPr id="352" name="Rectangle 351">
            <a:extLst>
              <a:ext uri="{FF2B5EF4-FFF2-40B4-BE49-F238E27FC236}">
                <a16:creationId xmlns:a16="http://schemas.microsoft.com/office/drawing/2014/main" id="{5328B5F0-2BC9-4308-9F14-FD1212225758}"/>
              </a:ext>
            </a:extLst>
          </p:cNvPr>
          <p:cNvSpPr/>
          <p:nvPr/>
        </p:nvSpPr>
        <p:spPr bwMode="auto">
          <a:xfrm>
            <a:off x="3148316" y="5641444"/>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cxnSp>
        <p:nvCxnSpPr>
          <p:cNvPr id="358" name="Straight Connector 357">
            <a:extLst>
              <a:ext uri="{FF2B5EF4-FFF2-40B4-BE49-F238E27FC236}">
                <a16:creationId xmlns:a16="http://schemas.microsoft.com/office/drawing/2014/main" id="{4137BDC7-4FC9-4617-A7E1-29D2316E1234}"/>
              </a:ext>
            </a:extLst>
          </p:cNvPr>
          <p:cNvCxnSpPr>
            <a:cxnSpLocks/>
          </p:cNvCxnSpPr>
          <p:nvPr/>
        </p:nvCxnSpPr>
        <p:spPr>
          <a:xfrm>
            <a:off x="10804966" y="6684381"/>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372" name="Group 371">
            <a:extLst>
              <a:ext uri="{FF2B5EF4-FFF2-40B4-BE49-F238E27FC236}">
                <a16:creationId xmlns:a16="http://schemas.microsoft.com/office/drawing/2014/main" id="{019A2E35-2B5B-4C37-BCA7-537D84903EAF}"/>
              </a:ext>
            </a:extLst>
          </p:cNvPr>
          <p:cNvGrpSpPr/>
          <p:nvPr/>
        </p:nvGrpSpPr>
        <p:grpSpPr>
          <a:xfrm>
            <a:off x="2950017" y="4220259"/>
            <a:ext cx="5689231" cy="2399697"/>
            <a:chOff x="2947659" y="478812"/>
            <a:chExt cx="5689231" cy="6439136"/>
          </a:xfrm>
        </p:grpSpPr>
        <p:cxnSp>
          <p:nvCxnSpPr>
            <p:cNvPr id="374" name="Straight Connector 373">
              <a:extLst>
                <a:ext uri="{FF2B5EF4-FFF2-40B4-BE49-F238E27FC236}">
                  <a16:creationId xmlns:a16="http://schemas.microsoft.com/office/drawing/2014/main" id="{FF496B61-AE81-48B7-8D92-1A8D90E09446}"/>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375" name="Straight Connector 374">
              <a:extLst>
                <a:ext uri="{FF2B5EF4-FFF2-40B4-BE49-F238E27FC236}">
                  <a16:creationId xmlns:a16="http://schemas.microsoft.com/office/drawing/2014/main" id="{12F91235-7A5E-4A71-96C4-79B611757660}"/>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376" name="Straight Connector 375">
              <a:extLst>
                <a:ext uri="{FF2B5EF4-FFF2-40B4-BE49-F238E27FC236}">
                  <a16:creationId xmlns:a16="http://schemas.microsoft.com/office/drawing/2014/main" id="{F6B43B70-8B9F-42E2-9714-9E4F98462DD6}"/>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pic>
        <p:nvPicPr>
          <p:cNvPr id="382" name="Picture 381">
            <a:extLst>
              <a:ext uri="{FF2B5EF4-FFF2-40B4-BE49-F238E27FC236}">
                <a16:creationId xmlns:a16="http://schemas.microsoft.com/office/drawing/2014/main" id="{70CD71D8-AF9A-4DFF-A6C1-C25837DA1BF5}"/>
              </a:ext>
            </a:extLst>
          </p:cNvPr>
          <p:cNvPicPr>
            <a:picLocks noChangeAspect="1"/>
          </p:cNvPicPr>
          <p:nvPr/>
        </p:nvPicPr>
        <p:blipFill>
          <a:blip r:embed="rId4"/>
          <a:stretch>
            <a:fillRect/>
          </a:stretch>
        </p:blipFill>
        <p:spPr>
          <a:xfrm>
            <a:off x="3332486" y="5198252"/>
            <a:ext cx="204459" cy="204459"/>
          </a:xfrm>
          <a:prstGeom prst="rect">
            <a:avLst/>
          </a:prstGeom>
        </p:spPr>
      </p:pic>
      <p:pic>
        <p:nvPicPr>
          <p:cNvPr id="383" name="Picture 382">
            <a:extLst>
              <a:ext uri="{FF2B5EF4-FFF2-40B4-BE49-F238E27FC236}">
                <a16:creationId xmlns:a16="http://schemas.microsoft.com/office/drawing/2014/main" id="{CC2DCFD0-EF6C-455F-9827-00BF4969DE58}"/>
              </a:ext>
            </a:extLst>
          </p:cNvPr>
          <p:cNvPicPr>
            <a:picLocks noChangeAspect="1"/>
          </p:cNvPicPr>
          <p:nvPr/>
        </p:nvPicPr>
        <p:blipFill>
          <a:blip r:embed="rId4"/>
          <a:stretch>
            <a:fillRect/>
          </a:stretch>
        </p:blipFill>
        <p:spPr>
          <a:xfrm>
            <a:off x="4076583" y="4728707"/>
            <a:ext cx="111996" cy="111996"/>
          </a:xfrm>
          <a:prstGeom prst="rect">
            <a:avLst/>
          </a:prstGeom>
        </p:spPr>
      </p:pic>
      <p:sp>
        <p:nvSpPr>
          <p:cNvPr id="262" name="Rectangle 261">
            <a:extLst>
              <a:ext uri="{FF2B5EF4-FFF2-40B4-BE49-F238E27FC236}">
                <a16:creationId xmlns:a16="http://schemas.microsoft.com/office/drawing/2014/main" id="{273AB10F-0238-4D10-AED0-84D7313457C8}"/>
              </a:ext>
            </a:extLst>
          </p:cNvPr>
          <p:cNvSpPr/>
          <p:nvPr/>
        </p:nvSpPr>
        <p:spPr bwMode="auto">
          <a:xfrm>
            <a:off x="6854608" y="732247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cxnSp>
        <p:nvCxnSpPr>
          <p:cNvPr id="303" name="Straight Arrow Connector 302">
            <a:extLst>
              <a:ext uri="{FF2B5EF4-FFF2-40B4-BE49-F238E27FC236}">
                <a16:creationId xmlns:a16="http://schemas.microsoft.com/office/drawing/2014/main" id="{BF571639-3268-445A-B1FB-BCB922BA69DF}"/>
              </a:ext>
            </a:extLst>
          </p:cNvPr>
          <p:cNvCxnSpPr>
            <a:cxnSpLocks/>
            <a:endCxn id="306" idx="1"/>
          </p:cNvCxnSpPr>
          <p:nvPr/>
        </p:nvCxnSpPr>
        <p:spPr>
          <a:xfrm>
            <a:off x="5441584" y="4821944"/>
            <a:ext cx="231318" cy="677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6" name="Rectangle 305">
            <a:extLst>
              <a:ext uri="{FF2B5EF4-FFF2-40B4-BE49-F238E27FC236}">
                <a16:creationId xmlns:a16="http://schemas.microsoft.com/office/drawing/2014/main" id="{5933902F-4172-4D79-A874-8E4CA4937A00}"/>
              </a:ext>
            </a:extLst>
          </p:cNvPr>
          <p:cNvSpPr/>
          <p:nvPr/>
        </p:nvSpPr>
        <p:spPr bwMode="auto">
          <a:xfrm>
            <a:off x="5672902"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web:sha@p</a:t>
            </a:r>
            <a:endParaRPr lang="en-US" sz="1050">
              <a:solidFill>
                <a:sysClr val="windowText" lastClr="000000"/>
              </a:solidFill>
              <a:ea typeface="Segoe UI" pitchFamily="34" charset="0"/>
              <a:cs typeface="Segoe UI" pitchFamily="34" charset="0"/>
            </a:endParaRPr>
          </a:p>
        </p:txBody>
      </p:sp>
      <p:sp>
        <p:nvSpPr>
          <p:cNvPr id="307" name="Rectangle 306">
            <a:extLst>
              <a:ext uri="{FF2B5EF4-FFF2-40B4-BE49-F238E27FC236}">
                <a16:creationId xmlns:a16="http://schemas.microsoft.com/office/drawing/2014/main" id="{5E21767A-BBD5-4BC7-B5CD-3035CEE974A6}"/>
              </a:ext>
            </a:extLst>
          </p:cNvPr>
          <p:cNvSpPr/>
          <p:nvPr/>
        </p:nvSpPr>
        <p:spPr bwMode="auto">
          <a:xfrm>
            <a:off x="7680149"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web:3</a:t>
            </a:r>
          </a:p>
        </p:txBody>
      </p:sp>
      <p:cxnSp>
        <p:nvCxnSpPr>
          <p:cNvPr id="308" name="Straight Arrow Connector 307">
            <a:extLst>
              <a:ext uri="{FF2B5EF4-FFF2-40B4-BE49-F238E27FC236}">
                <a16:creationId xmlns:a16="http://schemas.microsoft.com/office/drawing/2014/main" id="{C3FE1204-08D4-44FC-8B74-2C7AC1BAE66D}"/>
              </a:ext>
            </a:extLst>
          </p:cNvPr>
          <p:cNvCxnSpPr>
            <a:cxnSpLocks/>
            <a:stCxn id="310" idx="3"/>
          </p:cNvCxnSpPr>
          <p:nvPr/>
        </p:nvCxnSpPr>
        <p:spPr>
          <a:xfrm>
            <a:off x="1072240" y="4828716"/>
            <a:ext cx="19582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0" name="Rectangle 309">
            <a:extLst>
              <a:ext uri="{FF2B5EF4-FFF2-40B4-BE49-F238E27FC236}">
                <a16:creationId xmlns:a16="http://schemas.microsoft.com/office/drawing/2014/main" id="{2C651ADA-E633-4A15-B7A7-4928ED7A62E6}"/>
              </a:ext>
            </a:extLst>
          </p:cNvPr>
          <p:cNvSpPr/>
          <p:nvPr/>
        </p:nvSpPr>
        <p:spPr bwMode="auto">
          <a:xfrm>
            <a:off x="323861" y="4720160"/>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chemeClr val="tx1"/>
                </a:solidFill>
                <a:highlight>
                  <a:srgbClr val="FFFF00"/>
                </a:highlight>
                <a:ea typeface="Segoe UI" pitchFamily="34" charset="0"/>
                <a:cs typeface="Segoe UI" pitchFamily="34" charset="0"/>
              </a:rPr>
              <a:t>(c)</a:t>
            </a:r>
          </a:p>
        </p:txBody>
      </p:sp>
      <p:cxnSp>
        <p:nvCxnSpPr>
          <p:cNvPr id="313" name="Straight Arrow Connector 312">
            <a:extLst>
              <a:ext uri="{FF2B5EF4-FFF2-40B4-BE49-F238E27FC236}">
                <a16:creationId xmlns:a16="http://schemas.microsoft.com/office/drawing/2014/main" id="{5D0232EC-5337-4289-8F94-F282E680F045}"/>
              </a:ext>
            </a:extLst>
          </p:cNvPr>
          <p:cNvCxnSpPr>
            <a:cxnSpLocks/>
            <a:stCxn id="307" idx="3"/>
            <a:endCxn id="316" idx="1"/>
          </p:cNvCxnSpPr>
          <p:nvPr/>
        </p:nvCxnSpPr>
        <p:spPr>
          <a:xfrm>
            <a:off x="8424593" y="4828716"/>
            <a:ext cx="409498"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6" name="Rectangle 315">
            <a:extLst>
              <a:ext uri="{FF2B5EF4-FFF2-40B4-BE49-F238E27FC236}">
                <a16:creationId xmlns:a16="http://schemas.microsoft.com/office/drawing/2014/main" id="{214AC285-5F8B-4634-82E2-81D90EBE91BE}"/>
              </a:ext>
            </a:extLst>
          </p:cNvPr>
          <p:cNvSpPr/>
          <p:nvPr/>
        </p:nvSpPr>
        <p:spPr bwMode="auto">
          <a:xfrm>
            <a:off x="8834091"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321" name="Straight Arrow Connector 320">
            <a:extLst>
              <a:ext uri="{FF2B5EF4-FFF2-40B4-BE49-F238E27FC236}">
                <a16:creationId xmlns:a16="http://schemas.microsoft.com/office/drawing/2014/main" id="{1FDF2D34-D141-4D71-82E7-E3C8D5C1D1C9}"/>
              </a:ext>
            </a:extLst>
          </p:cNvPr>
          <p:cNvCxnSpPr>
            <a:cxnSpLocks/>
            <a:stCxn id="316" idx="3"/>
            <a:endCxn id="348" idx="1"/>
          </p:cNvCxnSpPr>
          <p:nvPr/>
        </p:nvCxnSpPr>
        <p:spPr>
          <a:xfrm>
            <a:off x="9578535" y="4828716"/>
            <a:ext cx="16051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2" name="Rectangle 321">
            <a:extLst>
              <a:ext uri="{FF2B5EF4-FFF2-40B4-BE49-F238E27FC236}">
                <a16:creationId xmlns:a16="http://schemas.microsoft.com/office/drawing/2014/main" id="{9BE067D9-0289-445F-906E-9D42D9C62B89}"/>
              </a:ext>
            </a:extLst>
          </p:cNvPr>
          <p:cNvSpPr/>
          <p:nvPr/>
        </p:nvSpPr>
        <p:spPr>
          <a:xfrm>
            <a:off x="6628999" y="4729731"/>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web:4</a:t>
            </a:r>
            <a:endParaRPr lang="en-US" sz="491" kern="0">
              <a:solidFill>
                <a:srgbClr val="FFFFFF"/>
              </a:solidFill>
              <a:latin typeface="Calibri"/>
            </a:endParaRPr>
          </a:p>
        </p:txBody>
      </p:sp>
      <p:sp>
        <p:nvSpPr>
          <p:cNvPr id="323" name="Rectangle 322">
            <a:extLst>
              <a:ext uri="{FF2B5EF4-FFF2-40B4-BE49-F238E27FC236}">
                <a16:creationId xmlns:a16="http://schemas.microsoft.com/office/drawing/2014/main" id="{E44CD30A-A2F8-448E-B5AE-B6536463BB5F}"/>
              </a:ext>
            </a:extLst>
          </p:cNvPr>
          <p:cNvSpPr/>
          <p:nvPr/>
        </p:nvSpPr>
        <p:spPr>
          <a:xfrm>
            <a:off x="6628564" y="4729731"/>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test:4</a:t>
            </a:r>
            <a:endParaRPr lang="en-US" sz="491" kern="0">
              <a:solidFill>
                <a:srgbClr val="FFFFFF"/>
              </a:solidFill>
              <a:latin typeface="Calibri"/>
            </a:endParaRPr>
          </a:p>
        </p:txBody>
      </p:sp>
      <p:sp>
        <p:nvSpPr>
          <p:cNvPr id="324" name="Rectangle 323">
            <a:extLst>
              <a:ext uri="{FF2B5EF4-FFF2-40B4-BE49-F238E27FC236}">
                <a16:creationId xmlns:a16="http://schemas.microsoft.com/office/drawing/2014/main" id="{7069ED04-3E20-4EAB-8175-0FE6C4753262}"/>
              </a:ext>
            </a:extLst>
          </p:cNvPr>
          <p:cNvSpPr/>
          <p:nvPr/>
        </p:nvSpPr>
        <p:spPr>
          <a:xfrm>
            <a:off x="6628564" y="4729731"/>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web:3</a:t>
            </a:r>
            <a:endParaRPr lang="en-US" sz="491" kern="0">
              <a:solidFill>
                <a:srgbClr val="FFFFFF"/>
              </a:solidFill>
              <a:latin typeface="Calibri"/>
            </a:endParaRPr>
          </a:p>
        </p:txBody>
      </p:sp>
      <p:sp>
        <p:nvSpPr>
          <p:cNvPr id="391" name="Rectangle 390">
            <a:extLst>
              <a:ext uri="{FF2B5EF4-FFF2-40B4-BE49-F238E27FC236}">
                <a16:creationId xmlns:a16="http://schemas.microsoft.com/office/drawing/2014/main" id="{6E2B3466-A9AA-42DA-BA84-863E4C2B1F35}"/>
              </a:ext>
            </a:extLst>
          </p:cNvPr>
          <p:cNvSpPr/>
          <p:nvPr/>
        </p:nvSpPr>
        <p:spPr bwMode="auto">
          <a:xfrm>
            <a:off x="3802203" y="4720160"/>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3</a:t>
            </a:r>
          </a:p>
        </p:txBody>
      </p:sp>
      <p:sp>
        <p:nvSpPr>
          <p:cNvPr id="393" name="Rectangle 392">
            <a:extLst>
              <a:ext uri="{FF2B5EF4-FFF2-40B4-BE49-F238E27FC236}">
                <a16:creationId xmlns:a16="http://schemas.microsoft.com/office/drawing/2014/main" id="{021A4DC5-4E51-48FB-B91B-E94C76BD17EE}"/>
              </a:ext>
            </a:extLst>
          </p:cNvPr>
          <p:cNvSpPr/>
          <p:nvPr/>
        </p:nvSpPr>
        <p:spPr bwMode="auto">
          <a:xfrm>
            <a:off x="4880224" y="4720160"/>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(c)</a:t>
            </a:r>
          </a:p>
        </p:txBody>
      </p:sp>
      <p:cxnSp>
        <p:nvCxnSpPr>
          <p:cNvPr id="395" name="Straight Arrow Connector 394">
            <a:extLst>
              <a:ext uri="{FF2B5EF4-FFF2-40B4-BE49-F238E27FC236}">
                <a16:creationId xmlns:a16="http://schemas.microsoft.com/office/drawing/2014/main" id="{8C8DD58A-ACE1-4B8D-B270-37186B36389D}"/>
              </a:ext>
            </a:extLst>
          </p:cNvPr>
          <p:cNvCxnSpPr>
            <a:cxnSpLocks/>
            <a:stCxn id="325" idx="3"/>
            <a:endCxn id="307" idx="1"/>
          </p:cNvCxnSpPr>
          <p:nvPr/>
        </p:nvCxnSpPr>
        <p:spPr>
          <a:xfrm>
            <a:off x="7235163" y="4828716"/>
            <a:ext cx="44498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6" name="Lightning Bolt 395">
            <a:extLst>
              <a:ext uri="{FF2B5EF4-FFF2-40B4-BE49-F238E27FC236}">
                <a16:creationId xmlns:a16="http://schemas.microsoft.com/office/drawing/2014/main" id="{8F1DF4D0-5B3C-4A84-B6AF-C416A127F2DD}"/>
              </a:ext>
            </a:extLst>
          </p:cNvPr>
          <p:cNvSpPr/>
          <p:nvPr/>
        </p:nvSpPr>
        <p:spPr>
          <a:xfrm>
            <a:off x="3029963" y="454714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365" name="Rectangle 364">
            <a:extLst>
              <a:ext uri="{FF2B5EF4-FFF2-40B4-BE49-F238E27FC236}">
                <a16:creationId xmlns:a16="http://schemas.microsoft.com/office/drawing/2014/main" id="{5871C933-1DE0-4F4C-A4F9-B7A88548045B}"/>
              </a:ext>
            </a:extLst>
          </p:cNvPr>
          <p:cNvSpPr/>
          <p:nvPr/>
        </p:nvSpPr>
        <p:spPr bwMode="auto">
          <a:xfrm>
            <a:off x="3149639" y="5166861"/>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pic>
        <p:nvPicPr>
          <p:cNvPr id="366" name="Picture 365">
            <a:extLst>
              <a:ext uri="{FF2B5EF4-FFF2-40B4-BE49-F238E27FC236}">
                <a16:creationId xmlns:a16="http://schemas.microsoft.com/office/drawing/2014/main" id="{783847C8-07CF-4C90-84A8-7C3A1EF0CB06}"/>
              </a:ext>
            </a:extLst>
          </p:cNvPr>
          <p:cNvPicPr>
            <a:picLocks noChangeAspect="1"/>
          </p:cNvPicPr>
          <p:nvPr/>
        </p:nvPicPr>
        <p:blipFill>
          <a:blip r:embed="rId4"/>
          <a:stretch>
            <a:fillRect/>
          </a:stretch>
        </p:blipFill>
        <p:spPr>
          <a:xfrm>
            <a:off x="3159384" y="5170506"/>
            <a:ext cx="111996" cy="111996"/>
          </a:xfrm>
          <a:prstGeom prst="rect">
            <a:avLst/>
          </a:prstGeom>
        </p:spPr>
      </p:pic>
      <p:sp>
        <p:nvSpPr>
          <p:cNvPr id="397" name="Rectangle 396">
            <a:extLst>
              <a:ext uri="{FF2B5EF4-FFF2-40B4-BE49-F238E27FC236}">
                <a16:creationId xmlns:a16="http://schemas.microsoft.com/office/drawing/2014/main" id="{7BBA4748-93CC-42EE-9440-4DAA0A03DE13}"/>
              </a:ext>
            </a:extLst>
          </p:cNvPr>
          <p:cNvSpPr/>
          <p:nvPr/>
        </p:nvSpPr>
        <p:spPr bwMode="auto">
          <a:xfrm>
            <a:off x="4880642" y="4720160"/>
            <a:ext cx="418133"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(c)</a:t>
            </a:r>
          </a:p>
        </p:txBody>
      </p:sp>
      <p:grpSp>
        <p:nvGrpSpPr>
          <p:cNvPr id="267" name="Group 266">
            <a:extLst>
              <a:ext uri="{FF2B5EF4-FFF2-40B4-BE49-F238E27FC236}">
                <a16:creationId xmlns:a16="http://schemas.microsoft.com/office/drawing/2014/main" id="{B935BA72-13F1-43DD-8DBC-AFBF119E282E}"/>
              </a:ext>
            </a:extLst>
          </p:cNvPr>
          <p:cNvGrpSpPr/>
          <p:nvPr/>
        </p:nvGrpSpPr>
        <p:grpSpPr>
          <a:xfrm>
            <a:off x="11185900" y="5757038"/>
            <a:ext cx="721037" cy="444217"/>
            <a:chOff x="3240661" y="1005909"/>
            <a:chExt cx="540854" cy="333210"/>
          </a:xfrm>
        </p:grpSpPr>
        <p:grpSp>
          <p:nvGrpSpPr>
            <p:cNvPr id="268" name="Group 267">
              <a:extLst>
                <a:ext uri="{FF2B5EF4-FFF2-40B4-BE49-F238E27FC236}">
                  <a16:creationId xmlns:a16="http://schemas.microsoft.com/office/drawing/2014/main" id="{90C8EB65-FE65-4570-9D27-19BD9B3E4620}"/>
                </a:ext>
              </a:extLst>
            </p:cNvPr>
            <p:cNvGrpSpPr/>
            <p:nvPr/>
          </p:nvGrpSpPr>
          <p:grpSpPr>
            <a:xfrm>
              <a:off x="3240661" y="1005909"/>
              <a:ext cx="540854" cy="333210"/>
              <a:chOff x="1926169" y="1632181"/>
              <a:chExt cx="540854" cy="333210"/>
            </a:xfrm>
          </p:grpSpPr>
          <p:sp>
            <p:nvSpPr>
              <p:cNvPr id="270" name="Rectangle 269">
                <a:extLst>
                  <a:ext uri="{FF2B5EF4-FFF2-40B4-BE49-F238E27FC236}">
                    <a16:creationId xmlns:a16="http://schemas.microsoft.com/office/drawing/2014/main" id="{41AF180D-EC6D-463C-A549-59F1AE78C0A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71" name="Rectangle 270">
                <a:extLst>
                  <a:ext uri="{FF2B5EF4-FFF2-40B4-BE49-F238E27FC236}">
                    <a16:creationId xmlns:a16="http://schemas.microsoft.com/office/drawing/2014/main" id="{5AFDD441-9BB3-4E5E-BDBC-6858F7AF359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272" name="Group 271">
                <a:extLst>
                  <a:ext uri="{FF2B5EF4-FFF2-40B4-BE49-F238E27FC236}">
                    <a16:creationId xmlns:a16="http://schemas.microsoft.com/office/drawing/2014/main" id="{E1FCD86F-3FB1-4ACE-97AE-6BF1D521242D}"/>
                  </a:ext>
                </a:extLst>
              </p:cNvPr>
              <p:cNvGrpSpPr/>
              <p:nvPr/>
            </p:nvGrpSpPr>
            <p:grpSpPr>
              <a:xfrm>
                <a:off x="1989961" y="1665409"/>
                <a:ext cx="413499" cy="266755"/>
                <a:chOff x="1371600" y="2038342"/>
                <a:chExt cx="609600" cy="393263"/>
              </a:xfrm>
            </p:grpSpPr>
            <p:cxnSp>
              <p:nvCxnSpPr>
                <p:cNvPr id="276" name="Straight Connector 275">
                  <a:extLst>
                    <a:ext uri="{FF2B5EF4-FFF2-40B4-BE49-F238E27FC236}">
                      <a16:creationId xmlns:a16="http://schemas.microsoft.com/office/drawing/2014/main" id="{217C485D-4B57-4CB9-9B55-CCA3C032893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77" name="Straight Connector 276">
                  <a:extLst>
                    <a:ext uri="{FF2B5EF4-FFF2-40B4-BE49-F238E27FC236}">
                      <a16:creationId xmlns:a16="http://schemas.microsoft.com/office/drawing/2014/main" id="{8FECAADF-24F2-42B4-855E-108C12D98FF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78" name="Straight Connector 277">
                  <a:extLst>
                    <a:ext uri="{FF2B5EF4-FFF2-40B4-BE49-F238E27FC236}">
                      <a16:creationId xmlns:a16="http://schemas.microsoft.com/office/drawing/2014/main" id="{481F3823-5134-4EDA-BD73-45993D06702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79" name="Straight Connector 278">
                  <a:extLst>
                    <a:ext uri="{FF2B5EF4-FFF2-40B4-BE49-F238E27FC236}">
                      <a16:creationId xmlns:a16="http://schemas.microsoft.com/office/drawing/2014/main" id="{B0F72F31-8222-4032-A7D8-C4056FC4C71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80" name="Straight Connector 279">
                  <a:extLst>
                    <a:ext uri="{FF2B5EF4-FFF2-40B4-BE49-F238E27FC236}">
                      <a16:creationId xmlns:a16="http://schemas.microsoft.com/office/drawing/2014/main" id="{F2D025C4-7A14-44F0-99C8-0A38C58A69C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81" name="Straight Connector 280">
                  <a:extLst>
                    <a:ext uri="{FF2B5EF4-FFF2-40B4-BE49-F238E27FC236}">
                      <a16:creationId xmlns:a16="http://schemas.microsoft.com/office/drawing/2014/main" id="{7BBDE7E1-DED8-4A63-B209-CF717BED5C6F}"/>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82" name="Straight Connector 281">
                  <a:extLst>
                    <a:ext uri="{FF2B5EF4-FFF2-40B4-BE49-F238E27FC236}">
                      <a16:creationId xmlns:a16="http://schemas.microsoft.com/office/drawing/2014/main" id="{EF630521-1D99-43EE-801C-9EAD20C9932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83" name="Straight Connector 282">
                  <a:extLst>
                    <a:ext uri="{FF2B5EF4-FFF2-40B4-BE49-F238E27FC236}">
                      <a16:creationId xmlns:a16="http://schemas.microsoft.com/office/drawing/2014/main" id="{EB413840-923E-4C78-B2F3-0F649B796D3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86" name="Straight Connector 285">
                  <a:extLst>
                    <a:ext uri="{FF2B5EF4-FFF2-40B4-BE49-F238E27FC236}">
                      <a16:creationId xmlns:a16="http://schemas.microsoft.com/office/drawing/2014/main" id="{DA406B64-9989-407B-BCC9-988B9478773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73" name="Rectangle 272">
                <a:extLst>
                  <a:ext uri="{FF2B5EF4-FFF2-40B4-BE49-F238E27FC236}">
                    <a16:creationId xmlns:a16="http://schemas.microsoft.com/office/drawing/2014/main" id="{19B66DE4-379E-41A4-8E16-49231321663B}"/>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74" name="Rectangle 273">
                <a:extLst>
                  <a:ext uri="{FF2B5EF4-FFF2-40B4-BE49-F238E27FC236}">
                    <a16:creationId xmlns:a16="http://schemas.microsoft.com/office/drawing/2014/main" id="{A5FC5541-BEEB-4714-BE27-4C414457EFB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75" name="Rectangle 274">
                <a:extLst>
                  <a:ext uri="{FF2B5EF4-FFF2-40B4-BE49-F238E27FC236}">
                    <a16:creationId xmlns:a16="http://schemas.microsoft.com/office/drawing/2014/main" id="{DFF1C9E2-BF2B-4F9E-A36F-8699AFC550E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69" name="Rectangle 268">
              <a:extLst>
                <a:ext uri="{FF2B5EF4-FFF2-40B4-BE49-F238E27FC236}">
                  <a16:creationId xmlns:a16="http://schemas.microsoft.com/office/drawing/2014/main" id="{218B6A5A-824A-4C8A-90DB-897FBE14EB5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web:3</a:t>
              </a:r>
            </a:p>
          </p:txBody>
        </p:sp>
      </p:grpSp>
      <p:sp>
        <p:nvSpPr>
          <p:cNvPr id="325" name="Rectangle 324">
            <a:extLst>
              <a:ext uri="{FF2B5EF4-FFF2-40B4-BE49-F238E27FC236}">
                <a16:creationId xmlns:a16="http://schemas.microsoft.com/office/drawing/2014/main" id="{258EDA09-1D79-4096-A6A8-98A8D445E975}"/>
              </a:ext>
            </a:extLst>
          </p:cNvPr>
          <p:cNvSpPr/>
          <p:nvPr/>
        </p:nvSpPr>
        <p:spPr bwMode="auto">
          <a:xfrm>
            <a:off x="6490719"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web:3</a:t>
            </a:r>
          </a:p>
        </p:txBody>
      </p:sp>
      <p:sp>
        <p:nvSpPr>
          <p:cNvPr id="287" name="Rectangle 286">
            <a:extLst>
              <a:ext uri="{FF2B5EF4-FFF2-40B4-BE49-F238E27FC236}">
                <a16:creationId xmlns:a16="http://schemas.microsoft.com/office/drawing/2014/main" id="{DD8F79BF-E9D1-492C-AFD8-52BF7A2BA7B3}"/>
              </a:ext>
            </a:extLst>
          </p:cNvPr>
          <p:cNvSpPr/>
          <p:nvPr/>
        </p:nvSpPr>
        <p:spPr bwMode="auto">
          <a:xfrm>
            <a:off x="322448" y="1728265"/>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fx:2</a:t>
            </a:r>
            <a:r>
              <a:rPr lang="en-US" sz="1050" baseline="30000">
                <a:solidFill>
                  <a:sysClr val="windowText" lastClr="000000"/>
                </a:solidFill>
                <a:ea typeface="Segoe UI" pitchFamily="34" charset="0"/>
                <a:cs typeface="Segoe UI" pitchFamily="34" charset="0"/>
              </a:rPr>
              <a:t>(d)</a:t>
            </a:r>
          </a:p>
        </p:txBody>
      </p:sp>
      <p:sp>
        <p:nvSpPr>
          <p:cNvPr id="288" name="Rectangle 287">
            <a:extLst>
              <a:ext uri="{FF2B5EF4-FFF2-40B4-BE49-F238E27FC236}">
                <a16:creationId xmlns:a16="http://schemas.microsoft.com/office/drawing/2014/main" id="{8B3416C2-8026-4FBF-BFAA-6277691A4FA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sp>
        <p:nvSpPr>
          <p:cNvPr id="355" name="Rectangle 354">
            <a:extLst>
              <a:ext uri="{FF2B5EF4-FFF2-40B4-BE49-F238E27FC236}">
                <a16:creationId xmlns:a16="http://schemas.microsoft.com/office/drawing/2014/main" id="{18155DE2-E9CE-40C4-A3EB-4DC0229FF505}"/>
              </a:ext>
            </a:extLst>
          </p:cNvPr>
          <p:cNvSpPr/>
          <p:nvPr/>
        </p:nvSpPr>
        <p:spPr bwMode="auto">
          <a:xfrm>
            <a:off x="3141207" y="1433290"/>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ef26q5c   </a:t>
            </a:r>
          </a:p>
        </p:txBody>
      </p:sp>
      <p:grpSp>
        <p:nvGrpSpPr>
          <p:cNvPr id="363" name="Group 362">
            <a:extLst>
              <a:ext uri="{FF2B5EF4-FFF2-40B4-BE49-F238E27FC236}">
                <a16:creationId xmlns:a16="http://schemas.microsoft.com/office/drawing/2014/main" id="{2A61036E-E665-4119-9F87-E4925722F75F}"/>
              </a:ext>
            </a:extLst>
          </p:cNvPr>
          <p:cNvGrpSpPr/>
          <p:nvPr/>
        </p:nvGrpSpPr>
        <p:grpSpPr>
          <a:xfrm>
            <a:off x="1205804" y="1728265"/>
            <a:ext cx="1533056" cy="219986"/>
            <a:chOff x="1537621" y="893458"/>
            <a:chExt cx="1533056" cy="219986"/>
          </a:xfrm>
        </p:grpSpPr>
        <p:sp>
          <p:nvSpPr>
            <p:cNvPr id="377" name="Rectangle 376">
              <a:extLst>
                <a:ext uri="{FF2B5EF4-FFF2-40B4-BE49-F238E27FC236}">
                  <a16:creationId xmlns:a16="http://schemas.microsoft.com/office/drawing/2014/main" id="{ACFE8D20-7AC1-4C8D-A614-34B58E481278}"/>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highlight>
                    <a:srgbClr val="FFFF00"/>
                  </a:highlight>
                  <a:ea typeface="Segoe UI" pitchFamily="34" charset="0"/>
                  <a:cs typeface="Segoe UI" pitchFamily="34" charset="0"/>
                </a:rPr>
                <a:t>fx:2</a:t>
              </a:r>
            </a:p>
          </p:txBody>
        </p:sp>
        <p:sp>
          <p:nvSpPr>
            <p:cNvPr id="381" name="Rectangle 380">
              <a:extLst>
                <a:ext uri="{FF2B5EF4-FFF2-40B4-BE49-F238E27FC236}">
                  <a16:creationId xmlns:a16="http://schemas.microsoft.com/office/drawing/2014/main" id="{C9DE7822-1C86-4D8C-BA87-4AD7F759A4E5}"/>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ef26q5c  </a:t>
              </a:r>
            </a:p>
          </p:txBody>
        </p:sp>
      </p:grpSp>
      <p:sp>
        <p:nvSpPr>
          <p:cNvPr id="389" name="Rectangle 388">
            <a:extLst>
              <a:ext uri="{FF2B5EF4-FFF2-40B4-BE49-F238E27FC236}">
                <a16:creationId xmlns:a16="http://schemas.microsoft.com/office/drawing/2014/main" id="{071E3B96-8482-4246-B4A4-1F9DDB36B047}"/>
              </a:ext>
            </a:extLst>
          </p:cNvPr>
          <p:cNvSpPr/>
          <p:nvPr/>
        </p:nvSpPr>
        <p:spPr bwMode="auto">
          <a:xfrm>
            <a:off x="4069925"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7B533-3F1B-43C8-8AF4-5652021342E9}"/>
              </a:ext>
            </a:extLst>
          </p:cNvPr>
          <p:cNvSpPr/>
          <p:nvPr/>
        </p:nvSpPr>
        <p:spPr bwMode="auto">
          <a:xfrm>
            <a:off x="5676607"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web:sha@q</a:t>
            </a:r>
            <a:endParaRPr lang="en-US" sz="1050">
              <a:solidFill>
                <a:sysClr val="windowText" lastClr="000000"/>
              </a:solidFill>
              <a:ea typeface="Segoe UI" pitchFamily="34" charset="0"/>
              <a:cs typeface="Segoe UI" pitchFamily="34" charset="0"/>
            </a:endParaRPr>
          </a:p>
        </p:txBody>
      </p:sp>
      <p:sp>
        <p:nvSpPr>
          <p:cNvPr id="394" name="Rectangle 393">
            <a:extLst>
              <a:ext uri="{FF2B5EF4-FFF2-40B4-BE49-F238E27FC236}">
                <a16:creationId xmlns:a16="http://schemas.microsoft.com/office/drawing/2014/main" id="{7D5814E0-5C68-48DF-B1CE-E43E1F04D109}"/>
              </a:ext>
            </a:extLst>
          </p:cNvPr>
          <p:cNvSpPr/>
          <p:nvPr/>
        </p:nvSpPr>
        <p:spPr bwMode="auto">
          <a:xfrm>
            <a:off x="7684416"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web:4</a:t>
            </a:r>
          </a:p>
        </p:txBody>
      </p:sp>
      <p:cxnSp>
        <p:nvCxnSpPr>
          <p:cNvPr id="416" name="Curved Connector 95">
            <a:extLst>
              <a:ext uri="{FF2B5EF4-FFF2-40B4-BE49-F238E27FC236}">
                <a16:creationId xmlns:a16="http://schemas.microsoft.com/office/drawing/2014/main" id="{E8E10F8F-23CA-44F8-AB23-EAE743C5A68C}"/>
              </a:ext>
            </a:extLst>
          </p:cNvPr>
          <p:cNvCxnSpPr>
            <a:cxnSpLocks/>
            <a:stCxn id="502" idx="2"/>
            <a:endCxn id="394" idx="2"/>
          </p:cNvCxnSpPr>
          <p:nvPr/>
        </p:nvCxnSpPr>
        <p:spPr>
          <a:xfrm rot="16200000" flipH="1">
            <a:off x="6567334" y="456071"/>
            <a:ext cx="437" cy="2978172"/>
          </a:xfrm>
          <a:prstGeom prst="curvedConnector3">
            <a:avLst>
              <a:gd name="adj1" fmla="val 5241121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7" name="Straight Arrow Connector 416">
            <a:extLst>
              <a:ext uri="{FF2B5EF4-FFF2-40B4-BE49-F238E27FC236}">
                <a16:creationId xmlns:a16="http://schemas.microsoft.com/office/drawing/2014/main" id="{F459F9CF-DBF6-4FD1-9D96-F29BC3C71B0E}"/>
              </a:ext>
            </a:extLst>
          </p:cNvPr>
          <p:cNvCxnSpPr>
            <a:cxnSpLocks/>
            <a:stCxn id="433" idx="3"/>
            <a:endCxn id="392" idx="1"/>
          </p:cNvCxnSpPr>
          <p:nvPr/>
        </p:nvCxnSpPr>
        <p:spPr>
          <a:xfrm>
            <a:off x="5426141" y="1836384"/>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8" name="Straight Arrow Connector 417">
            <a:extLst>
              <a:ext uri="{FF2B5EF4-FFF2-40B4-BE49-F238E27FC236}">
                <a16:creationId xmlns:a16="http://schemas.microsoft.com/office/drawing/2014/main" id="{EB64B391-CFFB-4FC0-9A93-589ED309C8FC}"/>
              </a:ext>
            </a:extLst>
          </p:cNvPr>
          <p:cNvCxnSpPr>
            <a:cxnSpLocks/>
            <a:stCxn id="447" idx="3"/>
            <a:endCxn id="394" idx="1"/>
          </p:cNvCxnSpPr>
          <p:nvPr/>
        </p:nvCxnSpPr>
        <p:spPr>
          <a:xfrm>
            <a:off x="7233750" y="1836821"/>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19" name="Graphic 418">
            <a:extLst>
              <a:ext uri="{FF2B5EF4-FFF2-40B4-BE49-F238E27FC236}">
                <a16:creationId xmlns:a16="http://schemas.microsoft.com/office/drawing/2014/main" id="{324523F6-0345-4FF7-AED5-5010D3A11907}"/>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b="18994"/>
          <a:stretch/>
        </p:blipFill>
        <p:spPr>
          <a:xfrm>
            <a:off x="7747718" y="2025023"/>
            <a:ext cx="536281" cy="543021"/>
          </a:xfrm>
          <a:prstGeom prst="rect">
            <a:avLst/>
          </a:prstGeom>
        </p:spPr>
      </p:pic>
      <p:grpSp>
        <p:nvGrpSpPr>
          <p:cNvPr id="420" name="Group 419">
            <a:extLst>
              <a:ext uri="{FF2B5EF4-FFF2-40B4-BE49-F238E27FC236}">
                <a16:creationId xmlns:a16="http://schemas.microsoft.com/office/drawing/2014/main" id="{7CDE51EE-19CB-4FA2-82F1-FE559B6B9E84}"/>
              </a:ext>
            </a:extLst>
          </p:cNvPr>
          <p:cNvGrpSpPr/>
          <p:nvPr/>
        </p:nvGrpSpPr>
        <p:grpSpPr>
          <a:xfrm>
            <a:off x="7738500" y="2062115"/>
            <a:ext cx="518242" cy="149281"/>
            <a:chOff x="4915038" y="3602196"/>
            <a:chExt cx="920461" cy="265141"/>
          </a:xfrm>
        </p:grpSpPr>
        <p:sp>
          <p:nvSpPr>
            <p:cNvPr id="421" name="Rectangle 420">
              <a:extLst>
                <a:ext uri="{FF2B5EF4-FFF2-40B4-BE49-F238E27FC236}">
                  <a16:creationId xmlns:a16="http://schemas.microsoft.com/office/drawing/2014/main" id="{004A45D7-79D1-4E4B-99DC-3E00EC49FE64}"/>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a:extLst>
                <a:ext uri="{FF2B5EF4-FFF2-40B4-BE49-F238E27FC236}">
                  <a16:creationId xmlns:a16="http://schemas.microsoft.com/office/drawing/2014/main" id="{866D7DCF-1A7D-481D-A49F-C66BCFF58EBD}"/>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3" name="Picture 2" descr="Related image">
            <a:extLst>
              <a:ext uri="{FF2B5EF4-FFF2-40B4-BE49-F238E27FC236}">
                <a16:creationId xmlns:a16="http://schemas.microsoft.com/office/drawing/2014/main" id="{E4F24287-E2AA-4953-830B-D70CD1FEEA69}"/>
              </a:ext>
            </a:extLst>
          </p:cNvPr>
          <p:cNvPicPr>
            <a:picLocks noChangeAspect="1" noChangeArrowheads="1" noCrop="1"/>
          </p:cNvPicPr>
          <p:nvPr/>
        </p:nvPicPr>
        <p:blipFill>
          <a:blip r:embed="rId22">
            <a:extLst>
              <a:ext uri="{28A0092B-C50C-407E-A947-70E740481C1C}">
                <a14:useLocalDpi xmlns:a14="http://schemas.microsoft.com/office/drawing/2010/main" val="0"/>
              </a:ext>
            </a:extLst>
          </a:blip>
          <a:srcRect/>
          <a:stretch>
            <a:fillRect/>
          </a:stretch>
        </p:blipFill>
        <p:spPr bwMode="auto">
          <a:xfrm>
            <a:off x="6153969" y="2029448"/>
            <a:ext cx="536281" cy="536281"/>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423">
            <a:extLst>
              <a:ext uri="{FF2B5EF4-FFF2-40B4-BE49-F238E27FC236}">
                <a16:creationId xmlns:a16="http://schemas.microsoft.com/office/drawing/2014/main" id="{30D1D972-DC19-4796-A7FE-ED636F00A73E}"/>
              </a:ext>
            </a:extLst>
          </p:cNvPr>
          <p:cNvPicPr>
            <a:picLocks noChangeAspect="1"/>
          </p:cNvPicPr>
          <p:nvPr/>
        </p:nvPicPr>
        <p:blipFill>
          <a:blip r:embed="rId4"/>
          <a:stretch>
            <a:fillRect/>
          </a:stretch>
        </p:blipFill>
        <p:spPr>
          <a:xfrm>
            <a:off x="4434426" y="1735139"/>
            <a:ext cx="202491" cy="202491"/>
          </a:xfrm>
          <a:prstGeom prst="rect">
            <a:avLst/>
          </a:prstGeom>
        </p:spPr>
      </p:pic>
      <p:sp>
        <p:nvSpPr>
          <p:cNvPr id="425" name="Speech Bubble: Rectangle with Corners Rounded 424">
            <a:extLst>
              <a:ext uri="{FF2B5EF4-FFF2-40B4-BE49-F238E27FC236}">
                <a16:creationId xmlns:a16="http://schemas.microsoft.com/office/drawing/2014/main" id="{3B43EC62-A732-4605-B12C-E45273FFB794}"/>
              </a:ext>
            </a:extLst>
          </p:cNvPr>
          <p:cNvSpPr/>
          <p:nvPr/>
        </p:nvSpPr>
        <p:spPr>
          <a:xfrm>
            <a:off x="2595653" y="3434594"/>
            <a:ext cx="2449135" cy="308096"/>
          </a:xfrm>
          <a:prstGeom prst="wedgeRoundRectCallout">
            <a:avLst>
              <a:gd name="adj1" fmla="val 28334"/>
              <a:gd name="adj2" fmla="val -521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Rectangle 425">
            <a:extLst>
              <a:ext uri="{FF2B5EF4-FFF2-40B4-BE49-F238E27FC236}">
                <a16:creationId xmlns:a16="http://schemas.microsoft.com/office/drawing/2014/main" id="{28BFC110-9C28-4A1A-8086-9C9337F94616}"/>
              </a:ext>
            </a:extLst>
          </p:cNvPr>
          <p:cNvSpPr/>
          <p:nvPr/>
        </p:nvSpPr>
        <p:spPr bwMode="auto">
          <a:xfrm>
            <a:off x="9752994"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427" name="Straight Arrow Connector 426">
            <a:extLst>
              <a:ext uri="{FF2B5EF4-FFF2-40B4-BE49-F238E27FC236}">
                <a16:creationId xmlns:a16="http://schemas.microsoft.com/office/drawing/2014/main" id="{A34DE422-BF10-4403-A5FE-59DA89448A79}"/>
              </a:ext>
            </a:extLst>
          </p:cNvPr>
          <p:cNvCxnSpPr>
            <a:cxnSpLocks/>
            <a:stCxn id="394" idx="3"/>
            <a:endCxn id="429" idx="1"/>
          </p:cNvCxnSpPr>
          <p:nvPr/>
        </p:nvCxnSpPr>
        <p:spPr>
          <a:xfrm>
            <a:off x="8428860" y="1836821"/>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28" name="Picture 427">
            <a:extLst>
              <a:ext uri="{FF2B5EF4-FFF2-40B4-BE49-F238E27FC236}">
                <a16:creationId xmlns:a16="http://schemas.microsoft.com/office/drawing/2014/main" id="{93F8D4C2-125C-4263-8F42-50754790B472}"/>
              </a:ext>
            </a:extLst>
          </p:cNvPr>
          <p:cNvPicPr>
            <a:picLocks noChangeAspect="1"/>
          </p:cNvPicPr>
          <p:nvPr/>
        </p:nvPicPr>
        <p:blipFill>
          <a:blip r:embed="rId4"/>
          <a:stretch>
            <a:fillRect/>
          </a:stretch>
        </p:blipFill>
        <p:spPr>
          <a:xfrm>
            <a:off x="4434426" y="1735108"/>
            <a:ext cx="204459" cy="204459"/>
          </a:xfrm>
          <a:prstGeom prst="rect">
            <a:avLst/>
          </a:prstGeom>
        </p:spPr>
      </p:pic>
      <p:sp>
        <p:nvSpPr>
          <p:cNvPr id="429" name="Rectangle 428">
            <a:extLst>
              <a:ext uri="{FF2B5EF4-FFF2-40B4-BE49-F238E27FC236}">
                <a16:creationId xmlns:a16="http://schemas.microsoft.com/office/drawing/2014/main" id="{04241F15-23B8-4696-91D6-F07F8C7EACAD}"/>
              </a:ext>
            </a:extLst>
          </p:cNvPr>
          <p:cNvSpPr/>
          <p:nvPr/>
        </p:nvSpPr>
        <p:spPr bwMode="auto">
          <a:xfrm>
            <a:off x="8794354"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430" name="Straight Arrow Connector 429">
            <a:extLst>
              <a:ext uri="{FF2B5EF4-FFF2-40B4-BE49-F238E27FC236}">
                <a16:creationId xmlns:a16="http://schemas.microsoft.com/office/drawing/2014/main" id="{CCF3C448-EC9F-4D95-A466-5B7083259FCB}"/>
              </a:ext>
            </a:extLst>
          </p:cNvPr>
          <p:cNvCxnSpPr>
            <a:cxnSpLocks/>
            <a:stCxn id="429" idx="3"/>
            <a:endCxn id="512" idx="1"/>
          </p:cNvCxnSpPr>
          <p:nvPr/>
        </p:nvCxnSpPr>
        <p:spPr>
          <a:xfrm>
            <a:off x="9538798" y="1836821"/>
            <a:ext cx="1690105" cy="4634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a16="http://schemas.microsoft.com/office/drawing/2014/main" id="{260EE3B7-B394-4AC6-BB32-965B52378F22}"/>
              </a:ext>
            </a:extLst>
          </p:cNvPr>
          <p:cNvCxnSpPr>
            <a:cxnSpLocks/>
            <a:stCxn id="429" idx="3"/>
            <a:endCxn id="426" idx="1"/>
          </p:cNvCxnSpPr>
          <p:nvPr/>
        </p:nvCxnSpPr>
        <p:spPr>
          <a:xfrm>
            <a:off x="9538798" y="1836821"/>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2" name="Straight Arrow Connector 191">
            <a:extLst>
              <a:ext uri="{FF2B5EF4-FFF2-40B4-BE49-F238E27FC236}">
                <a16:creationId xmlns:a16="http://schemas.microsoft.com/office/drawing/2014/main" id="{C83C37C5-AAED-44FA-849C-0631E23E3F13}"/>
              </a:ext>
            </a:extLst>
          </p:cNvPr>
          <p:cNvCxnSpPr>
            <a:cxnSpLocks/>
            <a:stCxn id="426" idx="3"/>
            <a:endCxn id="514" idx="1"/>
          </p:cNvCxnSpPr>
          <p:nvPr/>
        </p:nvCxnSpPr>
        <p:spPr>
          <a:xfrm>
            <a:off x="10497438" y="1836821"/>
            <a:ext cx="731868" cy="1624860"/>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34" name="Picture 433">
            <a:extLst>
              <a:ext uri="{FF2B5EF4-FFF2-40B4-BE49-F238E27FC236}">
                <a16:creationId xmlns:a16="http://schemas.microsoft.com/office/drawing/2014/main" id="{739271E6-30D7-4D45-B9A1-55351F673BDC}"/>
              </a:ext>
            </a:extLst>
          </p:cNvPr>
          <p:cNvPicPr>
            <a:picLocks noChangeAspect="1"/>
          </p:cNvPicPr>
          <p:nvPr/>
        </p:nvPicPr>
        <p:blipFill>
          <a:blip r:embed="rId4"/>
          <a:stretch>
            <a:fillRect/>
          </a:stretch>
        </p:blipFill>
        <p:spPr>
          <a:xfrm>
            <a:off x="4082504" y="1746016"/>
            <a:ext cx="111996" cy="111996"/>
          </a:xfrm>
          <a:prstGeom prst="rect">
            <a:avLst/>
          </a:prstGeom>
        </p:spPr>
      </p:pic>
      <p:sp>
        <p:nvSpPr>
          <p:cNvPr id="435" name="Rectangle 434">
            <a:extLst>
              <a:ext uri="{FF2B5EF4-FFF2-40B4-BE49-F238E27FC236}">
                <a16:creationId xmlns:a16="http://schemas.microsoft.com/office/drawing/2014/main" id="{F76336D0-C230-4768-9D75-40F6BC18D74C}"/>
              </a:ext>
            </a:extLst>
          </p:cNvPr>
          <p:cNvSpPr/>
          <p:nvPr/>
        </p:nvSpPr>
        <p:spPr>
          <a:xfrm>
            <a:off x="308526" y="2382782"/>
            <a:ext cx="3380067" cy="830997"/>
          </a:xfrm>
          <a:prstGeom prst="rect">
            <a:avLst/>
          </a:prstGeom>
          <a:solidFill>
            <a:schemeClr val="tx1"/>
          </a:solidFill>
        </p:spPr>
        <p:txBody>
          <a:bodyPr wrap="square">
            <a:spAutoFit/>
          </a:bodyPr>
          <a:lstStyle/>
          <a:p>
            <a:r>
              <a:rPr lang="en-US" sz="1200">
                <a:solidFill>
                  <a:srgbClr val="569CD6"/>
                </a:solidFill>
                <a:latin typeface="Consolas" panose="020B0609020204030204" pitchFamily="49" charset="0"/>
              </a:rPr>
              <a:t>FROM</a:t>
            </a:r>
            <a:r>
              <a:rPr lang="en-US" sz="1200">
                <a:solidFill>
                  <a:srgbClr val="D4D4D4"/>
                </a:solidFill>
                <a:latin typeface="Consolas" panose="020B0609020204030204" pitchFamily="49" charset="0"/>
              </a:rPr>
              <a:t> jenga.azurecr.io/</a:t>
            </a:r>
            <a:r>
              <a:rPr lang="en-US" sz="1200" err="1">
                <a:solidFill>
                  <a:srgbClr val="D4D4D4"/>
                </a:solidFill>
                <a:latin typeface="Consolas" panose="020B0609020204030204" pitchFamily="49" charset="0"/>
              </a:rPr>
              <a:t>baseimages</a:t>
            </a:r>
            <a:r>
              <a:rPr lang="en-US" sz="1200">
                <a:solidFill>
                  <a:srgbClr val="D4D4D4"/>
                </a:solidFill>
                <a:latin typeface="Consolas" panose="020B0609020204030204" pitchFamily="49" charset="0"/>
              </a:rPr>
              <a:t>/</a:t>
            </a:r>
            <a:r>
              <a:rPr lang="en-US" sz="1200">
                <a:highlight>
                  <a:srgbClr val="FFFF00"/>
                </a:highlight>
                <a:latin typeface="Consolas" panose="020B0609020204030204" pitchFamily="49" charset="0"/>
              </a:rPr>
              <a:t>fx:2</a:t>
            </a:r>
          </a:p>
          <a:p>
            <a:r>
              <a:rPr lang="en-US" sz="1200">
                <a:solidFill>
                  <a:srgbClr val="569CD6"/>
                </a:solidFill>
                <a:latin typeface="Consolas" panose="020B0609020204030204" pitchFamily="49" charset="0"/>
              </a:rPr>
              <a:t>COPY</a:t>
            </a:r>
            <a:r>
              <a:rPr lang="en-US" sz="1200">
                <a:solidFill>
                  <a:srgbClr val="D4D4D4"/>
                </a:solidFill>
                <a:latin typeface="Consolas" panose="020B0609020204030204" pitchFamily="49" charset="0"/>
              </a:rPr>
              <a:t> . /output</a:t>
            </a:r>
          </a:p>
          <a:p>
            <a:r>
              <a:rPr lang="en-US" sz="1200">
                <a:solidFill>
                  <a:srgbClr val="569CD6"/>
                </a:solidFill>
                <a:latin typeface="Consolas" panose="020B0609020204030204" pitchFamily="49" charset="0"/>
              </a:rPr>
              <a:t>EXPOSE</a:t>
            </a:r>
            <a:r>
              <a:rPr lang="en-US" sz="1200">
                <a:solidFill>
                  <a:srgbClr val="D4D4D4"/>
                </a:solidFill>
                <a:latin typeface="Consolas" panose="020B0609020204030204" pitchFamily="49" charset="0"/>
              </a:rPr>
              <a:t> 80</a:t>
            </a:r>
          </a:p>
          <a:p>
            <a:r>
              <a:rPr lang="en-US" sz="1200">
                <a:solidFill>
                  <a:srgbClr val="569CD6"/>
                </a:solidFill>
                <a:latin typeface="Consolas" panose="020B0609020204030204" pitchFamily="49" charset="0"/>
              </a:rPr>
              <a:t>ENTRYPOINT</a:t>
            </a:r>
            <a:r>
              <a:rPr lang="en-US" sz="1200">
                <a:solidFill>
                  <a:srgbClr val="D4D4D4"/>
                </a:solidFill>
                <a:latin typeface="Consolas" panose="020B0609020204030204" pitchFamily="49" charset="0"/>
              </a:rPr>
              <a:t> [</a:t>
            </a:r>
            <a:r>
              <a:rPr lang="en-US" sz="1200">
                <a:solidFill>
                  <a:srgbClr val="CE9178"/>
                </a:solidFill>
                <a:latin typeface="Consolas" panose="020B0609020204030204" pitchFamily="49" charset="0"/>
              </a:rPr>
              <a:t>"</a:t>
            </a:r>
            <a:r>
              <a:rPr lang="en-US" sz="1200" err="1">
                <a:solidFill>
                  <a:srgbClr val="CE9178"/>
                </a:solidFill>
                <a:latin typeface="Consolas" panose="020B0609020204030204" pitchFamily="49" charset="0"/>
              </a:rPr>
              <a:t>entryPoint</a:t>
            </a:r>
            <a:r>
              <a:rPr lang="en-US" sz="1200">
                <a:solidFill>
                  <a:srgbClr val="CE9178"/>
                </a:solidFill>
                <a:latin typeface="Consolas" panose="020B0609020204030204" pitchFamily="49" charset="0"/>
              </a:rPr>
              <a:t>"</a:t>
            </a:r>
            <a:r>
              <a:rPr lang="en-US" sz="1200">
                <a:solidFill>
                  <a:srgbClr val="D4D4D4"/>
                </a:solidFill>
                <a:latin typeface="Consolas" panose="020B0609020204030204" pitchFamily="49" charset="0"/>
              </a:rPr>
              <a:t>]</a:t>
            </a:r>
          </a:p>
        </p:txBody>
      </p:sp>
      <p:sp>
        <p:nvSpPr>
          <p:cNvPr id="436" name="Speech Bubble: Rectangle with Corners Rounded 435">
            <a:extLst>
              <a:ext uri="{FF2B5EF4-FFF2-40B4-BE49-F238E27FC236}">
                <a16:creationId xmlns:a16="http://schemas.microsoft.com/office/drawing/2014/main" id="{5B33DB06-7C2F-4380-82C1-12408D09892E}"/>
              </a:ext>
            </a:extLst>
          </p:cNvPr>
          <p:cNvSpPr/>
          <p:nvPr/>
        </p:nvSpPr>
        <p:spPr>
          <a:xfrm>
            <a:off x="894936" y="3370139"/>
            <a:ext cx="5033540" cy="637176"/>
          </a:xfrm>
          <a:prstGeom prst="wedgeRoundRectCallout">
            <a:avLst>
              <a:gd name="adj1" fmla="val 31341"/>
              <a:gd name="adj2" fmla="val -2742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If docker build succeeds (including any unit tests),</a:t>
            </a:r>
          </a:p>
          <a:p>
            <a:pPr algn="ctr"/>
            <a:r>
              <a:rPr lang="en-US" sz="1600"/>
              <a:t>Save the context &amp; base image dependencies</a:t>
            </a:r>
          </a:p>
        </p:txBody>
      </p:sp>
      <p:sp>
        <p:nvSpPr>
          <p:cNvPr id="437" name="Speech Bubble: Rectangle with Corners Rounded 436">
            <a:extLst>
              <a:ext uri="{FF2B5EF4-FFF2-40B4-BE49-F238E27FC236}">
                <a16:creationId xmlns:a16="http://schemas.microsoft.com/office/drawing/2014/main" id="{06CBBCDB-DFD0-4ADF-9594-7F042CE673A4}"/>
              </a:ext>
            </a:extLst>
          </p:cNvPr>
          <p:cNvSpPr/>
          <p:nvPr/>
        </p:nvSpPr>
        <p:spPr>
          <a:xfrm>
            <a:off x="5944668" y="3367149"/>
            <a:ext cx="4837060" cy="649169"/>
          </a:xfrm>
          <a:prstGeom prst="wedgeRoundRectCallout">
            <a:avLst>
              <a:gd name="adj1" fmla="val 1310"/>
              <a:gd name="adj2" fmla="val -2595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 quorum task awaits a specific tag to arrive, which can then call a webhook/Azure Event Grid</a:t>
            </a:r>
          </a:p>
        </p:txBody>
      </p:sp>
      <p:sp>
        <p:nvSpPr>
          <p:cNvPr id="438" name="Speech Bubble: Rectangle with Corners Rounded 437">
            <a:extLst>
              <a:ext uri="{FF2B5EF4-FFF2-40B4-BE49-F238E27FC236}">
                <a16:creationId xmlns:a16="http://schemas.microsoft.com/office/drawing/2014/main" id="{D1B185DE-91FA-472E-A10C-05DD35AD6C75}"/>
              </a:ext>
            </a:extLst>
          </p:cNvPr>
          <p:cNvSpPr/>
          <p:nvPr/>
        </p:nvSpPr>
        <p:spPr>
          <a:xfrm>
            <a:off x="2619577" y="2707009"/>
            <a:ext cx="5641603" cy="649169"/>
          </a:xfrm>
          <a:prstGeom prst="wedgeRoundRectCallout">
            <a:avLst>
              <a:gd name="adj1" fmla="val 16474"/>
              <a:gd name="adj2" fmla="val -791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Quarantined Images will take some time to be scanned, </a:t>
            </a:r>
            <a:r>
              <a:rPr lang="en-US" i="1"/>
              <a:t>and </a:t>
            </a:r>
            <a:r>
              <a:rPr lang="en-US"/>
              <a:t>are asynchronous</a:t>
            </a:r>
          </a:p>
        </p:txBody>
      </p:sp>
      <p:sp>
        <p:nvSpPr>
          <p:cNvPr id="439" name="Speech Bubble: Rectangle with Corners Rounded 438">
            <a:extLst>
              <a:ext uri="{FF2B5EF4-FFF2-40B4-BE49-F238E27FC236}">
                <a16:creationId xmlns:a16="http://schemas.microsoft.com/office/drawing/2014/main" id="{2568A325-FDDA-4B6A-99F7-01ED78CF2B6E}"/>
              </a:ext>
            </a:extLst>
          </p:cNvPr>
          <p:cNvSpPr/>
          <p:nvPr/>
        </p:nvSpPr>
        <p:spPr>
          <a:xfrm>
            <a:off x="5961471" y="4004228"/>
            <a:ext cx="4837060" cy="649169"/>
          </a:xfrm>
          <a:prstGeom prst="wedgeRoundRectCallout">
            <a:avLst>
              <a:gd name="adj1" fmla="val 627"/>
              <a:gd name="adj2" fmla="val -3648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Quorum task receives the specific tag(s) it’s waiting for and calls the next webhook</a:t>
            </a:r>
          </a:p>
        </p:txBody>
      </p:sp>
      <p:sp>
        <p:nvSpPr>
          <p:cNvPr id="440" name="Rectangle 439">
            <a:extLst>
              <a:ext uri="{FF2B5EF4-FFF2-40B4-BE49-F238E27FC236}">
                <a16:creationId xmlns:a16="http://schemas.microsoft.com/office/drawing/2014/main" id="{E6A62630-63AD-4BB6-87A1-BAF94EC99C97}"/>
              </a:ext>
            </a:extLst>
          </p:cNvPr>
          <p:cNvSpPr/>
          <p:nvPr/>
        </p:nvSpPr>
        <p:spPr bwMode="auto">
          <a:xfrm>
            <a:off x="3805048" y="1728265"/>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3</a:t>
            </a:r>
          </a:p>
        </p:txBody>
      </p:sp>
      <p:cxnSp>
        <p:nvCxnSpPr>
          <p:cNvPr id="441" name="Straight Arrow Connector 440">
            <a:extLst>
              <a:ext uri="{FF2B5EF4-FFF2-40B4-BE49-F238E27FC236}">
                <a16:creationId xmlns:a16="http://schemas.microsoft.com/office/drawing/2014/main" id="{2205E68A-89E2-4FA2-974B-AB46462C04E9}"/>
              </a:ext>
            </a:extLst>
          </p:cNvPr>
          <p:cNvCxnSpPr>
            <a:cxnSpLocks/>
            <a:stCxn id="381" idx="3"/>
          </p:cNvCxnSpPr>
          <p:nvPr/>
        </p:nvCxnSpPr>
        <p:spPr>
          <a:xfrm>
            <a:off x="2738860" y="1836821"/>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42" name="Rectangle 441">
            <a:extLst>
              <a:ext uri="{FF2B5EF4-FFF2-40B4-BE49-F238E27FC236}">
                <a16:creationId xmlns:a16="http://schemas.microsoft.com/office/drawing/2014/main" id="{6BA0901C-4C4F-43D4-98A4-F65BD099C4E4}"/>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sp>
        <p:nvSpPr>
          <p:cNvPr id="443" name="TextBox 442">
            <a:extLst>
              <a:ext uri="{FF2B5EF4-FFF2-40B4-BE49-F238E27FC236}">
                <a16:creationId xmlns:a16="http://schemas.microsoft.com/office/drawing/2014/main" id="{07039FBD-77FD-460F-B14F-E81B786A624B}"/>
              </a:ext>
            </a:extLst>
          </p:cNvPr>
          <p:cNvSpPr txBox="1"/>
          <p:nvPr/>
        </p:nvSpPr>
        <p:spPr>
          <a:xfrm>
            <a:off x="3081253" y="1808264"/>
            <a:ext cx="617438" cy="123111"/>
          </a:xfrm>
          <a:prstGeom prst="rect">
            <a:avLst/>
          </a:prstGeom>
          <a:noFill/>
        </p:spPr>
        <p:txBody>
          <a:bodyPr wrap="square" lIns="0" tIns="0" rIns="0" bIns="0" rtlCol="0">
            <a:spAutoFit/>
          </a:bodyPr>
          <a:lstStyle/>
          <a:p>
            <a:r>
              <a:rPr lang="en-US" sz="800"/>
              <a:t>Dependencies</a:t>
            </a:r>
          </a:p>
        </p:txBody>
      </p:sp>
      <p:sp>
        <p:nvSpPr>
          <p:cNvPr id="502" name="Rectangle 501">
            <a:extLst>
              <a:ext uri="{FF2B5EF4-FFF2-40B4-BE49-F238E27FC236}">
                <a16:creationId xmlns:a16="http://schemas.microsoft.com/office/drawing/2014/main" id="{4E29CA7A-FCE9-40BB-B2B5-DBA4327106EB}"/>
              </a:ext>
            </a:extLst>
          </p:cNvPr>
          <p:cNvSpPr/>
          <p:nvPr/>
        </p:nvSpPr>
        <p:spPr bwMode="auto">
          <a:xfrm>
            <a:off x="4864251" y="1727828"/>
            <a:ext cx="42842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fx:2</a:t>
            </a:r>
            <a:r>
              <a:rPr lang="en-US" sz="1050" baseline="30000">
                <a:solidFill>
                  <a:sysClr val="windowText" lastClr="000000"/>
                </a:solidFill>
                <a:ea typeface="Segoe UI" pitchFamily="34" charset="0"/>
                <a:cs typeface="Segoe UI" pitchFamily="34" charset="0"/>
              </a:rPr>
              <a:t>(d)</a:t>
            </a:r>
          </a:p>
        </p:txBody>
      </p:sp>
      <p:grpSp>
        <p:nvGrpSpPr>
          <p:cNvPr id="507" name="Group 506">
            <a:extLst>
              <a:ext uri="{FF2B5EF4-FFF2-40B4-BE49-F238E27FC236}">
                <a16:creationId xmlns:a16="http://schemas.microsoft.com/office/drawing/2014/main" id="{0CE5E8FD-AB79-495A-BC98-FC0C74CEEE4F}"/>
              </a:ext>
            </a:extLst>
          </p:cNvPr>
          <p:cNvGrpSpPr/>
          <p:nvPr/>
        </p:nvGrpSpPr>
        <p:grpSpPr>
          <a:xfrm>
            <a:off x="11002056" y="4866385"/>
            <a:ext cx="1087962" cy="643339"/>
            <a:chOff x="2361586" y="6252336"/>
            <a:chExt cx="1087962" cy="643339"/>
          </a:xfrm>
        </p:grpSpPr>
        <p:pic>
          <p:nvPicPr>
            <p:cNvPr id="508" name="Picture 507">
              <a:extLst>
                <a:ext uri="{FF2B5EF4-FFF2-40B4-BE49-F238E27FC236}">
                  <a16:creationId xmlns:a16="http://schemas.microsoft.com/office/drawing/2014/main" id="{103FA111-2649-45FD-B2AD-BB5D5847E6F4}"/>
                </a:ext>
              </a:extLst>
            </p:cNvPr>
            <p:cNvPicPr>
              <a:picLocks noChangeAspect="1"/>
            </p:cNvPicPr>
            <p:nvPr/>
          </p:nvPicPr>
          <p:blipFill>
            <a:blip r:embed="rId3"/>
            <a:stretch>
              <a:fillRect/>
            </a:stretch>
          </p:blipFill>
          <p:spPr>
            <a:xfrm>
              <a:off x="2585448" y="6252336"/>
              <a:ext cx="637765" cy="485838"/>
            </a:xfrm>
            <a:prstGeom prst="rect">
              <a:avLst/>
            </a:prstGeom>
          </p:spPr>
        </p:pic>
        <p:sp>
          <p:nvSpPr>
            <p:cNvPr id="509" name="TextBox 508">
              <a:extLst>
                <a:ext uri="{FF2B5EF4-FFF2-40B4-BE49-F238E27FC236}">
                  <a16:creationId xmlns:a16="http://schemas.microsoft.com/office/drawing/2014/main" id="{381C95FC-DCFE-4D7D-8E1F-37A61AC5A78D}"/>
                </a:ext>
              </a:extLst>
            </p:cNvPr>
            <p:cNvSpPr txBox="1"/>
            <p:nvPr/>
          </p:nvSpPr>
          <p:spPr>
            <a:xfrm>
              <a:off x="2361586" y="6641759"/>
              <a:ext cx="1087962" cy="253916"/>
            </a:xfrm>
            <a:prstGeom prst="rect">
              <a:avLst/>
            </a:prstGeom>
            <a:noFill/>
          </p:spPr>
          <p:txBody>
            <a:bodyPr wrap="square" rtlCol="0">
              <a:spAutoFit/>
            </a:bodyPr>
            <a:lstStyle/>
            <a:p>
              <a:pPr algn="ctr"/>
              <a:r>
                <a:rPr lang="en-US" sz="1050"/>
                <a:t>Staging Env</a:t>
              </a:r>
            </a:p>
          </p:txBody>
        </p:sp>
      </p:grpSp>
      <p:cxnSp>
        <p:nvCxnSpPr>
          <p:cNvPr id="510" name="Straight Connector 509">
            <a:extLst>
              <a:ext uri="{FF2B5EF4-FFF2-40B4-BE49-F238E27FC236}">
                <a16:creationId xmlns:a16="http://schemas.microsoft.com/office/drawing/2014/main" id="{90A80798-7665-496B-8249-D079EAB94D95}"/>
              </a:ext>
            </a:extLst>
          </p:cNvPr>
          <p:cNvCxnSpPr>
            <a:cxnSpLocks/>
          </p:cNvCxnSpPr>
          <p:nvPr/>
        </p:nvCxnSpPr>
        <p:spPr>
          <a:xfrm>
            <a:off x="10804966" y="5509724"/>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511" name="Group 510">
            <a:extLst>
              <a:ext uri="{FF2B5EF4-FFF2-40B4-BE49-F238E27FC236}">
                <a16:creationId xmlns:a16="http://schemas.microsoft.com/office/drawing/2014/main" id="{D7D70ADE-C0AC-426F-A716-0A62FA156D2F}"/>
              </a:ext>
            </a:extLst>
          </p:cNvPr>
          <p:cNvGrpSpPr/>
          <p:nvPr/>
        </p:nvGrpSpPr>
        <p:grpSpPr>
          <a:xfrm>
            <a:off x="11005041" y="2057310"/>
            <a:ext cx="1087962" cy="643339"/>
            <a:chOff x="2361586" y="6252336"/>
            <a:chExt cx="1087962" cy="643339"/>
          </a:xfrm>
        </p:grpSpPr>
        <p:pic>
          <p:nvPicPr>
            <p:cNvPr id="512" name="Picture 511">
              <a:extLst>
                <a:ext uri="{FF2B5EF4-FFF2-40B4-BE49-F238E27FC236}">
                  <a16:creationId xmlns:a16="http://schemas.microsoft.com/office/drawing/2014/main" id="{6AA7277C-569D-423E-8C2B-0BA5FE40CC83}"/>
                </a:ext>
              </a:extLst>
            </p:cNvPr>
            <p:cNvPicPr>
              <a:picLocks noChangeAspect="1"/>
            </p:cNvPicPr>
            <p:nvPr/>
          </p:nvPicPr>
          <p:blipFill>
            <a:blip r:embed="rId3"/>
            <a:stretch>
              <a:fillRect/>
            </a:stretch>
          </p:blipFill>
          <p:spPr>
            <a:xfrm>
              <a:off x="2585448" y="6252336"/>
              <a:ext cx="637765" cy="485838"/>
            </a:xfrm>
            <a:prstGeom prst="rect">
              <a:avLst/>
            </a:prstGeom>
          </p:spPr>
        </p:pic>
        <p:sp>
          <p:nvSpPr>
            <p:cNvPr id="513" name="TextBox 512">
              <a:extLst>
                <a:ext uri="{FF2B5EF4-FFF2-40B4-BE49-F238E27FC236}">
                  <a16:creationId xmlns:a16="http://schemas.microsoft.com/office/drawing/2014/main" id="{CC82F766-F8A6-4943-BC77-67D565AD72E5}"/>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pic>
        <p:nvPicPr>
          <p:cNvPr id="514" name="Picture 513">
            <a:extLst>
              <a:ext uri="{FF2B5EF4-FFF2-40B4-BE49-F238E27FC236}">
                <a16:creationId xmlns:a16="http://schemas.microsoft.com/office/drawing/2014/main" id="{660A6C1E-6551-4B0B-81A1-981EB2E050CB}"/>
              </a:ext>
            </a:extLst>
          </p:cNvPr>
          <p:cNvPicPr>
            <a:picLocks noChangeAspect="1"/>
          </p:cNvPicPr>
          <p:nvPr/>
        </p:nvPicPr>
        <p:blipFill>
          <a:blip r:embed="rId3"/>
          <a:stretch>
            <a:fillRect/>
          </a:stretch>
        </p:blipFill>
        <p:spPr>
          <a:xfrm>
            <a:off x="11229306" y="3218762"/>
            <a:ext cx="637765" cy="485838"/>
          </a:xfrm>
          <a:prstGeom prst="rect">
            <a:avLst/>
          </a:prstGeom>
        </p:spPr>
      </p:pic>
      <p:cxnSp>
        <p:nvCxnSpPr>
          <p:cNvPr id="515" name="Straight Connector 514">
            <a:extLst>
              <a:ext uri="{FF2B5EF4-FFF2-40B4-BE49-F238E27FC236}">
                <a16:creationId xmlns:a16="http://schemas.microsoft.com/office/drawing/2014/main" id="{18B6A0BF-E189-4B24-92A8-56D7D63FECE1}"/>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516" name="Straight Connector 515">
            <a:extLst>
              <a:ext uri="{FF2B5EF4-FFF2-40B4-BE49-F238E27FC236}">
                <a16:creationId xmlns:a16="http://schemas.microsoft.com/office/drawing/2014/main" id="{8743699F-B4CF-46B4-A74F-AA0328EC1CF7}"/>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517" name="TextBox 516">
            <a:extLst>
              <a:ext uri="{FF2B5EF4-FFF2-40B4-BE49-F238E27FC236}">
                <a16:creationId xmlns:a16="http://schemas.microsoft.com/office/drawing/2014/main" id="{744A9765-C7FD-40D0-8BED-CCB5D16F6B3E}"/>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grpSp>
        <p:nvGrpSpPr>
          <p:cNvPr id="295" name="Group 294">
            <a:extLst>
              <a:ext uri="{FF2B5EF4-FFF2-40B4-BE49-F238E27FC236}">
                <a16:creationId xmlns:a16="http://schemas.microsoft.com/office/drawing/2014/main" id="{1FEE772A-0181-4333-85E3-8C7EB4C491D2}"/>
              </a:ext>
            </a:extLst>
          </p:cNvPr>
          <p:cNvGrpSpPr/>
          <p:nvPr/>
        </p:nvGrpSpPr>
        <p:grpSpPr>
          <a:xfrm>
            <a:off x="11181052" y="2983164"/>
            <a:ext cx="721037" cy="444217"/>
            <a:chOff x="3240661" y="1005909"/>
            <a:chExt cx="540854" cy="333210"/>
          </a:xfrm>
        </p:grpSpPr>
        <p:grpSp>
          <p:nvGrpSpPr>
            <p:cNvPr id="296" name="Group 295">
              <a:extLst>
                <a:ext uri="{FF2B5EF4-FFF2-40B4-BE49-F238E27FC236}">
                  <a16:creationId xmlns:a16="http://schemas.microsoft.com/office/drawing/2014/main" id="{940369D6-4352-42E8-B107-690E3F289010}"/>
                </a:ext>
              </a:extLst>
            </p:cNvPr>
            <p:cNvGrpSpPr/>
            <p:nvPr/>
          </p:nvGrpSpPr>
          <p:grpSpPr>
            <a:xfrm>
              <a:off x="3240661" y="1005909"/>
              <a:ext cx="540854" cy="333210"/>
              <a:chOff x="1926169" y="1632181"/>
              <a:chExt cx="540854" cy="333210"/>
            </a:xfrm>
          </p:grpSpPr>
          <p:sp>
            <p:nvSpPr>
              <p:cNvPr id="298" name="Rectangle 297">
                <a:extLst>
                  <a:ext uri="{FF2B5EF4-FFF2-40B4-BE49-F238E27FC236}">
                    <a16:creationId xmlns:a16="http://schemas.microsoft.com/office/drawing/2014/main" id="{E40713B4-77D7-4E9F-A755-1EC88E0C23E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99" name="Rectangle 298">
                <a:extLst>
                  <a:ext uri="{FF2B5EF4-FFF2-40B4-BE49-F238E27FC236}">
                    <a16:creationId xmlns:a16="http://schemas.microsoft.com/office/drawing/2014/main" id="{60ACB096-97F4-45DB-88B0-83810F72EF8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300" name="Group 299">
                <a:extLst>
                  <a:ext uri="{FF2B5EF4-FFF2-40B4-BE49-F238E27FC236}">
                    <a16:creationId xmlns:a16="http://schemas.microsoft.com/office/drawing/2014/main" id="{36692398-1660-41AA-B473-C35DAB3D67DD}"/>
                  </a:ext>
                </a:extLst>
              </p:cNvPr>
              <p:cNvGrpSpPr/>
              <p:nvPr/>
            </p:nvGrpSpPr>
            <p:grpSpPr>
              <a:xfrm>
                <a:off x="1989961" y="1665409"/>
                <a:ext cx="413499" cy="266755"/>
                <a:chOff x="1371600" y="2038342"/>
                <a:chExt cx="609600" cy="393263"/>
              </a:xfrm>
            </p:grpSpPr>
            <p:cxnSp>
              <p:nvCxnSpPr>
                <p:cNvPr id="311" name="Straight Connector 310">
                  <a:extLst>
                    <a:ext uri="{FF2B5EF4-FFF2-40B4-BE49-F238E27FC236}">
                      <a16:creationId xmlns:a16="http://schemas.microsoft.com/office/drawing/2014/main" id="{51330E3B-C45A-42AB-BC40-D6084E0C092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2" name="Straight Connector 311">
                  <a:extLst>
                    <a:ext uri="{FF2B5EF4-FFF2-40B4-BE49-F238E27FC236}">
                      <a16:creationId xmlns:a16="http://schemas.microsoft.com/office/drawing/2014/main" id="{15C6B33D-E9BF-47D5-A7A9-FC043F6E34C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8" name="Straight Connector 317">
                  <a:extLst>
                    <a:ext uri="{FF2B5EF4-FFF2-40B4-BE49-F238E27FC236}">
                      <a16:creationId xmlns:a16="http://schemas.microsoft.com/office/drawing/2014/main" id="{7A24F458-3F43-4AC2-B95F-968389CC9CA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9" name="Straight Connector 318">
                  <a:extLst>
                    <a:ext uri="{FF2B5EF4-FFF2-40B4-BE49-F238E27FC236}">
                      <a16:creationId xmlns:a16="http://schemas.microsoft.com/office/drawing/2014/main" id="{C76DC1DD-299D-4ACD-BF01-584F892687C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0" name="Straight Connector 319">
                  <a:extLst>
                    <a:ext uri="{FF2B5EF4-FFF2-40B4-BE49-F238E27FC236}">
                      <a16:creationId xmlns:a16="http://schemas.microsoft.com/office/drawing/2014/main" id="{B746C8CE-BC66-48ED-A6CB-D61FDD46BBE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9" name="Straight Connector 348">
                  <a:extLst>
                    <a:ext uri="{FF2B5EF4-FFF2-40B4-BE49-F238E27FC236}">
                      <a16:creationId xmlns:a16="http://schemas.microsoft.com/office/drawing/2014/main" id="{EE363EE6-CE6D-48F4-9C37-996471E78E8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0" name="Straight Connector 349">
                  <a:extLst>
                    <a:ext uri="{FF2B5EF4-FFF2-40B4-BE49-F238E27FC236}">
                      <a16:creationId xmlns:a16="http://schemas.microsoft.com/office/drawing/2014/main" id="{5089049B-7E89-423B-861B-139DC25EBE4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1" name="Straight Connector 350">
                  <a:extLst>
                    <a:ext uri="{FF2B5EF4-FFF2-40B4-BE49-F238E27FC236}">
                      <a16:creationId xmlns:a16="http://schemas.microsoft.com/office/drawing/2014/main" id="{257CBF82-30F1-4490-8C34-14F3952B4C4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4" name="Straight Connector 353">
                  <a:extLst>
                    <a:ext uri="{FF2B5EF4-FFF2-40B4-BE49-F238E27FC236}">
                      <a16:creationId xmlns:a16="http://schemas.microsoft.com/office/drawing/2014/main" id="{65A58F99-71C0-4FAB-92D5-70412AA2D6B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1" name="Rectangle 300">
                <a:extLst>
                  <a:ext uri="{FF2B5EF4-FFF2-40B4-BE49-F238E27FC236}">
                    <a16:creationId xmlns:a16="http://schemas.microsoft.com/office/drawing/2014/main" id="{5B416033-68A6-4AA9-BADC-3655647B266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02" name="Rectangle 301">
                <a:extLst>
                  <a:ext uri="{FF2B5EF4-FFF2-40B4-BE49-F238E27FC236}">
                    <a16:creationId xmlns:a16="http://schemas.microsoft.com/office/drawing/2014/main" id="{36716D9B-4C14-4CE8-A1F2-980124F1122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05" name="Rectangle 304">
                <a:extLst>
                  <a:ext uri="{FF2B5EF4-FFF2-40B4-BE49-F238E27FC236}">
                    <a16:creationId xmlns:a16="http://schemas.microsoft.com/office/drawing/2014/main" id="{6E2820A5-34F7-480E-AD33-E0F91A004A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97" name="Rectangle 296">
              <a:extLst>
                <a:ext uri="{FF2B5EF4-FFF2-40B4-BE49-F238E27FC236}">
                  <a16:creationId xmlns:a16="http://schemas.microsoft.com/office/drawing/2014/main" id="{30F79B13-4191-493D-BF9C-3C6F6BE18F8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grpSp>
        <p:nvGrpSpPr>
          <p:cNvPr id="448" name="Group 447">
            <a:extLst>
              <a:ext uri="{FF2B5EF4-FFF2-40B4-BE49-F238E27FC236}">
                <a16:creationId xmlns:a16="http://schemas.microsoft.com/office/drawing/2014/main" id="{22EA3E51-A545-49F8-BFF8-DA8CCC57832D}"/>
              </a:ext>
            </a:extLst>
          </p:cNvPr>
          <p:cNvGrpSpPr/>
          <p:nvPr/>
        </p:nvGrpSpPr>
        <p:grpSpPr>
          <a:xfrm>
            <a:off x="11179379" y="2986520"/>
            <a:ext cx="721037" cy="444218"/>
            <a:chOff x="3240661" y="1005909"/>
            <a:chExt cx="540854" cy="333211"/>
          </a:xfrm>
        </p:grpSpPr>
        <p:grpSp>
          <p:nvGrpSpPr>
            <p:cNvPr id="449" name="Group 448">
              <a:extLst>
                <a:ext uri="{FF2B5EF4-FFF2-40B4-BE49-F238E27FC236}">
                  <a16:creationId xmlns:a16="http://schemas.microsoft.com/office/drawing/2014/main" id="{3F911704-3A05-46C0-8895-BC5B10791E5E}"/>
                </a:ext>
              </a:extLst>
            </p:cNvPr>
            <p:cNvGrpSpPr/>
            <p:nvPr/>
          </p:nvGrpSpPr>
          <p:grpSpPr>
            <a:xfrm>
              <a:off x="3240661" y="1005909"/>
              <a:ext cx="540854" cy="333211"/>
              <a:chOff x="1926169" y="1632181"/>
              <a:chExt cx="540854" cy="333211"/>
            </a:xfrm>
          </p:grpSpPr>
          <p:sp>
            <p:nvSpPr>
              <p:cNvPr id="451" name="Rectangle 450">
                <a:extLst>
                  <a:ext uri="{FF2B5EF4-FFF2-40B4-BE49-F238E27FC236}">
                    <a16:creationId xmlns:a16="http://schemas.microsoft.com/office/drawing/2014/main" id="{F96BEB1A-EDFF-48FB-B8E8-A510BE08C0BE}"/>
                  </a:ext>
                </a:extLst>
              </p:cNvPr>
              <p:cNvSpPr/>
              <p:nvPr/>
            </p:nvSpPr>
            <p:spPr>
              <a:xfrm flipV="1">
                <a:off x="2419355" y="1919673"/>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52" name="Rectangle 451">
                <a:extLst>
                  <a:ext uri="{FF2B5EF4-FFF2-40B4-BE49-F238E27FC236}">
                    <a16:creationId xmlns:a16="http://schemas.microsoft.com/office/drawing/2014/main" id="{EF5CDDDE-089A-4617-AAF9-D8EBAF47180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53" name="Group 452">
                <a:extLst>
                  <a:ext uri="{FF2B5EF4-FFF2-40B4-BE49-F238E27FC236}">
                    <a16:creationId xmlns:a16="http://schemas.microsoft.com/office/drawing/2014/main" id="{CE4D693B-E02C-4E9F-9270-D0170673A247}"/>
                  </a:ext>
                </a:extLst>
              </p:cNvPr>
              <p:cNvGrpSpPr/>
              <p:nvPr/>
            </p:nvGrpSpPr>
            <p:grpSpPr>
              <a:xfrm>
                <a:off x="1989961" y="1665409"/>
                <a:ext cx="413499" cy="266755"/>
                <a:chOff x="1371600" y="2038342"/>
                <a:chExt cx="609600" cy="393263"/>
              </a:xfrm>
            </p:grpSpPr>
            <p:cxnSp>
              <p:nvCxnSpPr>
                <p:cNvPr id="457" name="Straight Connector 456">
                  <a:extLst>
                    <a:ext uri="{FF2B5EF4-FFF2-40B4-BE49-F238E27FC236}">
                      <a16:creationId xmlns:a16="http://schemas.microsoft.com/office/drawing/2014/main" id="{46F70D1F-14E3-4BBA-995A-EDFE80E6083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58" name="Straight Connector 457">
                  <a:extLst>
                    <a:ext uri="{FF2B5EF4-FFF2-40B4-BE49-F238E27FC236}">
                      <a16:creationId xmlns:a16="http://schemas.microsoft.com/office/drawing/2014/main" id="{2FF7CA86-70F8-40A8-8A02-49BD10C0350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59" name="Straight Connector 458">
                  <a:extLst>
                    <a:ext uri="{FF2B5EF4-FFF2-40B4-BE49-F238E27FC236}">
                      <a16:creationId xmlns:a16="http://schemas.microsoft.com/office/drawing/2014/main" id="{F071858D-DABE-4A78-84A4-A3B2448C087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60" name="Straight Connector 459">
                  <a:extLst>
                    <a:ext uri="{FF2B5EF4-FFF2-40B4-BE49-F238E27FC236}">
                      <a16:creationId xmlns:a16="http://schemas.microsoft.com/office/drawing/2014/main" id="{EC027D4A-FB47-41F0-9A21-BB747147421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61" name="Straight Connector 460">
                  <a:extLst>
                    <a:ext uri="{FF2B5EF4-FFF2-40B4-BE49-F238E27FC236}">
                      <a16:creationId xmlns:a16="http://schemas.microsoft.com/office/drawing/2014/main" id="{C912F5E1-D611-4DE1-A48C-D246047C1D4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62" name="Straight Connector 461">
                  <a:extLst>
                    <a:ext uri="{FF2B5EF4-FFF2-40B4-BE49-F238E27FC236}">
                      <a16:creationId xmlns:a16="http://schemas.microsoft.com/office/drawing/2014/main" id="{7F53F359-13C4-4E52-AEBA-C3A8637022F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63" name="Straight Connector 462">
                  <a:extLst>
                    <a:ext uri="{FF2B5EF4-FFF2-40B4-BE49-F238E27FC236}">
                      <a16:creationId xmlns:a16="http://schemas.microsoft.com/office/drawing/2014/main" id="{4E033B3F-C23E-4D28-9F47-87FC8C59732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64" name="Straight Connector 463">
                  <a:extLst>
                    <a:ext uri="{FF2B5EF4-FFF2-40B4-BE49-F238E27FC236}">
                      <a16:creationId xmlns:a16="http://schemas.microsoft.com/office/drawing/2014/main" id="{C1038ECE-A9B2-4337-B44B-EFBA1B64BC5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65" name="Straight Connector 464">
                  <a:extLst>
                    <a:ext uri="{FF2B5EF4-FFF2-40B4-BE49-F238E27FC236}">
                      <a16:creationId xmlns:a16="http://schemas.microsoft.com/office/drawing/2014/main" id="{B2739314-25AE-46E9-8EDA-4E7446C9C94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54" name="Rectangle 453">
                <a:extLst>
                  <a:ext uri="{FF2B5EF4-FFF2-40B4-BE49-F238E27FC236}">
                    <a16:creationId xmlns:a16="http://schemas.microsoft.com/office/drawing/2014/main" id="{3C1ED2D2-AD59-42B8-ACD7-365A4D5CFC4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55" name="Rectangle 454">
                <a:extLst>
                  <a:ext uri="{FF2B5EF4-FFF2-40B4-BE49-F238E27FC236}">
                    <a16:creationId xmlns:a16="http://schemas.microsoft.com/office/drawing/2014/main" id="{BAD5B1B2-AA72-44AC-9BE3-3B659DFAE23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56" name="Rectangle 455">
                <a:extLst>
                  <a:ext uri="{FF2B5EF4-FFF2-40B4-BE49-F238E27FC236}">
                    <a16:creationId xmlns:a16="http://schemas.microsoft.com/office/drawing/2014/main" id="{11477122-410A-4017-B641-240928F16E5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50" name="Rectangle 449">
              <a:extLst>
                <a:ext uri="{FF2B5EF4-FFF2-40B4-BE49-F238E27FC236}">
                  <a16:creationId xmlns:a16="http://schemas.microsoft.com/office/drawing/2014/main" id="{AD19EDD8-9FBB-4459-97AD-732E647AB59B}"/>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web:4</a:t>
              </a:r>
            </a:p>
          </p:txBody>
        </p:sp>
      </p:grpSp>
      <p:grpSp>
        <p:nvGrpSpPr>
          <p:cNvPr id="466" name="Group 465">
            <a:extLst>
              <a:ext uri="{FF2B5EF4-FFF2-40B4-BE49-F238E27FC236}">
                <a16:creationId xmlns:a16="http://schemas.microsoft.com/office/drawing/2014/main" id="{59A90BFC-E89F-42B1-9292-5575551C237D}"/>
              </a:ext>
            </a:extLst>
          </p:cNvPr>
          <p:cNvGrpSpPr/>
          <p:nvPr/>
        </p:nvGrpSpPr>
        <p:grpSpPr>
          <a:xfrm>
            <a:off x="11179661" y="1820486"/>
            <a:ext cx="721037" cy="444217"/>
            <a:chOff x="3240661" y="1005909"/>
            <a:chExt cx="540854" cy="333210"/>
          </a:xfrm>
        </p:grpSpPr>
        <p:grpSp>
          <p:nvGrpSpPr>
            <p:cNvPr id="467" name="Group 466">
              <a:extLst>
                <a:ext uri="{FF2B5EF4-FFF2-40B4-BE49-F238E27FC236}">
                  <a16:creationId xmlns:a16="http://schemas.microsoft.com/office/drawing/2014/main" id="{BCE74F36-3724-4BCF-83FE-9C21AFACAA38}"/>
                </a:ext>
              </a:extLst>
            </p:cNvPr>
            <p:cNvGrpSpPr/>
            <p:nvPr/>
          </p:nvGrpSpPr>
          <p:grpSpPr>
            <a:xfrm>
              <a:off x="3240661" y="1005909"/>
              <a:ext cx="540854" cy="333210"/>
              <a:chOff x="1926169" y="1632181"/>
              <a:chExt cx="540854" cy="333210"/>
            </a:xfrm>
          </p:grpSpPr>
          <p:sp>
            <p:nvSpPr>
              <p:cNvPr id="469" name="Rectangle 468">
                <a:extLst>
                  <a:ext uri="{FF2B5EF4-FFF2-40B4-BE49-F238E27FC236}">
                    <a16:creationId xmlns:a16="http://schemas.microsoft.com/office/drawing/2014/main" id="{DF398C8E-3442-4706-82E9-6C5540A9A24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0" name="Rectangle 469">
                <a:extLst>
                  <a:ext uri="{FF2B5EF4-FFF2-40B4-BE49-F238E27FC236}">
                    <a16:creationId xmlns:a16="http://schemas.microsoft.com/office/drawing/2014/main" id="{C3896B46-AE2B-411C-97EA-82ECD23CADC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71" name="Group 470">
                <a:extLst>
                  <a:ext uri="{FF2B5EF4-FFF2-40B4-BE49-F238E27FC236}">
                    <a16:creationId xmlns:a16="http://schemas.microsoft.com/office/drawing/2014/main" id="{63EB481E-0BD2-407E-B272-56CBE48706E4}"/>
                  </a:ext>
                </a:extLst>
              </p:cNvPr>
              <p:cNvGrpSpPr/>
              <p:nvPr/>
            </p:nvGrpSpPr>
            <p:grpSpPr>
              <a:xfrm>
                <a:off x="1989961" y="1665409"/>
                <a:ext cx="413499" cy="266755"/>
                <a:chOff x="1371600" y="2038342"/>
                <a:chExt cx="609600" cy="393263"/>
              </a:xfrm>
            </p:grpSpPr>
            <p:cxnSp>
              <p:nvCxnSpPr>
                <p:cNvPr id="475" name="Straight Connector 474">
                  <a:extLst>
                    <a:ext uri="{FF2B5EF4-FFF2-40B4-BE49-F238E27FC236}">
                      <a16:creationId xmlns:a16="http://schemas.microsoft.com/office/drawing/2014/main" id="{755B401B-6612-4D62-9859-ABF0FF1AC01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77302AA3-A22E-4932-8043-B38BBDA4572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2A6FBC3B-8C48-4C4F-9AD5-80224EC784A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63F6D49B-ABC6-49BF-96B5-EB1423437F6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620B78BA-FDBA-4408-937D-477D262BC8A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2006ABFD-A8FA-41F4-A556-9D2B02DAD6F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2D8C43C6-9CC9-4500-BCDB-CBE7A564CBD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E67D3C5C-46BC-4A3F-9796-1E156D5217C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3" name="Straight Connector 482">
                  <a:extLst>
                    <a:ext uri="{FF2B5EF4-FFF2-40B4-BE49-F238E27FC236}">
                      <a16:creationId xmlns:a16="http://schemas.microsoft.com/office/drawing/2014/main" id="{50FC57E3-0DD3-4A85-BAD0-2F1B9DF6155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2" name="Rectangle 471">
                <a:extLst>
                  <a:ext uri="{FF2B5EF4-FFF2-40B4-BE49-F238E27FC236}">
                    <a16:creationId xmlns:a16="http://schemas.microsoft.com/office/drawing/2014/main" id="{CE8DA58A-5FFB-4732-AF0B-501F49B2738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3" name="Rectangle 472">
                <a:extLst>
                  <a:ext uri="{FF2B5EF4-FFF2-40B4-BE49-F238E27FC236}">
                    <a16:creationId xmlns:a16="http://schemas.microsoft.com/office/drawing/2014/main" id="{2DA67331-FB55-4F40-9422-3BB2CF9A4B6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4" name="Rectangle 473">
                <a:extLst>
                  <a:ext uri="{FF2B5EF4-FFF2-40B4-BE49-F238E27FC236}">
                    <a16:creationId xmlns:a16="http://schemas.microsoft.com/office/drawing/2014/main" id="{CB8276D1-9087-4049-93E1-B97C68DA07E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68" name="Rectangle 467">
              <a:extLst>
                <a:ext uri="{FF2B5EF4-FFF2-40B4-BE49-F238E27FC236}">
                  <a16:creationId xmlns:a16="http://schemas.microsoft.com/office/drawing/2014/main" id="{8A4597CE-3FEC-4CD4-9AE9-A75086BAA59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web:4</a:t>
              </a:r>
            </a:p>
          </p:txBody>
        </p:sp>
      </p:grpSp>
      <p:sp>
        <p:nvSpPr>
          <p:cNvPr id="444" name="Rectangle 443">
            <a:extLst>
              <a:ext uri="{FF2B5EF4-FFF2-40B4-BE49-F238E27FC236}">
                <a16:creationId xmlns:a16="http://schemas.microsoft.com/office/drawing/2014/main" id="{2DD24406-7DFB-4C8D-B528-0E866438F9BB}"/>
              </a:ext>
            </a:extLst>
          </p:cNvPr>
          <p:cNvSpPr/>
          <p:nvPr/>
        </p:nvSpPr>
        <p:spPr>
          <a:xfrm>
            <a:off x="6503795" y="1737793"/>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web:4</a:t>
            </a:r>
            <a:endParaRPr lang="en-US" sz="491" kern="0">
              <a:solidFill>
                <a:srgbClr val="FFFFFF"/>
              </a:solidFill>
              <a:latin typeface="Calibri"/>
            </a:endParaRPr>
          </a:p>
        </p:txBody>
      </p:sp>
      <p:sp>
        <p:nvSpPr>
          <p:cNvPr id="445" name="Rectangle 444">
            <a:extLst>
              <a:ext uri="{FF2B5EF4-FFF2-40B4-BE49-F238E27FC236}">
                <a16:creationId xmlns:a16="http://schemas.microsoft.com/office/drawing/2014/main" id="{370143EF-964C-4B9D-82B0-C3500C657479}"/>
              </a:ext>
            </a:extLst>
          </p:cNvPr>
          <p:cNvSpPr/>
          <p:nvPr/>
        </p:nvSpPr>
        <p:spPr>
          <a:xfrm>
            <a:off x="6503795" y="1737945"/>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web:4</a:t>
            </a:r>
            <a:endParaRPr lang="en-US" sz="491" kern="0">
              <a:solidFill>
                <a:srgbClr val="FFFFFF"/>
              </a:solidFill>
              <a:latin typeface="Calibri"/>
            </a:endParaRPr>
          </a:p>
        </p:txBody>
      </p:sp>
      <p:sp>
        <p:nvSpPr>
          <p:cNvPr id="446" name="Rectangle 445">
            <a:extLst>
              <a:ext uri="{FF2B5EF4-FFF2-40B4-BE49-F238E27FC236}">
                <a16:creationId xmlns:a16="http://schemas.microsoft.com/office/drawing/2014/main" id="{BFDF4BBE-DAD0-4D7E-94EC-7DCF5C2AA660}"/>
              </a:ext>
            </a:extLst>
          </p:cNvPr>
          <p:cNvSpPr/>
          <p:nvPr/>
        </p:nvSpPr>
        <p:spPr>
          <a:xfrm>
            <a:off x="6503795" y="1737945"/>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test:4</a:t>
            </a:r>
            <a:endParaRPr lang="en-US" sz="491" kern="0">
              <a:solidFill>
                <a:srgbClr val="FFFFFF"/>
              </a:solidFill>
              <a:latin typeface="Calibri"/>
            </a:endParaRPr>
          </a:p>
        </p:txBody>
      </p:sp>
      <p:sp>
        <p:nvSpPr>
          <p:cNvPr id="447" name="Rectangle 446">
            <a:extLst>
              <a:ext uri="{FF2B5EF4-FFF2-40B4-BE49-F238E27FC236}">
                <a16:creationId xmlns:a16="http://schemas.microsoft.com/office/drawing/2014/main" id="{E4B9E2E2-58B8-461F-AA64-9688FCB9C681}"/>
              </a:ext>
            </a:extLst>
          </p:cNvPr>
          <p:cNvSpPr/>
          <p:nvPr/>
        </p:nvSpPr>
        <p:spPr bwMode="auto">
          <a:xfrm>
            <a:off x="6489306"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web:4</a:t>
            </a:r>
          </a:p>
        </p:txBody>
      </p:sp>
      <p:grpSp>
        <p:nvGrpSpPr>
          <p:cNvPr id="484" name="Group 483">
            <a:extLst>
              <a:ext uri="{FF2B5EF4-FFF2-40B4-BE49-F238E27FC236}">
                <a16:creationId xmlns:a16="http://schemas.microsoft.com/office/drawing/2014/main" id="{E1CB6900-8378-491A-AB5E-9B299953AB3E}"/>
              </a:ext>
            </a:extLst>
          </p:cNvPr>
          <p:cNvGrpSpPr/>
          <p:nvPr/>
        </p:nvGrpSpPr>
        <p:grpSpPr>
          <a:xfrm>
            <a:off x="11177797" y="1416341"/>
            <a:ext cx="721037" cy="444217"/>
            <a:chOff x="3240661" y="1005909"/>
            <a:chExt cx="540854" cy="333210"/>
          </a:xfrm>
        </p:grpSpPr>
        <p:grpSp>
          <p:nvGrpSpPr>
            <p:cNvPr id="485" name="Group 484">
              <a:extLst>
                <a:ext uri="{FF2B5EF4-FFF2-40B4-BE49-F238E27FC236}">
                  <a16:creationId xmlns:a16="http://schemas.microsoft.com/office/drawing/2014/main" id="{B822AB7D-6185-44E9-B70A-4FC3E19E5F2F}"/>
                </a:ext>
              </a:extLst>
            </p:cNvPr>
            <p:cNvGrpSpPr/>
            <p:nvPr/>
          </p:nvGrpSpPr>
          <p:grpSpPr>
            <a:xfrm>
              <a:off x="3240661" y="1005909"/>
              <a:ext cx="540854" cy="333210"/>
              <a:chOff x="1926169" y="1632181"/>
              <a:chExt cx="540854" cy="333210"/>
            </a:xfrm>
          </p:grpSpPr>
          <p:sp>
            <p:nvSpPr>
              <p:cNvPr id="487" name="Rectangle 486">
                <a:extLst>
                  <a:ext uri="{FF2B5EF4-FFF2-40B4-BE49-F238E27FC236}">
                    <a16:creationId xmlns:a16="http://schemas.microsoft.com/office/drawing/2014/main" id="{69B8C062-406B-444E-998B-624B1CEB694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88" name="Rectangle 487">
                <a:extLst>
                  <a:ext uri="{FF2B5EF4-FFF2-40B4-BE49-F238E27FC236}">
                    <a16:creationId xmlns:a16="http://schemas.microsoft.com/office/drawing/2014/main" id="{1EAC275E-6BE1-424D-88DF-237B805037B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89" name="Group 488">
                <a:extLst>
                  <a:ext uri="{FF2B5EF4-FFF2-40B4-BE49-F238E27FC236}">
                    <a16:creationId xmlns:a16="http://schemas.microsoft.com/office/drawing/2014/main" id="{ECB18FEE-0ACD-4646-B0A2-B381A5E6F334}"/>
                  </a:ext>
                </a:extLst>
              </p:cNvPr>
              <p:cNvGrpSpPr/>
              <p:nvPr/>
            </p:nvGrpSpPr>
            <p:grpSpPr>
              <a:xfrm>
                <a:off x="1989961" y="1665409"/>
                <a:ext cx="413499" cy="266755"/>
                <a:chOff x="1371600" y="2038342"/>
                <a:chExt cx="609600" cy="393263"/>
              </a:xfrm>
            </p:grpSpPr>
            <p:cxnSp>
              <p:nvCxnSpPr>
                <p:cNvPr id="493" name="Straight Connector 492">
                  <a:extLst>
                    <a:ext uri="{FF2B5EF4-FFF2-40B4-BE49-F238E27FC236}">
                      <a16:creationId xmlns:a16="http://schemas.microsoft.com/office/drawing/2014/main" id="{7315BC25-724C-4A62-9F78-CB739CFAEB6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4" name="Straight Connector 493">
                  <a:extLst>
                    <a:ext uri="{FF2B5EF4-FFF2-40B4-BE49-F238E27FC236}">
                      <a16:creationId xmlns:a16="http://schemas.microsoft.com/office/drawing/2014/main" id="{D93F8581-44E5-491B-ACDE-ED7118F4BF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5" name="Straight Connector 494">
                  <a:extLst>
                    <a:ext uri="{FF2B5EF4-FFF2-40B4-BE49-F238E27FC236}">
                      <a16:creationId xmlns:a16="http://schemas.microsoft.com/office/drawing/2014/main" id="{07E54E26-C964-4442-A460-18AE27D6C93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96" name="Straight Connector 495">
                  <a:extLst>
                    <a:ext uri="{FF2B5EF4-FFF2-40B4-BE49-F238E27FC236}">
                      <a16:creationId xmlns:a16="http://schemas.microsoft.com/office/drawing/2014/main" id="{22242E66-2E12-4CAB-99C9-9AF1441DFC8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97" name="Straight Connector 496">
                  <a:extLst>
                    <a:ext uri="{FF2B5EF4-FFF2-40B4-BE49-F238E27FC236}">
                      <a16:creationId xmlns:a16="http://schemas.microsoft.com/office/drawing/2014/main" id="{0CAE27C9-3464-40D5-A43F-CEA4E80EFD8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300CE047-A348-416C-9AEF-29E56B0BE11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35EEB184-8FEE-42E8-9383-F7A3C53412F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31F971BA-490B-4F6E-A420-40268AFA273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417BF437-4144-4021-89D6-893F4077EC2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0" name="Rectangle 489">
                <a:extLst>
                  <a:ext uri="{FF2B5EF4-FFF2-40B4-BE49-F238E27FC236}">
                    <a16:creationId xmlns:a16="http://schemas.microsoft.com/office/drawing/2014/main" id="{75F70E46-5BAE-4D2B-BC9B-800C36AA361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1" name="Rectangle 490">
                <a:extLst>
                  <a:ext uri="{FF2B5EF4-FFF2-40B4-BE49-F238E27FC236}">
                    <a16:creationId xmlns:a16="http://schemas.microsoft.com/office/drawing/2014/main" id="{426F18E9-D7A9-4747-8A92-9E44A7DB5A3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2" name="Rectangle 491">
                <a:extLst>
                  <a:ext uri="{FF2B5EF4-FFF2-40B4-BE49-F238E27FC236}">
                    <a16:creationId xmlns:a16="http://schemas.microsoft.com/office/drawing/2014/main" id="{CF2B1510-F03A-4BE2-8457-87C82EA084C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86" name="Rectangle 485">
              <a:extLst>
                <a:ext uri="{FF2B5EF4-FFF2-40B4-BE49-F238E27FC236}">
                  <a16:creationId xmlns:a16="http://schemas.microsoft.com/office/drawing/2014/main" id="{170A8BC2-1415-4BE6-A435-7B2FBB5C05D9}"/>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test:4</a:t>
              </a:r>
            </a:p>
          </p:txBody>
        </p:sp>
      </p:grpSp>
    </p:spTree>
    <p:extLst>
      <p:ext uri="{BB962C8B-B14F-4D97-AF65-F5344CB8AC3E}">
        <p14:creationId xmlns:p14="http://schemas.microsoft.com/office/powerpoint/2010/main" val="404590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7"/>
                                        </p:tgtEl>
                                        <p:attrNameLst>
                                          <p:attrName>style.visibility</p:attrName>
                                        </p:attrNameLst>
                                      </p:cBhvr>
                                      <p:to>
                                        <p:strVal val="visible"/>
                                      </p:to>
                                    </p:set>
                                    <p:animEffect transition="in" filter="fade">
                                      <p:cBhvr>
                                        <p:cTn id="12" dur="500"/>
                                        <p:tgtEl>
                                          <p:spTgt spid="2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3"/>
                                        </p:tgtEl>
                                        <p:attrNameLst>
                                          <p:attrName>style.visibility</p:attrName>
                                        </p:attrNameLst>
                                      </p:cBhvr>
                                      <p:to>
                                        <p:strVal val="visible"/>
                                      </p:to>
                                    </p:set>
                                    <p:animEffect transition="in" filter="fade">
                                      <p:cBhvr>
                                        <p:cTn id="17" dur="500"/>
                                        <p:tgtEl>
                                          <p:spTgt spid="363"/>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441"/>
                                        </p:tgtEl>
                                        <p:attrNameLst>
                                          <p:attrName>style.visibility</p:attrName>
                                        </p:attrNameLst>
                                      </p:cBhvr>
                                      <p:to>
                                        <p:strVal val="visible"/>
                                      </p:to>
                                    </p:set>
                                    <p:animEffect transition="in" filter="wipe(left)">
                                      <p:cBhvr>
                                        <p:cTn id="21" dur="500"/>
                                        <p:tgtEl>
                                          <p:spTgt spid="441"/>
                                        </p:tgtEl>
                                      </p:cBhvr>
                                    </p:animEffect>
                                  </p:childTnLst>
                                </p:cTn>
                              </p:par>
                            </p:childTnLst>
                          </p:cTn>
                        </p:par>
                        <p:par>
                          <p:cTn id="22" fill="hold">
                            <p:stCondLst>
                              <p:cond delay="1000"/>
                            </p:stCondLst>
                            <p:childTnLst>
                              <p:par>
                                <p:cTn id="23" presetID="10" presetClass="exit" presetSubtype="0" fill="hold" grpId="1" nodeType="afterEffect">
                                  <p:stCondLst>
                                    <p:cond delay="0"/>
                                  </p:stCondLst>
                                  <p:childTnLst>
                                    <p:animEffect transition="out" filter="fade">
                                      <p:cBhvr>
                                        <p:cTn id="24" dur="500"/>
                                        <p:tgtEl>
                                          <p:spTgt spid="435"/>
                                        </p:tgtEl>
                                      </p:cBhvr>
                                    </p:animEffect>
                                    <p:set>
                                      <p:cBhvr>
                                        <p:cTn id="25" dur="1" fill="hold">
                                          <p:stCondLst>
                                            <p:cond delay="499"/>
                                          </p:stCondLst>
                                        </p:cTn>
                                        <p:tgtEl>
                                          <p:spTgt spid="43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40"/>
                                        </p:tgtEl>
                                        <p:attrNameLst>
                                          <p:attrName>style.visibility</p:attrName>
                                        </p:attrNameLst>
                                      </p:cBhvr>
                                      <p:to>
                                        <p:strVal val="visible"/>
                                      </p:to>
                                    </p:set>
                                    <p:animEffect transition="in" filter="fade">
                                      <p:cBhvr>
                                        <p:cTn id="30" dur="500"/>
                                        <p:tgtEl>
                                          <p:spTgt spid="44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89"/>
                                        </p:tgtEl>
                                        <p:attrNameLst>
                                          <p:attrName>style.visibility</p:attrName>
                                        </p:attrNameLst>
                                      </p:cBhvr>
                                      <p:to>
                                        <p:strVal val="visible"/>
                                      </p:to>
                                    </p:set>
                                    <p:animEffect transition="in" filter="fade">
                                      <p:cBhvr>
                                        <p:cTn id="34" dur="500"/>
                                        <p:tgtEl>
                                          <p:spTgt spid="389"/>
                                        </p:tgtEl>
                                      </p:cBhvr>
                                    </p:animEffect>
                                  </p:childTnLst>
                                </p:cTn>
                              </p:par>
                              <p:par>
                                <p:cTn id="35" presetID="10" presetClass="entr" presetSubtype="0" fill="hold" nodeType="withEffect">
                                  <p:stCondLst>
                                    <p:cond delay="0"/>
                                  </p:stCondLst>
                                  <p:childTnLst>
                                    <p:set>
                                      <p:cBhvr>
                                        <p:cTn id="36" dur="1" fill="hold">
                                          <p:stCondLst>
                                            <p:cond delay="0"/>
                                          </p:stCondLst>
                                        </p:cTn>
                                        <p:tgtEl>
                                          <p:spTgt spid="434"/>
                                        </p:tgtEl>
                                        <p:attrNameLst>
                                          <p:attrName>style.visibility</p:attrName>
                                        </p:attrNameLst>
                                      </p:cBhvr>
                                      <p:to>
                                        <p:strVal val="visible"/>
                                      </p:to>
                                    </p:set>
                                    <p:animEffect transition="in" filter="fade">
                                      <p:cBhvr>
                                        <p:cTn id="37" dur="500"/>
                                        <p:tgtEl>
                                          <p:spTgt spid="434"/>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424"/>
                                        </p:tgtEl>
                                        <p:attrNameLst>
                                          <p:attrName>style.visibility</p:attrName>
                                        </p:attrNameLst>
                                      </p:cBhvr>
                                      <p:to>
                                        <p:strVal val="visible"/>
                                      </p:to>
                                    </p:set>
                                    <p:animEffect transition="in" filter="fade">
                                      <p:cBhvr>
                                        <p:cTn id="41" dur="500"/>
                                        <p:tgtEl>
                                          <p:spTgt spid="424"/>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433"/>
                                        </p:tgtEl>
                                        <p:attrNameLst>
                                          <p:attrName>style.visibility</p:attrName>
                                        </p:attrNameLst>
                                      </p:cBhvr>
                                      <p:to>
                                        <p:strVal val="visible"/>
                                      </p:to>
                                    </p:set>
                                    <p:animEffect transition="in" filter="fade">
                                      <p:cBhvr>
                                        <p:cTn id="45" dur="500"/>
                                        <p:tgtEl>
                                          <p:spTgt spid="433"/>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436"/>
                                        </p:tgtEl>
                                        <p:attrNameLst>
                                          <p:attrName>style.visibility</p:attrName>
                                        </p:attrNameLst>
                                      </p:cBhvr>
                                      <p:to>
                                        <p:strVal val="visible"/>
                                      </p:to>
                                    </p:set>
                                    <p:animEffect transition="in" filter="fade">
                                      <p:cBhvr>
                                        <p:cTn id="49" dur="500"/>
                                        <p:tgtEl>
                                          <p:spTgt spid="43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02"/>
                                        </p:tgtEl>
                                        <p:attrNameLst>
                                          <p:attrName>style.visibility</p:attrName>
                                        </p:attrNameLst>
                                      </p:cBhvr>
                                      <p:to>
                                        <p:strVal val="visible"/>
                                      </p:to>
                                    </p:set>
                                    <p:animEffect transition="in" filter="fade">
                                      <p:cBhvr>
                                        <p:cTn id="52" dur="500"/>
                                        <p:tgtEl>
                                          <p:spTgt spid="50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5"/>
                                        </p:tgtEl>
                                        <p:attrNameLst>
                                          <p:attrName>style.visibility</p:attrName>
                                        </p:attrNameLst>
                                      </p:cBhvr>
                                      <p:to>
                                        <p:strVal val="visible"/>
                                      </p:to>
                                    </p:set>
                                    <p:animEffect transition="in" filter="fade">
                                      <p:cBhvr>
                                        <p:cTn id="57" dur="500"/>
                                        <p:tgtEl>
                                          <p:spTgt spid="425"/>
                                        </p:tgtEl>
                                      </p:cBhvr>
                                    </p:animEffect>
                                  </p:childTnLst>
                                </p:cTn>
                              </p:par>
                              <p:par>
                                <p:cTn id="58" presetID="10" presetClass="entr" presetSubtype="0" fill="hold" nodeType="withEffect">
                                  <p:stCondLst>
                                    <p:cond delay="0"/>
                                  </p:stCondLst>
                                  <p:childTnLst>
                                    <p:set>
                                      <p:cBhvr>
                                        <p:cTn id="59" dur="1" fill="hold">
                                          <p:stCondLst>
                                            <p:cond delay="0"/>
                                          </p:stCondLst>
                                        </p:cTn>
                                        <p:tgtEl>
                                          <p:spTgt spid="428"/>
                                        </p:tgtEl>
                                        <p:attrNameLst>
                                          <p:attrName>style.visibility</p:attrName>
                                        </p:attrNameLst>
                                      </p:cBhvr>
                                      <p:to>
                                        <p:strVal val="visible"/>
                                      </p:to>
                                    </p:set>
                                    <p:animEffect transition="in" filter="fade">
                                      <p:cBhvr>
                                        <p:cTn id="60" dur="500"/>
                                        <p:tgtEl>
                                          <p:spTgt spid="428"/>
                                        </p:tgtEl>
                                      </p:cBhvr>
                                    </p:animEffect>
                                  </p:childTnLst>
                                </p:cTn>
                              </p:par>
                              <p:par>
                                <p:cTn id="61" presetID="42" presetClass="path" presetSubtype="0" accel="50000" decel="50000" fill="hold" nodeType="withEffect">
                                  <p:stCondLst>
                                    <p:cond delay="0"/>
                                  </p:stCondLst>
                                  <p:childTnLst>
                                    <p:animMotion origin="layout" path="M 4.79167E-6 -4.07407E-6 L -0.08894 -0.04328 " pathEditMode="relative" rAng="0" ptsTypes="AA">
                                      <p:cBhvr>
                                        <p:cTn id="62" dur="2000" fill="hold"/>
                                        <p:tgtEl>
                                          <p:spTgt spid="428"/>
                                        </p:tgtEl>
                                        <p:attrNameLst>
                                          <p:attrName>ppt_x</p:attrName>
                                          <p:attrName>ppt_y</p:attrName>
                                        </p:attrNameLst>
                                      </p:cBhvr>
                                      <p:rCtr x="-4453" y="-2176"/>
                                    </p:animMotion>
                                  </p:childTnLst>
                                </p:cTn>
                              </p:par>
                              <p:par>
                                <p:cTn id="63" presetID="10" presetClass="entr" presetSubtype="0" fill="hold" grpId="0" nodeType="withEffect">
                                  <p:stCondLst>
                                    <p:cond delay="1500"/>
                                  </p:stCondLst>
                                  <p:childTnLst>
                                    <p:set>
                                      <p:cBhvr>
                                        <p:cTn id="64" dur="1" fill="hold">
                                          <p:stCondLst>
                                            <p:cond delay="0"/>
                                          </p:stCondLst>
                                        </p:cTn>
                                        <p:tgtEl>
                                          <p:spTgt spid="355"/>
                                        </p:tgtEl>
                                        <p:attrNameLst>
                                          <p:attrName>style.visibility</p:attrName>
                                        </p:attrNameLst>
                                      </p:cBhvr>
                                      <p:to>
                                        <p:strVal val="visible"/>
                                      </p:to>
                                    </p:set>
                                    <p:animEffect transition="in" filter="fade">
                                      <p:cBhvr>
                                        <p:cTn id="65" dur="500"/>
                                        <p:tgtEl>
                                          <p:spTgt spid="355"/>
                                        </p:tgtEl>
                                      </p:cBhvr>
                                    </p:animEffect>
                                  </p:childTnLst>
                                </p:cTn>
                              </p:par>
                              <p:par>
                                <p:cTn id="66" presetID="10" presetClass="exit" presetSubtype="0" fill="hold" nodeType="withEffect">
                                  <p:stCondLst>
                                    <p:cond delay="1800"/>
                                  </p:stCondLst>
                                  <p:childTnLst>
                                    <p:animEffect transition="out" filter="fade">
                                      <p:cBhvr>
                                        <p:cTn id="67" dur="500"/>
                                        <p:tgtEl>
                                          <p:spTgt spid="428"/>
                                        </p:tgtEl>
                                      </p:cBhvr>
                                    </p:animEffect>
                                    <p:set>
                                      <p:cBhvr>
                                        <p:cTn id="68" dur="1" fill="hold">
                                          <p:stCondLst>
                                            <p:cond delay="499"/>
                                          </p:stCondLst>
                                        </p:cTn>
                                        <p:tgtEl>
                                          <p:spTgt spid="428"/>
                                        </p:tgtEl>
                                        <p:attrNameLst>
                                          <p:attrName>style.visibility</p:attrName>
                                        </p:attrNameLst>
                                      </p:cBhvr>
                                      <p:to>
                                        <p:strVal val="hidden"/>
                                      </p:to>
                                    </p:set>
                                  </p:childTnLst>
                                </p:cTn>
                              </p:par>
                              <p:par>
                                <p:cTn id="69" presetID="42" presetClass="path" presetSubtype="0" accel="50000" decel="50000" fill="hold" grpId="1" nodeType="withEffect">
                                  <p:stCondLst>
                                    <p:cond delay="0"/>
                                  </p:stCondLst>
                                  <p:childTnLst>
                                    <p:animMotion origin="layout" path="M 3.54167E-6 -2.59259E-6 L -0.13959 0.02894 " pathEditMode="relative" rAng="0" ptsTypes="AA">
                                      <p:cBhvr>
                                        <p:cTn id="70" dur="2000" fill="hold"/>
                                        <p:tgtEl>
                                          <p:spTgt spid="502"/>
                                        </p:tgtEl>
                                        <p:attrNameLst>
                                          <p:attrName>ppt_x</p:attrName>
                                          <p:attrName>ppt_y</p:attrName>
                                        </p:attrNameLst>
                                      </p:cBhvr>
                                      <p:rCtr x="-6979" y="1435"/>
                                    </p:animMotion>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416"/>
                                        </p:tgtEl>
                                        <p:attrNameLst>
                                          <p:attrName>style.visibility</p:attrName>
                                        </p:attrNameLst>
                                      </p:cBhvr>
                                      <p:to>
                                        <p:strVal val="visible"/>
                                      </p:to>
                                    </p:set>
                                    <p:animEffect transition="in" filter="wipe(left)">
                                      <p:cBhvr>
                                        <p:cTn id="75" dur="500"/>
                                        <p:tgtEl>
                                          <p:spTgt spid="416"/>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394"/>
                                        </p:tgtEl>
                                        <p:attrNameLst>
                                          <p:attrName>style.visibility</p:attrName>
                                        </p:attrNameLst>
                                      </p:cBhvr>
                                      <p:to>
                                        <p:strVal val="visible"/>
                                      </p:to>
                                    </p:set>
                                    <p:animEffect transition="in" filter="fade">
                                      <p:cBhvr>
                                        <p:cTn id="79" dur="500"/>
                                        <p:tgtEl>
                                          <p:spTgt spid="394"/>
                                        </p:tgtEl>
                                      </p:cBhvr>
                                    </p:animEffect>
                                  </p:childTnLst>
                                </p:cTn>
                              </p:par>
                              <p:par>
                                <p:cTn id="80" presetID="10" presetClass="exit" presetSubtype="0" fill="hold" grpId="1" nodeType="withEffect">
                                  <p:stCondLst>
                                    <p:cond delay="0"/>
                                  </p:stCondLst>
                                  <p:childTnLst>
                                    <p:animEffect transition="out" filter="fade">
                                      <p:cBhvr>
                                        <p:cTn id="81" dur="500"/>
                                        <p:tgtEl>
                                          <p:spTgt spid="425"/>
                                        </p:tgtEl>
                                      </p:cBhvr>
                                    </p:animEffect>
                                    <p:set>
                                      <p:cBhvr>
                                        <p:cTn id="82" dur="1" fill="hold">
                                          <p:stCondLst>
                                            <p:cond delay="499"/>
                                          </p:stCondLst>
                                        </p:cTn>
                                        <p:tgtEl>
                                          <p:spTgt spid="425"/>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436"/>
                                        </p:tgtEl>
                                      </p:cBhvr>
                                    </p:animEffect>
                                    <p:set>
                                      <p:cBhvr>
                                        <p:cTn id="85" dur="1" fill="hold">
                                          <p:stCondLst>
                                            <p:cond delay="499"/>
                                          </p:stCondLst>
                                        </p:cTn>
                                        <p:tgtEl>
                                          <p:spTgt spid="436"/>
                                        </p:tgtEl>
                                        <p:attrNameLst>
                                          <p:attrName>style.visibility</p:attrName>
                                        </p:attrNameLst>
                                      </p:cBhvr>
                                      <p:to>
                                        <p:strVal val="hidden"/>
                                      </p:to>
                                    </p:set>
                                  </p:childTnLst>
                                </p:cTn>
                              </p:par>
                            </p:childTnLst>
                          </p:cTn>
                        </p:par>
                        <p:par>
                          <p:cTn id="86" fill="hold">
                            <p:stCondLst>
                              <p:cond delay="1000"/>
                            </p:stCondLst>
                            <p:childTnLst>
                              <p:par>
                                <p:cTn id="87" presetID="10" presetClass="entr" presetSubtype="0" fill="hold" grpId="0" nodeType="afterEffect">
                                  <p:stCondLst>
                                    <p:cond delay="0"/>
                                  </p:stCondLst>
                                  <p:childTnLst>
                                    <p:set>
                                      <p:cBhvr>
                                        <p:cTn id="88" dur="1" fill="hold">
                                          <p:stCondLst>
                                            <p:cond delay="0"/>
                                          </p:stCondLst>
                                        </p:cTn>
                                        <p:tgtEl>
                                          <p:spTgt spid="437"/>
                                        </p:tgtEl>
                                        <p:attrNameLst>
                                          <p:attrName>style.visibility</p:attrName>
                                        </p:attrNameLst>
                                      </p:cBhvr>
                                      <p:to>
                                        <p:strVal val="visible"/>
                                      </p:to>
                                    </p:set>
                                    <p:animEffect transition="in" filter="fade">
                                      <p:cBhvr>
                                        <p:cTn id="89" dur="500"/>
                                        <p:tgtEl>
                                          <p:spTgt spid="437"/>
                                        </p:tgtEl>
                                      </p:cBhvr>
                                    </p:animEffect>
                                  </p:childTnLst>
                                </p:cTn>
                              </p:par>
                            </p:childTnLst>
                          </p:cTn>
                        </p:par>
                        <p:par>
                          <p:cTn id="90" fill="hold">
                            <p:stCondLst>
                              <p:cond delay="1500"/>
                            </p:stCondLst>
                            <p:childTnLst>
                              <p:par>
                                <p:cTn id="91" presetID="10" presetClass="entr" presetSubtype="0" fill="hold" nodeType="afterEffect">
                                  <p:stCondLst>
                                    <p:cond delay="0"/>
                                  </p:stCondLst>
                                  <p:childTnLst>
                                    <p:set>
                                      <p:cBhvr>
                                        <p:cTn id="92" dur="1" fill="hold">
                                          <p:stCondLst>
                                            <p:cond delay="0"/>
                                          </p:stCondLst>
                                        </p:cTn>
                                        <p:tgtEl>
                                          <p:spTgt spid="419"/>
                                        </p:tgtEl>
                                        <p:attrNameLst>
                                          <p:attrName>style.visibility</p:attrName>
                                        </p:attrNameLst>
                                      </p:cBhvr>
                                      <p:to>
                                        <p:strVal val="visible"/>
                                      </p:to>
                                    </p:set>
                                    <p:animEffect transition="in" filter="fade">
                                      <p:cBhvr>
                                        <p:cTn id="93" dur="500"/>
                                        <p:tgtEl>
                                          <p:spTgt spid="419"/>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nodeType="clickEffect">
                                  <p:stCondLst>
                                    <p:cond delay="0"/>
                                  </p:stCondLst>
                                  <p:childTnLst>
                                    <p:set>
                                      <p:cBhvr>
                                        <p:cTn id="97" dur="1" fill="hold">
                                          <p:stCondLst>
                                            <p:cond delay="0"/>
                                          </p:stCondLst>
                                        </p:cTn>
                                        <p:tgtEl>
                                          <p:spTgt spid="417"/>
                                        </p:tgtEl>
                                        <p:attrNameLst>
                                          <p:attrName>style.visibility</p:attrName>
                                        </p:attrNameLst>
                                      </p:cBhvr>
                                      <p:to>
                                        <p:strVal val="visible"/>
                                      </p:to>
                                    </p:set>
                                    <p:animEffect transition="in" filter="wipe(up)">
                                      <p:cBhvr>
                                        <p:cTn id="98" dur="500"/>
                                        <p:tgtEl>
                                          <p:spTgt spid="417"/>
                                        </p:tgtEl>
                                      </p:cBhvr>
                                    </p:animEffect>
                                  </p:childTnLst>
                                </p:cTn>
                              </p:par>
                            </p:childTnLst>
                          </p:cTn>
                        </p:par>
                        <p:par>
                          <p:cTn id="99" fill="hold">
                            <p:stCondLst>
                              <p:cond delay="500"/>
                            </p:stCondLst>
                            <p:childTnLst>
                              <p:par>
                                <p:cTn id="100" presetID="10" presetClass="entr" presetSubtype="0" fill="hold" grpId="0" nodeType="afterEffect">
                                  <p:stCondLst>
                                    <p:cond delay="0"/>
                                  </p:stCondLst>
                                  <p:childTnLst>
                                    <p:set>
                                      <p:cBhvr>
                                        <p:cTn id="101" dur="1" fill="hold">
                                          <p:stCondLst>
                                            <p:cond delay="0"/>
                                          </p:stCondLst>
                                        </p:cTn>
                                        <p:tgtEl>
                                          <p:spTgt spid="392"/>
                                        </p:tgtEl>
                                        <p:attrNameLst>
                                          <p:attrName>style.visibility</p:attrName>
                                        </p:attrNameLst>
                                      </p:cBhvr>
                                      <p:to>
                                        <p:strVal val="visible"/>
                                      </p:to>
                                    </p:set>
                                    <p:animEffect transition="in" filter="fade">
                                      <p:cBhvr>
                                        <p:cTn id="102" dur="500"/>
                                        <p:tgtEl>
                                          <p:spTgt spid="392"/>
                                        </p:tgtEl>
                                      </p:cBhvr>
                                    </p:animEffect>
                                  </p:childTnLst>
                                </p:cTn>
                              </p:par>
                            </p:childTnLst>
                          </p:cTn>
                        </p:par>
                        <p:par>
                          <p:cTn id="103" fill="hold">
                            <p:stCondLst>
                              <p:cond delay="1000"/>
                            </p:stCondLst>
                            <p:childTnLst>
                              <p:par>
                                <p:cTn id="104" presetID="10" presetClass="entr" presetSubtype="0" fill="hold" nodeType="afterEffect">
                                  <p:stCondLst>
                                    <p:cond delay="0"/>
                                  </p:stCondLst>
                                  <p:childTnLst>
                                    <p:set>
                                      <p:cBhvr>
                                        <p:cTn id="105" dur="1" fill="hold">
                                          <p:stCondLst>
                                            <p:cond delay="0"/>
                                          </p:stCondLst>
                                        </p:cTn>
                                        <p:tgtEl>
                                          <p:spTgt spid="423"/>
                                        </p:tgtEl>
                                        <p:attrNameLst>
                                          <p:attrName>style.visibility</p:attrName>
                                        </p:attrNameLst>
                                      </p:cBhvr>
                                      <p:to>
                                        <p:strVal val="visible"/>
                                      </p:to>
                                    </p:set>
                                    <p:animEffect transition="in" filter="fade">
                                      <p:cBhvr>
                                        <p:cTn id="106" dur="500"/>
                                        <p:tgtEl>
                                          <p:spTgt spid="423"/>
                                        </p:tgtEl>
                                      </p:cBhvr>
                                    </p:animEffect>
                                  </p:childTnLst>
                                </p:cTn>
                              </p:par>
                            </p:childTnLst>
                          </p:cTn>
                        </p:par>
                        <p:par>
                          <p:cTn id="107" fill="hold">
                            <p:stCondLst>
                              <p:cond delay="1500"/>
                            </p:stCondLst>
                            <p:childTnLst>
                              <p:par>
                                <p:cTn id="108" presetID="10" presetClass="entr" presetSubtype="0" fill="hold" grpId="0" nodeType="afterEffect">
                                  <p:stCondLst>
                                    <p:cond delay="0"/>
                                  </p:stCondLst>
                                  <p:childTnLst>
                                    <p:set>
                                      <p:cBhvr>
                                        <p:cTn id="109" dur="1" fill="hold">
                                          <p:stCondLst>
                                            <p:cond delay="0"/>
                                          </p:stCondLst>
                                        </p:cTn>
                                        <p:tgtEl>
                                          <p:spTgt spid="438"/>
                                        </p:tgtEl>
                                        <p:attrNameLst>
                                          <p:attrName>style.visibility</p:attrName>
                                        </p:attrNameLst>
                                      </p:cBhvr>
                                      <p:to>
                                        <p:strVal val="visible"/>
                                      </p:to>
                                    </p:set>
                                    <p:animEffect transition="in" filter="fade">
                                      <p:cBhvr>
                                        <p:cTn id="110" dur="500"/>
                                        <p:tgtEl>
                                          <p:spTgt spid="438"/>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nodeType="clickEffect">
                                  <p:stCondLst>
                                    <p:cond delay="0"/>
                                  </p:stCondLst>
                                  <p:childTnLst>
                                    <p:animEffect transition="out" filter="fade">
                                      <p:cBhvr>
                                        <p:cTn id="114" dur="500"/>
                                        <p:tgtEl>
                                          <p:spTgt spid="423"/>
                                        </p:tgtEl>
                                      </p:cBhvr>
                                    </p:animEffect>
                                    <p:set>
                                      <p:cBhvr>
                                        <p:cTn id="115" dur="1" fill="hold">
                                          <p:stCondLst>
                                            <p:cond delay="499"/>
                                          </p:stCondLst>
                                        </p:cTn>
                                        <p:tgtEl>
                                          <p:spTgt spid="423"/>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437"/>
                                        </p:tgtEl>
                                      </p:cBhvr>
                                    </p:animEffect>
                                    <p:set>
                                      <p:cBhvr>
                                        <p:cTn id="118" dur="1" fill="hold">
                                          <p:stCondLst>
                                            <p:cond delay="499"/>
                                          </p:stCondLst>
                                        </p:cTn>
                                        <p:tgtEl>
                                          <p:spTgt spid="437"/>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438"/>
                                        </p:tgtEl>
                                      </p:cBhvr>
                                    </p:animEffect>
                                    <p:set>
                                      <p:cBhvr>
                                        <p:cTn id="121" dur="1" fill="hold">
                                          <p:stCondLst>
                                            <p:cond delay="499"/>
                                          </p:stCondLst>
                                        </p:cTn>
                                        <p:tgtEl>
                                          <p:spTgt spid="438"/>
                                        </p:tgtEl>
                                        <p:attrNameLst>
                                          <p:attrName>style.visibility</p:attrName>
                                        </p:attrNameLst>
                                      </p:cBhvr>
                                      <p:to>
                                        <p:strVal val="hidden"/>
                                      </p:to>
                                    </p:set>
                                  </p:childTnLst>
                                </p:cTn>
                              </p:par>
                            </p:childTnLst>
                          </p:cTn>
                        </p:par>
                        <p:par>
                          <p:cTn id="122" fill="hold">
                            <p:stCondLst>
                              <p:cond delay="500"/>
                            </p:stCondLst>
                            <p:childTnLst>
                              <p:par>
                                <p:cTn id="123" presetID="10" presetClass="entr" presetSubtype="0" fill="hold" grpId="0" nodeType="afterEffect">
                                  <p:stCondLst>
                                    <p:cond delay="0"/>
                                  </p:stCondLst>
                                  <p:childTnLst>
                                    <p:set>
                                      <p:cBhvr>
                                        <p:cTn id="124" dur="1" fill="hold">
                                          <p:stCondLst>
                                            <p:cond delay="0"/>
                                          </p:stCondLst>
                                        </p:cTn>
                                        <p:tgtEl>
                                          <p:spTgt spid="447"/>
                                        </p:tgtEl>
                                        <p:attrNameLst>
                                          <p:attrName>style.visibility</p:attrName>
                                        </p:attrNameLst>
                                      </p:cBhvr>
                                      <p:to>
                                        <p:strVal val="visible"/>
                                      </p:to>
                                    </p:set>
                                    <p:animEffect transition="in" filter="fade">
                                      <p:cBhvr>
                                        <p:cTn id="125" dur="500"/>
                                        <p:tgtEl>
                                          <p:spTgt spid="447"/>
                                        </p:tgtEl>
                                      </p:cBhvr>
                                    </p:animEffect>
                                  </p:childTnLst>
                                </p:cTn>
                              </p:par>
                            </p:childTnLst>
                          </p:cTn>
                        </p:par>
                        <p:par>
                          <p:cTn id="126" fill="hold">
                            <p:stCondLst>
                              <p:cond delay="1000"/>
                            </p:stCondLst>
                            <p:childTnLst>
                              <p:par>
                                <p:cTn id="127" presetID="22" presetClass="entr" presetSubtype="8" fill="hold" nodeType="afterEffect">
                                  <p:stCondLst>
                                    <p:cond delay="0"/>
                                  </p:stCondLst>
                                  <p:childTnLst>
                                    <p:set>
                                      <p:cBhvr>
                                        <p:cTn id="128" dur="1" fill="hold">
                                          <p:stCondLst>
                                            <p:cond delay="0"/>
                                          </p:stCondLst>
                                        </p:cTn>
                                        <p:tgtEl>
                                          <p:spTgt spid="418"/>
                                        </p:tgtEl>
                                        <p:attrNameLst>
                                          <p:attrName>style.visibility</p:attrName>
                                        </p:attrNameLst>
                                      </p:cBhvr>
                                      <p:to>
                                        <p:strVal val="visible"/>
                                      </p:to>
                                    </p:set>
                                    <p:animEffect transition="in" filter="wipe(left)">
                                      <p:cBhvr>
                                        <p:cTn id="129" dur="500"/>
                                        <p:tgtEl>
                                          <p:spTgt spid="418"/>
                                        </p:tgtEl>
                                      </p:cBhvr>
                                    </p:animEffect>
                                  </p:childTnLst>
                                </p:cTn>
                              </p:par>
                            </p:childTnLst>
                          </p:cTn>
                        </p:par>
                        <p:par>
                          <p:cTn id="130" fill="hold">
                            <p:stCondLst>
                              <p:cond delay="1500"/>
                            </p:stCondLst>
                            <p:childTnLst>
                              <p:par>
                                <p:cTn id="131" presetID="9" presetClass="exit" presetSubtype="0" fill="hold" nodeType="afterEffect">
                                  <p:stCondLst>
                                    <p:cond delay="400"/>
                                  </p:stCondLst>
                                  <p:childTnLst>
                                    <p:animEffect transition="out" filter="dissolve">
                                      <p:cBhvr>
                                        <p:cTn id="132" dur="500"/>
                                        <p:tgtEl>
                                          <p:spTgt spid="420"/>
                                        </p:tgtEl>
                                      </p:cBhvr>
                                    </p:animEffect>
                                    <p:set>
                                      <p:cBhvr>
                                        <p:cTn id="133" dur="1" fill="hold">
                                          <p:stCondLst>
                                            <p:cond delay="499"/>
                                          </p:stCondLst>
                                        </p:cTn>
                                        <p:tgtEl>
                                          <p:spTgt spid="420"/>
                                        </p:tgtEl>
                                        <p:attrNameLst>
                                          <p:attrName>style.visibility</p:attrName>
                                        </p:attrNameLst>
                                      </p:cBhvr>
                                      <p:to>
                                        <p:strVal val="hidden"/>
                                      </p:to>
                                    </p:set>
                                  </p:childTnLst>
                                </p:cTn>
                              </p:par>
                            </p:childTnLst>
                          </p:cTn>
                        </p:par>
                        <p:par>
                          <p:cTn id="134" fill="hold">
                            <p:stCondLst>
                              <p:cond delay="2400"/>
                            </p:stCondLst>
                            <p:childTnLst>
                              <p:par>
                                <p:cTn id="135" presetID="10" presetClass="entr" presetSubtype="0" fill="hold" grpId="0" nodeType="afterEffect">
                                  <p:stCondLst>
                                    <p:cond delay="0"/>
                                  </p:stCondLst>
                                  <p:childTnLst>
                                    <p:set>
                                      <p:cBhvr>
                                        <p:cTn id="136" dur="1" fill="hold">
                                          <p:stCondLst>
                                            <p:cond delay="0"/>
                                          </p:stCondLst>
                                        </p:cTn>
                                        <p:tgtEl>
                                          <p:spTgt spid="439"/>
                                        </p:tgtEl>
                                        <p:attrNameLst>
                                          <p:attrName>style.visibility</p:attrName>
                                        </p:attrNameLst>
                                      </p:cBhvr>
                                      <p:to>
                                        <p:strVal val="visible"/>
                                      </p:to>
                                    </p:set>
                                    <p:animEffect transition="in" filter="fade">
                                      <p:cBhvr>
                                        <p:cTn id="137" dur="500"/>
                                        <p:tgtEl>
                                          <p:spTgt spid="439"/>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429"/>
                                        </p:tgtEl>
                                        <p:attrNameLst>
                                          <p:attrName>style.visibility</p:attrName>
                                        </p:attrNameLst>
                                      </p:cBhvr>
                                      <p:to>
                                        <p:strVal val="visible"/>
                                      </p:to>
                                    </p:set>
                                    <p:animEffect transition="in" filter="fade">
                                      <p:cBhvr>
                                        <p:cTn id="142" dur="500"/>
                                        <p:tgtEl>
                                          <p:spTgt spid="429"/>
                                        </p:tgtEl>
                                      </p:cBhvr>
                                    </p:animEffect>
                                  </p:childTnLst>
                                </p:cTn>
                              </p:par>
                              <p:par>
                                <p:cTn id="143" presetID="10" presetClass="exit" presetSubtype="0" fill="hold" grpId="1" nodeType="withEffect">
                                  <p:stCondLst>
                                    <p:cond delay="0"/>
                                  </p:stCondLst>
                                  <p:childTnLst>
                                    <p:animEffect transition="out" filter="fade">
                                      <p:cBhvr>
                                        <p:cTn id="144" dur="500"/>
                                        <p:tgtEl>
                                          <p:spTgt spid="439"/>
                                        </p:tgtEl>
                                      </p:cBhvr>
                                    </p:animEffect>
                                    <p:set>
                                      <p:cBhvr>
                                        <p:cTn id="145" dur="1" fill="hold">
                                          <p:stCondLst>
                                            <p:cond delay="499"/>
                                          </p:stCondLst>
                                        </p:cTn>
                                        <p:tgtEl>
                                          <p:spTgt spid="439"/>
                                        </p:tgtEl>
                                        <p:attrNameLst>
                                          <p:attrName>style.visibility</p:attrName>
                                        </p:attrNameLst>
                                      </p:cBhvr>
                                      <p:to>
                                        <p:strVal val="hidden"/>
                                      </p:to>
                                    </p:set>
                                  </p:childTnLst>
                                </p:cTn>
                              </p:par>
                            </p:childTnLst>
                          </p:cTn>
                        </p:par>
                        <p:par>
                          <p:cTn id="146" fill="hold">
                            <p:stCondLst>
                              <p:cond delay="500"/>
                            </p:stCondLst>
                            <p:childTnLst>
                              <p:par>
                                <p:cTn id="147" presetID="22" presetClass="entr" presetSubtype="8" fill="hold" nodeType="afterEffect">
                                  <p:stCondLst>
                                    <p:cond delay="0"/>
                                  </p:stCondLst>
                                  <p:childTnLst>
                                    <p:set>
                                      <p:cBhvr>
                                        <p:cTn id="148" dur="1" fill="hold">
                                          <p:stCondLst>
                                            <p:cond delay="0"/>
                                          </p:stCondLst>
                                        </p:cTn>
                                        <p:tgtEl>
                                          <p:spTgt spid="427"/>
                                        </p:tgtEl>
                                        <p:attrNameLst>
                                          <p:attrName>style.visibility</p:attrName>
                                        </p:attrNameLst>
                                      </p:cBhvr>
                                      <p:to>
                                        <p:strVal val="visible"/>
                                      </p:to>
                                    </p:set>
                                    <p:animEffect transition="in" filter="wipe(left)">
                                      <p:cBhvr>
                                        <p:cTn id="149" dur="500"/>
                                        <p:tgtEl>
                                          <p:spTgt spid="427"/>
                                        </p:tgtEl>
                                      </p:cBhvr>
                                    </p:animEffect>
                                  </p:childTnLst>
                                </p:cTn>
                              </p:par>
                            </p:childTnLst>
                          </p:cTn>
                        </p:par>
                        <p:par>
                          <p:cTn id="150" fill="hold">
                            <p:stCondLst>
                              <p:cond delay="1000"/>
                            </p:stCondLst>
                            <p:childTnLst>
                              <p:par>
                                <p:cTn id="151" presetID="22" presetClass="entr" presetSubtype="8" fill="hold" nodeType="afterEffect">
                                  <p:stCondLst>
                                    <p:cond delay="0"/>
                                  </p:stCondLst>
                                  <p:childTnLst>
                                    <p:set>
                                      <p:cBhvr>
                                        <p:cTn id="152" dur="1" fill="hold">
                                          <p:stCondLst>
                                            <p:cond delay="0"/>
                                          </p:stCondLst>
                                        </p:cTn>
                                        <p:tgtEl>
                                          <p:spTgt spid="430"/>
                                        </p:tgtEl>
                                        <p:attrNameLst>
                                          <p:attrName>style.visibility</p:attrName>
                                        </p:attrNameLst>
                                      </p:cBhvr>
                                      <p:to>
                                        <p:strVal val="visible"/>
                                      </p:to>
                                    </p:set>
                                    <p:animEffect transition="in" filter="wipe(left)">
                                      <p:cBhvr>
                                        <p:cTn id="153" dur="500"/>
                                        <p:tgtEl>
                                          <p:spTgt spid="430"/>
                                        </p:tgtEl>
                                      </p:cBhvr>
                                    </p:animEffect>
                                  </p:childTnLst>
                                </p:cTn>
                              </p:par>
                            </p:childTnLst>
                          </p:cTn>
                        </p:par>
                        <p:par>
                          <p:cTn id="154" fill="hold">
                            <p:stCondLst>
                              <p:cond delay="1500"/>
                            </p:stCondLst>
                            <p:childTnLst>
                              <p:par>
                                <p:cTn id="155" presetID="10" presetClass="entr" presetSubtype="0" fill="hold" grpId="1" nodeType="afterEffect">
                                  <p:stCondLst>
                                    <p:cond delay="0"/>
                                  </p:stCondLst>
                                  <p:childTnLst>
                                    <p:set>
                                      <p:cBhvr>
                                        <p:cTn id="156" dur="1" fill="hold">
                                          <p:stCondLst>
                                            <p:cond delay="0"/>
                                          </p:stCondLst>
                                        </p:cTn>
                                        <p:tgtEl>
                                          <p:spTgt spid="446"/>
                                        </p:tgtEl>
                                        <p:attrNameLst>
                                          <p:attrName>style.visibility</p:attrName>
                                        </p:attrNameLst>
                                      </p:cBhvr>
                                      <p:to>
                                        <p:strVal val="visible"/>
                                      </p:to>
                                    </p:set>
                                    <p:animEffect transition="in" filter="fade">
                                      <p:cBhvr>
                                        <p:cTn id="157" dur="500"/>
                                        <p:tgtEl>
                                          <p:spTgt spid="446"/>
                                        </p:tgtEl>
                                      </p:cBhvr>
                                    </p:animEffect>
                                  </p:childTnLst>
                                </p:cTn>
                              </p:par>
                              <p:par>
                                <p:cTn id="158" presetID="42" presetClass="path" presetSubtype="0" accel="50000" decel="50000" fill="hold" grpId="0" nodeType="withEffect">
                                  <p:stCondLst>
                                    <p:cond delay="0"/>
                                  </p:stCondLst>
                                  <p:childTnLst>
                                    <p:animMotion origin="layout" path="M -1.875E-6 -2.59259E-6 L 0.39492 -0.02754 " pathEditMode="relative" rAng="0" ptsTypes="AA">
                                      <p:cBhvr>
                                        <p:cTn id="159" dur="2000" fill="hold"/>
                                        <p:tgtEl>
                                          <p:spTgt spid="446"/>
                                        </p:tgtEl>
                                        <p:attrNameLst>
                                          <p:attrName>ppt_x</p:attrName>
                                          <p:attrName>ppt_y</p:attrName>
                                        </p:attrNameLst>
                                      </p:cBhvr>
                                      <p:rCtr x="19740" y="-1389"/>
                                    </p:animMotion>
                                  </p:childTnLst>
                                </p:cTn>
                              </p:par>
                              <p:par>
                                <p:cTn id="160" presetID="10" presetClass="entr" presetSubtype="0" fill="hold" nodeType="withEffect">
                                  <p:stCondLst>
                                    <p:cond delay="1500"/>
                                  </p:stCondLst>
                                  <p:childTnLst>
                                    <p:set>
                                      <p:cBhvr>
                                        <p:cTn id="161" dur="1" fill="hold">
                                          <p:stCondLst>
                                            <p:cond delay="0"/>
                                          </p:stCondLst>
                                        </p:cTn>
                                        <p:tgtEl>
                                          <p:spTgt spid="484"/>
                                        </p:tgtEl>
                                        <p:attrNameLst>
                                          <p:attrName>style.visibility</p:attrName>
                                        </p:attrNameLst>
                                      </p:cBhvr>
                                      <p:to>
                                        <p:strVal val="visible"/>
                                      </p:to>
                                    </p:set>
                                    <p:animEffect transition="in" filter="fade">
                                      <p:cBhvr>
                                        <p:cTn id="162" dur="500"/>
                                        <p:tgtEl>
                                          <p:spTgt spid="484"/>
                                        </p:tgtEl>
                                      </p:cBhvr>
                                    </p:animEffect>
                                  </p:childTnLst>
                                </p:cTn>
                              </p:par>
                              <p:par>
                                <p:cTn id="163" presetID="10" presetClass="entr" presetSubtype="0" fill="hold" grpId="1" nodeType="withEffect">
                                  <p:stCondLst>
                                    <p:cond delay="0"/>
                                  </p:stCondLst>
                                  <p:childTnLst>
                                    <p:set>
                                      <p:cBhvr>
                                        <p:cTn id="164" dur="1" fill="hold">
                                          <p:stCondLst>
                                            <p:cond delay="0"/>
                                          </p:stCondLst>
                                        </p:cTn>
                                        <p:tgtEl>
                                          <p:spTgt spid="444"/>
                                        </p:tgtEl>
                                        <p:attrNameLst>
                                          <p:attrName>style.visibility</p:attrName>
                                        </p:attrNameLst>
                                      </p:cBhvr>
                                      <p:to>
                                        <p:strVal val="visible"/>
                                      </p:to>
                                    </p:set>
                                    <p:animEffect transition="in" filter="fade">
                                      <p:cBhvr>
                                        <p:cTn id="165" dur="500"/>
                                        <p:tgtEl>
                                          <p:spTgt spid="444"/>
                                        </p:tgtEl>
                                      </p:cBhvr>
                                    </p:animEffect>
                                  </p:childTnLst>
                                </p:cTn>
                              </p:par>
                              <p:par>
                                <p:cTn id="166" presetID="42" presetClass="path" presetSubtype="0" accel="50000" decel="50000" fill="hold" grpId="0" nodeType="withEffect">
                                  <p:stCondLst>
                                    <p:cond delay="0"/>
                                  </p:stCondLst>
                                  <p:childTnLst>
                                    <p:animMotion origin="layout" path="M -1.875E-6 -2.59259E-6 L 0.39584 0.03102 " pathEditMode="relative" rAng="0" ptsTypes="AA">
                                      <p:cBhvr>
                                        <p:cTn id="167" dur="2000" fill="hold"/>
                                        <p:tgtEl>
                                          <p:spTgt spid="444"/>
                                        </p:tgtEl>
                                        <p:attrNameLst>
                                          <p:attrName>ppt_x</p:attrName>
                                          <p:attrName>ppt_y</p:attrName>
                                        </p:attrNameLst>
                                      </p:cBhvr>
                                      <p:rCtr x="19792" y="1551"/>
                                    </p:animMotion>
                                  </p:childTnLst>
                                </p:cTn>
                              </p:par>
                              <p:par>
                                <p:cTn id="168" presetID="10" presetClass="entr" presetSubtype="0" fill="hold" nodeType="withEffect">
                                  <p:stCondLst>
                                    <p:cond delay="1500"/>
                                  </p:stCondLst>
                                  <p:childTnLst>
                                    <p:set>
                                      <p:cBhvr>
                                        <p:cTn id="169" dur="1" fill="hold">
                                          <p:stCondLst>
                                            <p:cond delay="0"/>
                                          </p:stCondLst>
                                        </p:cTn>
                                        <p:tgtEl>
                                          <p:spTgt spid="466"/>
                                        </p:tgtEl>
                                        <p:attrNameLst>
                                          <p:attrName>style.visibility</p:attrName>
                                        </p:attrNameLst>
                                      </p:cBhvr>
                                      <p:to>
                                        <p:strVal val="visible"/>
                                      </p:to>
                                    </p:set>
                                    <p:animEffect transition="in" filter="fade">
                                      <p:cBhvr>
                                        <p:cTn id="170" dur="500"/>
                                        <p:tgtEl>
                                          <p:spTgt spid="466"/>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nodeType="clickEffect">
                                  <p:stCondLst>
                                    <p:cond delay="0"/>
                                  </p:stCondLst>
                                  <p:childTnLst>
                                    <p:set>
                                      <p:cBhvr>
                                        <p:cTn id="174" dur="1" fill="hold">
                                          <p:stCondLst>
                                            <p:cond delay="0"/>
                                          </p:stCondLst>
                                        </p:cTn>
                                        <p:tgtEl>
                                          <p:spTgt spid="431"/>
                                        </p:tgtEl>
                                        <p:attrNameLst>
                                          <p:attrName>style.visibility</p:attrName>
                                        </p:attrNameLst>
                                      </p:cBhvr>
                                      <p:to>
                                        <p:strVal val="visible"/>
                                      </p:to>
                                    </p:set>
                                    <p:animEffect transition="in" filter="wipe(left)">
                                      <p:cBhvr>
                                        <p:cTn id="175" dur="1000"/>
                                        <p:tgtEl>
                                          <p:spTgt spid="431"/>
                                        </p:tgtEl>
                                      </p:cBhvr>
                                    </p:animEffect>
                                  </p:childTnLst>
                                </p:cTn>
                              </p:par>
                              <p:par>
                                <p:cTn id="176" presetID="10" presetClass="exit" presetSubtype="0" fill="hold" nodeType="withEffect">
                                  <p:stCondLst>
                                    <p:cond delay="0"/>
                                  </p:stCondLst>
                                  <p:childTnLst>
                                    <p:animEffect transition="out" filter="fade">
                                      <p:cBhvr>
                                        <p:cTn id="177" dur="500"/>
                                        <p:tgtEl>
                                          <p:spTgt spid="430"/>
                                        </p:tgtEl>
                                      </p:cBhvr>
                                    </p:animEffect>
                                    <p:set>
                                      <p:cBhvr>
                                        <p:cTn id="178" dur="1" fill="hold">
                                          <p:stCondLst>
                                            <p:cond delay="499"/>
                                          </p:stCondLst>
                                        </p:cTn>
                                        <p:tgtEl>
                                          <p:spTgt spid="430"/>
                                        </p:tgtEl>
                                        <p:attrNameLst>
                                          <p:attrName>style.visibility</p:attrName>
                                        </p:attrNameLst>
                                      </p:cBhvr>
                                      <p:to>
                                        <p:strVal val="hidden"/>
                                      </p:to>
                                    </p:set>
                                  </p:childTnLst>
                                </p:cTn>
                              </p:par>
                              <p:par>
                                <p:cTn id="179" presetID="10" presetClass="exit" presetSubtype="0" fill="hold" nodeType="withEffect">
                                  <p:stCondLst>
                                    <p:cond delay="0"/>
                                  </p:stCondLst>
                                  <p:childTnLst>
                                    <p:animEffect transition="out" filter="fade">
                                      <p:cBhvr>
                                        <p:cTn id="180" dur="500"/>
                                        <p:tgtEl>
                                          <p:spTgt spid="484"/>
                                        </p:tgtEl>
                                      </p:cBhvr>
                                    </p:animEffect>
                                    <p:set>
                                      <p:cBhvr>
                                        <p:cTn id="181" dur="1" fill="hold">
                                          <p:stCondLst>
                                            <p:cond delay="499"/>
                                          </p:stCondLst>
                                        </p:cTn>
                                        <p:tgtEl>
                                          <p:spTgt spid="484"/>
                                        </p:tgtEl>
                                        <p:attrNameLst>
                                          <p:attrName>style.visibility</p:attrName>
                                        </p:attrNameLst>
                                      </p:cBhvr>
                                      <p:to>
                                        <p:strVal val="hidden"/>
                                      </p:to>
                                    </p:set>
                                  </p:childTnLst>
                                </p:cTn>
                              </p:par>
                              <p:par>
                                <p:cTn id="182" presetID="10" presetClass="exit" presetSubtype="0" fill="hold" nodeType="withEffect">
                                  <p:stCondLst>
                                    <p:cond delay="0"/>
                                  </p:stCondLst>
                                  <p:childTnLst>
                                    <p:animEffect transition="out" filter="fade">
                                      <p:cBhvr>
                                        <p:cTn id="183" dur="500"/>
                                        <p:tgtEl>
                                          <p:spTgt spid="466"/>
                                        </p:tgtEl>
                                      </p:cBhvr>
                                    </p:animEffect>
                                    <p:set>
                                      <p:cBhvr>
                                        <p:cTn id="184" dur="1" fill="hold">
                                          <p:stCondLst>
                                            <p:cond delay="499"/>
                                          </p:stCondLst>
                                        </p:cTn>
                                        <p:tgtEl>
                                          <p:spTgt spid="466"/>
                                        </p:tgtEl>
                                        <p:attrNameLst>
                                          <p:attrName>style.visibility</p:attrName>
                                        </p:attrNameLst>
                                      </p:cBhvr>
                                      <p:to>
                                        <p:strVal val="hidden"/>
                                      </p:to>
                                    </p:set>
                                  </p:childTnLst>
                                </p:cTn>
                              </p:par>
                              <p:par>
                                <p:cTn id="185" presetID="10" presetClass="exit" presetSubtype="0" fill="hold" grpId="2" nodeType="withEffect">
                                  <p:stCondLst>
                                    <p:cond delay="0"/>
                                  </p:stCondLst>
                                  <p:childTnLst>
                                    <p:animEffect transition="out" filter="fade">
                                      <p:cBhvr>
                                        <p:cTn id="186" dur="500"/>
                                        <p:tgtEl>
                                          <p:spTgt spid="446"/>
                                        </p:tgtEl>
                                      </p:cBhvr>
                                    </p:animEffect>
                                    <p:set>
                                      <p:cBhvr>
                                        <p:cTn id="187" dur="1" fill="hold">
                                          <p:stCondLst>
                                            <p:cond delay="499"/>
                                          </p:stCondLst>
                                        </p:cTn>
                                        <p:tgtEl>
                                          <p:spTgt spid="446"/>
                                        </p:tgtEl>
                                        <p:attrNameLst>
                                          <p:attrName>style.visibility</p:attrName>
                                        </p:attrNameLst>
                                      </p:cBhvr>
                                      <p:to>
                                        <p:strVal val="hidden"/>
                                      </p:to>
                                    </p:set>
                                  </p:childTnLst>
                                </p:cTn>
                              </p:par>
                              <p:par>
                                <p:cTn id="188" presetID="10" presetClass="exit" presetSubtype="0" fill="hold" grpId="2" nodeType="withEffect">
                                  <p:stCondLst>
                                    <p:cond delay="0"/>
                                  </p:stCondLst>
                                  <p:childTnLst>
                                    <p:animEffect transition="out" filter="fade">
                                      <p:cBhvr>
                                        <p:cTn id="189" dur="500"/>
                                        <p:tgtEl>
                                          <p:spTgt spid="444"/>
                                        </p:tgtEl>
                                      </p:cBhvr>
                                    </p:animEffect>
                                    <p:set>
                                      <p:cBhvr>
                                        <p:cTn id="190" dur="1" fill="hold">
                                          <p:stCondLst>
                                            <p:cond delay="499"/>
                                          </p:stCondLst>
                                        </p:cTn>
                                        <p:tgtEl>
                                          <p:spTgt spid="444"/>
                                        </p:tgtEl>
                                        <p:attrNameLst>
                                          <p:attrName>style.visibility</p:attrName>
                                        </p:attrNameLst>
                                      </p:cBhvr>
                                      <p:to>
                                        <p:strVal val="hidden"/>
                                      </p:to>
                                    </p:set>
                                  </p:childTnLst>
                                </p:cTn>
                              </p:par>
                              <p:par>
                                <p:cTn id="191" presetID="10" presetClass="entr" presetSubtype="0" fill="hold" grpId="0" nodeType="withEffect">
                                  <p:stCondLst>
                                    <p:cond delay="600"/>
                                  </p:stCondLst>
                                  <p:childTnLst>
                                    <p:set>
                                      <p:cBhvr>
                                        <p:cTn id="192" dur="1" fill="hold">
                                          <p:stCondLst>
                                            <p:cond delay="0"/>
                                          </p:stCondLst>
                                        </p:cTn>
                                        <p:tgtEl>
                                          <p:spTgt spid="426"/>
                                        </p:tgtEl>
                                        <p:attrNameLst>
                                          <p:attrName>style.visibility</p:attrName>
                                        </p:attrNameLst>
                                      </p:cBhvr>
                                      <p:to>
                                        <p:strVal val="visible"/>
                                      </p:to>
                                    </p:set>
                                    <p:animEffect transition="in" filter="fade">
                                      <p:cBhvr>
                                        <p:cTn id="193" dur="500"/>
                                        <p:tgtEl>
                                          <p:spTgt spid="426"/>
                                        </p:tgtEl>
                                      </p:cBhvr>
                                    </p:animEffect>
                                  </p:childTnLst>
                                </p:cTn>
                              </p:par>
                            </p:childTnLst>
                          </p:cTn>
                        </p:par>
                        <p:par>
                          <p:cTn id="194" fill="hold">
                            <p:stCondLst>
                              <p:cond delay="1100"/>
                            </p:stCondLst>
                            <p:childTnLst>
                              <p:par>
                                <p:cTn id="195" presetID="22" presetClass="entr" presetSubtype="1" fill="hold" nodeType="afterEffect">
                                  <p:stCondLst>
                                    <p:cond delay="0"/>
                                  </p:stCondLst>
                                  <p:childTnLst>
                                    <p:set>
                                      <p:cBhvr>
                                        <p:cTn id="196" dur="1" fill="hold">
                                          <p:stCondLst>
                                            <p:cond delay="0"/>
                                          </p:stCondLst>
                                        </p:cTn>
                                        <p:tgtEl>
                                          <p:spTgt spid="432"/>
                                        </p:tgtEl>
                                        <p:attrNameLst>
                                          <p:attrName>style.visibility</p:attrName>
                                        </p:attrNameLst>
                                      </p:cBhvr>
                                      <p:to>
                                        <p:strVal val="visible"/>
                                      </p:to>
                                    </p:set>
                                    <p:animEffect transition="in" filter="wipe(up)">
                                      <p:cBhvr>
                                        <p:cTn id="197" dur="500"/>
                                        <p:tgtEl>
                                          <p:spTgt spid="432"/>
                                        </p:tgtEl>
                                      </p:cBhvr>
                                    </p:animEffect>
                                  </p:childTnLst>
                                </p:cTn>
                              </p:par>
                            </p:childTnLst>
                          </p:cTn>
                        </p:par>
                        <p:par>
                          <p:cTn id="198" fill="hold">
                            <p:stCondLst>
                              <p:cond delay="1600"/>
                            </p:stCondLst>
                            <p:childTnLst>
                              <p:par>
                                <p:cTn id="199" presetID="10" presetClass="entr" presetSubtype="0" fill="hold" grpId="1" nodeType="afterEffect">
                                  <p:stCondLst>
                                    <p:cond delay="0"/>
                                  </p:stCondLst>
                                  <p:childTnLst>
                                    <p:set>
                                      <p:cBhvr>
                                        <p:cTn id="200" dur="1" fill="hold">
                                          <p:stCondLst>
                                            <p:cond delay="0"/>
                                          </p:stCondLst>
                                        </p:cTn>
                                        <p:tgtEl>
                                          <p:spTgt spid="445"/>
                                        </p:tgtEl>
                                        <p:attrNameLst>
                                          <p:attrName>style.visibility</p:attrName>
                                        </p:attrNameLst>
                                      </p:cBhvr>
                                      <p:to>
                                        <p:strVal val="visible"/>
                                      </p:to>
                                    </p:set>
                                    <p:animEffect transition="in" filter="fade">
                                      <p:cBhvr>
                                        <p:cTn id="201" dur="500"/>
                                        <p:tgtEl>
                                          <p:spTgt spid="445"/>
                                        </p:tgtEl>
                                      </p:cBhvr>
                                    </p:animEffect>
                                  </p:childTnLst>
                                </p:cTn>
                              </p:par>
                              <p:par>
                                <p:cTn id="202" presetID="42" presetClass="path" presetSubtype="0" accel="50000" decel="50000" fill="hold" grpId="0" nodeType="withEffect">
                                  <p:stCondLst>
                                    <p:cond delay="0"/>
                                  </p:stCondLst>
                                  <p:childTnLst>
                                    <p:animMotion origin="layout" path="M -1.875E-6 -2.59259E-6 L 0.39557 0.20162 " pathEditMode="relative" rAng="0" ptsTypes="AA">
                                      <p:cBhvr>
                                        <p:cTn id="203" dur="2000" fill="hold"/>
                                        <p:tgtEl>
                                          <p:spTgt spid="445"/>
                                        </p:tgtEl>
                                        <p:attrNameLst>
                                          <p:attrName>ppt_x</p:attrName>
                                          <p:attrName>ppt_y</p:attrName>
                                        </p:attrNameLst>
                                      </p:cBhvr>
                                      <p:rCtr x="19779" y="10069"/>
                                    </p:animMotion>
                                  </p:childTnLst>
                                </p:cTn>
                              </p:par>
                              <p:par>
                                <p:cTn id="204" presetID="10" presetClass="entr" presetSubtype="0" fill="hold" nodeType="withEffect">
                                  <p:stCondLst>
                                    <p:cond delay="1700"/>
                                  </p:stCondLst>
                                  <p:childTnLst>
                                    <p:set>
                                      <p:cBhvr>
                                        <p:cTn id="205" dur="1" fill="hold">
                                          <p:stCondLst>
                                            <p:cond delay="0"/>
                                          </p:stCondLst>
                                        </p:cTn>
                                        <p:tgtEl>
                                          <p:spTgt spid="448"/>
                                        </p:tgtEl>
                                        <p:attrNameLst>
                                          <p:attrName>style.visibility</p:attrName>
                                        </p:attrNameLst>
                                      </p:cBhvr>
                                      <p:to>
                                        <p:strVal val="visible"/>
                                      </p:to>
                                    </p:set>
                                    <p:animEffect transition="in" filter="fade">
                                      <p:cBhvr>
                                        <p:cTn id="206" dur="50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 grpId="0" animBg="1"/>
      <p:bldP spid="287" grpId="0" animBg="1"/>
      <p:bldP spid="355" grpId="0" animBg="1"/>
      <p:bldP spid="389" grpId="0" animBg="1"/>
      <p:bldP spid="392" grpId="0" animBg="1"/>
      <p:bldP spid="394" grpId="0" animBg="1"/>
      <p:bldP spid="425" grpId="0" animBg="1"/>
      <p:bldP spid="425" grpId="1" animBg="1"/>
      <p:bldP spid="426" grpId="0" animBg="1"/>
      <p:bldP spid="429" grpId="0" animBg="1"/>
      <p:bldP spid="435" grpId="0" animBg="1"/>
      <p:bldP spid="435" grpId="1" animBg="1"/>
      <p:bldP spid="436" grpId="0" animBg="1"/>
      <p:bldP spid="436" grpId="1" animBg="1"/>
      <p:bldP spid="437" grpId="0" animBg="1"/>
      <p:bldP spid="437" grpId="1" animBg="1"/>
      <p:bldP spid="438" grpId="0" animBg="1"/>
      <p:bldP spid="438" grpId="1" animBg="1"/>
      <p:bldP spid="439" grpId="0" animBg="1"/>
      <p:bldP spid="439" grpId="1" animBg="1"/>
      <p:bldP spid="440" grpId="0" animBg="1"/>
      <p:bldP spid="502" grpId="0" animBg="1"/>
      <p:bldP spid="502" grpId="1" animBg="1"/>
      <p:bldP spid="444" grpId="0" animBg="1"/>
      <p:bldP spid="444" grpId="1" animBg="1"/>
      <p:bldP spid="444" grpId="2" animBg="1"/>
      <p:bldP spid="445" grpId="0" animBg="1"/>
      <p:bldP spid="445" grpId="1" animBg="1"/>
      <p:bldP spid="446" grpId="0" animBg="1"/>
      <p:bldP spid="446" grpId="1" animBg="1"/>
      <p:bldP spid="446" grpId="2" animBg="1"/>
      <p:bldP spid="44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37E3FF2-9CEA-4F66-B823-986BF1B19913}"/>
              </a:ext>
            </a:extLst>
          </p:cNvPr>
          <p:cNvGrpSpPr/>
          <p:nvPr/>
        </p:nvGrpSpPr>
        <p:grpSpPr>
          <a:xfrm>
            <a:off x="250244" y="3222882"/>
            <a:ext cx="625473" cy="909207"/>
            <a:chOff x="250242" y="3682288"/>
            <a:chExt cx="625473" cy="909207"/>
          </a:xfrm>
        </p:grpSpPr>
        <p:pic>
          <p:nvPicPr>
            <p:cNvPr id="139" name="Picture 4" descr="Image result for docker hub logo">
              <a:extLst>
                <a:ext uri="{FF2B5EF4-FFF2-40B4-BE49-F238E27FC236}">
                  <a16:creationId xmlns:a16="http://schemas.microsoft.com/office/drawing/2014/main" id="{40EE67FE-8283-4CE1-BF68-46293A96E9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35"/>
            <a:stretch/>
          </p:blipFill>
          <p:spPr bwMode="auto">
            <a:xfrm>
              <a:off x="250242" y="3682288"/>
              <a:ext cx="625473" cy="51829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2" descr="C:\Users\steve\AppData\Local\Temp\SNAGHTML3c2ca0f.PNG">
              <a:extLst>
                <a:ext uri="{FF2B5EF4-FFF2-40B4-BE49-F238E27FC236}">
                  <a16:creationId xmlns:a16="http://schemas.microsoft.com/office/drawing/2014/main" id="{20C13FBB-F2B2-46CD-8890-540F41F85C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401" y="4187911"/>
              <a:ext cx="439154" cy="403584"/>
            </a:xfrm>
            <a:prstGeom prst="rect">
              <a:avLst/>
            </a:prstGeom>
            <a:noFill/>
            <a:extLst>
              <a:ext uri="{909E8E84-426E-40DD-AFC4-6F175D3DCCD1}">
                <a14:hiddenFill xmlns:a14="http://schemas.microsoft.com/office/drawing/2010/main">
                  <a:solidFill>
                    <a:srgbClr val="FFFFFF"/>
                  </a:solidFill>
                </a14:hiddenFill>
              </a:ext>
            </a:extLst>
          </p:spPr>
        </p:pic>
      </p:grpSp>
      <p:pic>
        <p:nvPicPr>
          <p:cNvPr id="141" name="Picture 6" descr="Image result for azure event grid">
            <a:extLst>
              <a:ext uri="{FF2B5EF4-FFF2-40B4-BE49-F238E27FC236}">
                <a16:creationId xmlns:a16="http://schemas.microsoft.com/office/drawing/2014/main" id="{4E566ED8-7D15-4DDA-8229-3E4A3683E3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894" r="21894"/>
          <a:stretch/>
        </p:blipFill>
        <p:spPr bwMode="auto">
          <a:xfrm>
            <a:off x="979907" y="3348073"/>
            <a:ext cx="625475" cy="5841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0E635D20-D94D-4406-8797-5BBDA1AA117F}"/>
                  </a:ext>
                </a:extLst>
              </p:cNvPr>
              <p:cNvSpPr txBox="1"/>
              <p:nvPr/>
            </p:nvSpPr>
            <p:spPr>
              <a:xfrm>
                <a:off x="3476107" y="981658"/>
                <a:ext cx="51713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𝑝𝑟</m:t>
                      </m:r>
                      <m:r>
                        <a:rPr lang="en-US" i="1">
                          <a:latin typeface="Cambria Math" panose="02040503050406030204" pitchFamily="18" charset="0"/>
                        </a:rPr>
                        <m:t>=1</m:t>
                      </m:r>
                      <m:r>
                        <a:rPr lang="en-US" i="1">
                          <a:latin typeface="Cambria Math" panose="02040503050406030204" pitchFamily="18" charset="0"/>
                        </a:rPr>
                        <m:t>𝑏</m:t>
                      </m:r>
                      <m:r>
                        <a:rPr lang="en-US" i="1">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+ 1</m:t>
                      </m:r>
                      <m:r>
                        <a:rPr lang="en-US" i="1">
                          <a:latin typeface="Cambria Math" panose="02040503050406030204" pitchFamily="18" charset="0"/>
                        </a:rPr>
                        <m:t>𝑡</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 ∗</m:t>
                      </m:r>
                      <m:r>
                        <a:rPr lang="en-US" i="1">
                          <a:latin typeface="Cambria Math" panose="02040503050406030204" pitchFamily="18" charset="0"/>
                        </a:rPr>
                        <m:t>𝑙𝑖𝑓𝑒</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𝑑𝑒𝑣𝑒𝑙𝑜𝑝𝑚𝑒𝑛𝑡</m:t>
                      </m:r>
                    </m:oMath>
                  </m:oMathPara>
                </a14:m>
                <a:endParaRPr lang="en-US"/>
              </a:p>
            </p:txBody>
          </p:sp>
        </mc:Choice>
        <mc:Fallback xmlns="">
          <p:sp>
            <p:nvSpPr>
              <p:cNvPr id="142" name="TextBox 141">
                <a:extLst>
                  <a:ext uri="{FF2B5EF4-FFF2-40B4-BE49-F238E27FC236}">
                    <a16:creationId xmlns:a16="http://schemas.microsoft.com/office/drawing/2014/main" id="{0E635D20-D94D-4406-8797-5BBDA1AA117F}"/>
                  </a:ext>
                </a:extLst>
              </p:cNvPr>
              <p:cNvSpPr txBox="1">
                <a:spLocks noRot="1" noChangeAspect="1" noMove="1" noResize="1" noEditPoints="1" noAdjustHandles="1" noChangeArrowheads="1" noChangeShapeType="1" noTextEdit="1"/>
              </p:cNvSpPr>
              <p:nvPr/>
            </p:nvSpPr>
            <p:spPr>
              <a:xfrm>
                <a:off x="3476107" y="981658"/>
                <a:ext cx="5171352" cy="276999"/>
              </a:xfrm>
              <a:prstGeom prst="rect">
                <a:avLst/>
              </a:prstGeom>
              <a:blipFill>
                <a:blip r:embed="rId6"/>
                <a:stretch>
                  <a:fillRect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7887C459-C657-4759-924B-FD9A8D3FE580}"/>
                  </a:ext>
                </a:extLst>
              </p:cNvPr>
              <p:cNvSpPr txBox="1"/>
              <p:nvPr/>
            </p:nvSpPr>
            <p:spPr>
              <a:xfrm>
                <a:off x="3245773" y="6186357"/>
                <a:ext cx="6667723"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b="1" i="1">
                          <a:latin typeface="Cambria Math" panose="02040503050406030204" pitchFamily="18" charset="0"/>
                        </a:rPr>
                        <m:t>𝒑𝒂𝒕𝒄𝒉</m:t>
                      </m:r>
                      <m:r>
                        <a:rPr lang="en-US" i="1">
                          <a:latin typeface="Cambria Math" panose="02040503050406030204" pitchFamily="18" charset="0"/>
                        </a:rPr>
                        <m:t>=</m:t>
                      </m:r>
                      <m:r>
                        <a:rPr lang="en-US" b="1" i="1">
                          <a:latin typeface="Cambria Math" panose="02040503050406030204" pitchFamily="18" charset="0"/>
                        </a:rPr>
                        <m:t>𝒄𝒖𝒔𝒕</m:t>
                      </m:r>
                      <m:r>
                        <a:rPr lang="en-US" b="1" i="1">
                          <a:latin typeface="Cambria Math" panose="02040503050406030204" pitchFamily="18" charset="0"/>
                        </a:rPr>
                        <m:t> ∗</m:t>
                      </m:r>
                      <m:r>
                        <a:rPr lang="en-US" b="1" i="1">
                          <a:latin typeface="Cambria Math" panose="02040503050406030204" pitchFamily="18" charset="0"/>
                        </a:rPr>
                        <m:t>𝒂𝒑𝒑𝒔</m:t>
                      </m:r>
                      <m:r>
                        <a:rPr lang="en-US" b="1" i="1">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𝑏</m:t>
                          </m:r>
                          <m:r>
                            <a:rPr lang="en-US" i="1">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+ 1</m:t>
                          </m:r>
                          <m:r>
                            <a:rPr lang="en-US" i="1">
                              <a:latin typeface="Cambria Math" panose="02040503050406030204" pitchFamily="18" charset="0"/>
                            </a:rPr>
                            <m:t>𝑡</m:t>
                          </m:r>
                          <m:r>
                            <a:rPr lang="en-US" i="1">
                              <a:latin typeface="Cambria Math" panose="02040503050406030204" pitchFamily="18" charset="0"/>
                            </a:rPr>
                            <m:t>+1</m:t>
                          </m:r>
                          <m:r>
                            <a:rPr lang="en-US" i="1">
                              <a:latin typeface="Cambria Math" panose="02040503050406030204" pitchFamily="18" charset="0"/>
                            </a:rPr>
                            <m:t>𝑑</m:t>
                          </m:r>
                        </m:e>
                      </m:d>
                      <m:r>
                        <a:rPr lang="en-US" i="1">
                          <a:latin typeface="Cambria Math" panose="02040503050406030204" pitchFamily="18" charset="0"/>
                        </a:rPr>
                        <m:t>∗</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𝒍𝒊𝒇𝒆</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𝒐𝒇</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𝒕𝒉𝒆</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𝒂𝒑𝒑</m:t>
                      </m:r>
                    </m:oMath>
                  </m:oMathPara>
                </a14:m>
                <a:endParaRPr lang="en-US" b="1" i="1"/>
              </a:p>
            </p:txBody>
          </p:sp>
        </mc:Choice>
        <mc:Fallback xmlns="">
          <p:sp>
            <p:nvSpPr>
              <p:cNvPr id="155" name="TextBox 154">
                <a:extLst>
                  <a:ext uri="{FF2B5EF4-FFF2-40B4-BE49-F238E27FC236}">
                    <a16:creationId xmlns:a16="http://schemas.microsoft.com/office/drawing/2014/main" id="{7887C459-C657-4759-924B-FD9A8D3FE580}"/>
                  </a:ext>
                </a:extLst>
              </p:cNvPr>
              <p:cNvSpPr txBox="1">
                <a:spLocks noRot="1" noChangeAspect="1" noMove="1" noResize="1" noEditPoints="1" noAdjustHandles="1" noChangeArrowheads="1" noChangeShapeType="1" noTextEdit="1"/>
              </p:cNvSpPr>
              <p:nvPr/>
            </p:nvSpPr>
            <p:spPr>
              <a:xfrm>
                <a:off x="3245773" y="6186357"/>
                <a:ext cx="6667723" cy="276999"/>
              </a:xfrm>
              <a:prstGeom prst="rect">
                <a:avLst/>
              </a:prstGeom>
              <a:blipFill>
                <a:blip r:embed="rId7"/>
                <a:stretch>
                  <a:fillRect t="-2222" b="-46667"/>
                </a:stretch>
              </a:blipFill>
            </p:spPr>
            <p:txBody>
              <a:bodyPr/>
              <a:lstStyle/>
              <a:p>
                <a:r>
                  <a:rPr lang="en-US">
                    <a:noFill/>
                  </a:rPr>
                  <a:t> </a:t>
                </a:r>
              </a:p>
            </p:txBody>
          </p:sp>
        </mc:Fallback>
      </mc:AlternateContent>
      <p:grpSp>
        <p:nvGrpSpPr>
          <p:cNvPr id="198" name="Group 197">
            <a:extLst>
              <a:ext uri="{FF2B5EF4-FFF2-40B4-BE49-F238E27FC236}">
                <a16:creationId xmlns:a16="http://schemas.microsoft.com/office/drawing/2014/main" id="{831A641A-C6B0-4CDF-8FAE-27D4CD17E38C}"/>
              </a:ext>
            </a:extLst>
          </p:cNvPr>
          <p:cNvGrpSpPr/>
          <p:nvPr/>
        </p:nvGrpSpPr>
        <p:grpSpPr>
          <a:xfrm>
            <a:off x="2021351" y="139006"/>
            <a:ext cx="8294224" cy="863536"/>
            <a:chOff x="2021351" y="202173"/>
            <a:chExt cx="8294224" cy="863535"/>
          </a:xfrm>
        </p:grpSpPr>
        <p:grpSp>
          <p:nvGrpSpPr>
            <p:cNvPr id="170" name="Group 169">
              <a:extLst>
                <a:ext uri="{FF2B5EF4-FFF2-40B4-BE49-F238E27FC236}">
                  <a16:creationId xmlns:a16="http://schemas.microsoft.com/office/drawing/2014/main" id="{8E278C7A-C759-46A8-9DE8-6434A89F00FC}"/>
                </a:ext>
              </a:extLst>
            </p:cNvPr>
            <p:cNvGrpSpPr/>
            <p:nvPr/>
          </p:nvGrpSpPr>
          <p:grpSpPr>
            <a:xfrm>
              <a:off x="2021351" y="574733"/>
              <a:ext cx="1576088" cy="350933"/>
              <a:chOff x="2021351" y="574733"/>
              <a:chExt cx="1576088" cy="350933"/>
            </a:xfrm>
          </p:grpSpPr>
          <p:pic>
            <p:nvPicPr>
              <p:cNvPr id="110" name="Picture 109">
                <a:extLst>
                  <a:ext uri="{FF2B5EF4-FFF2-40B4-BE49-F238E27FC236}">
                    <a16:creationId xmlns:a16="http://schemas.microsoft.com/office/drawing/2014/main" id="{772D7C22-16A4-43EC-A1AE-9B6AC8F04973}"/>
                  </a:ext>
                </a:extLst>
              </p:cNvPr>
              <p:cNvPicPr>
                <a:picLocks noChangeAspect="1"/>
              </p:cNvPicPr>
              <p:nvPr/>
            </p:nvPicPr>
            <p:blipFill>
              <a:blip r:embed="rId8"/>
              <a:stretch>
                <a:fillRect/>
              </a:stretch>
            </p:blipFill>
            <p:spPr>
              <a:xfrm>
                <a:off x="3244259" y="574733"/>
                <a:ext cx="353180" cy="350933"/>
              </a:xfrm>
              <a:prstGeom prst="rect">
                <a:avLst/>
              </a:prstGeom>
            </p:spPr>
          </p:pic>
          <p:sp>
            <p:nvSpPr>
              <p:cNvPr id="143" name="TextBox 142">
                <a:extLst>
                  <a:ext uri="{FF2B5EF4-FFF2-40B4-BE49-F238E27FC236}">
                    <a16:creationId xmlns:a16="http://schemas.microsoft.com/office/drawing/2014/main" id="{20DB7DFF-9088-49CA-9389-1B84FAA545F8}"/>
                  </a:ext>
                </a:extLst>
              </p:cNvPr>
              <p:cNvSpPr txBox="1"/>
              <p:nvPr/>
            </p:nvSpPr>
            <p:spPr>
              <a:xfrm>
                <a:off x="2021351" y="596312"/>
                <a:ext cx="1258128" cy="307777"/>
              </a:xfrm>
              <a:prstGeom prst="rect">
                <a:avLst/>
              </a:prstGeom>
              <a:noFill/>
            </p:spPr>
            <p:txBody>
              <a:bodyPr wrap="square" rtlCol="0">
                <a:spAutoFit/>
              </a:bodyPr>
              <a:lstStyle/>
              <a:p>
                <a:pPr algn="r"/>
                <a:r>
                  <a:rPr lang="en-US" sz="1400"/>
                  <a:t>1 Pull Request</a:t>
                </a:r>
              </a:p>
            </p:txBody>
          </p:sp>
        </p:grpSp>
        <p:grpSp>
          <p:nvGrpSpPr>
            <p:cNvPr id="167" name="Group 166">
              <a:extLst>
                <a:ext uri="{FF2B5EF4-FFF2-40B4-BE49-F238E27FC236}">
                  <a16:creationId xmlns:a16="http://schemas.microsoft.com/office/drawing/2014/main" id="{BDAD6E6B-44A0-4CDA-9489-AB60191562C5}"/>
                </a:ext>
              </a:extLst>
            </p:cNvPr>
            <p:cNvGrpSpPr/>
            <p:nvPr/>
          </p:nvGrpSpPr>
          <p:grpSpPr>
            <a:xfrm>
              <a:off x="3498622" y="254566"/>
              <a:ext cx="1445323" cy="796959"/>
              <a:chOff x="3753808" y="254566"/>
              <a:chExt cx="1445323" cy="796959"/>
            </a:xfrm>
          </p:grpSpPr>
          <p:grpSp>
            <p:nvGrpSpPr>
              <p:cNvPr id="166" name="Group 165">
                <a:extLst>
                  <a:ext uri="{FF2B5EF4-FFF2-40B4-BE49-F238E27FC236}">
                    <a16:creationId xmlns:a16="http://schemas.microsoft.com/office/drawing/2014/main" id="{3A56EA81-1464-4D98-856E-2795BC9E81F1}"/>
                  </a:ext>
                </a:extLst>
              </p:cNvPr>
              <p:cNvGrpSpPr/>
              <p:nvPr/>
            </p:nvGrpSpPr>
            <p:grpSpPr>
              <a:xfrm>
                <a:off x="4537117" y="254566"/>
                <a:ext cx="662014" cy="796959"/>
                <a:chOff x="4537117" y="254566"/>
                <a:chExt cx="662014" cy="796959"/>
              </a:xfrm>
            </p:grpSpPr>
            <p:grpSp>
              <p:nvGrpSpPr>
                <p:cNvPr id="163" name="Group 162">
                  <a:extLst>
                    <a:ext uri="{FF2B5EF4-FFF2-40B4-BE49-F238E27FC236}">
                      <a16:creationId xmlns:a16="http://schemas.microsoft.com/office/drawing/2014/main" id="{DE37714B-4B45-4E9C-8803-2149471E9C74}"/>
                    </a:ext>
                  </a:extLst>
                </p:cNvPr>
                <p:cNvGrpSpPr/>
                <p:nvPr/>
              </p:nvGrpSpPr>
              <p:grpSpPr>
                <a:xfrm>
                  <a:off x="4537117" y="254566"/>
                  <a:ext cx="662014" cy="332791"/>
                  <a:chOff x="4537117" y="254566"/>
                  <a:chExt cx="662014" cy="332791"/>
                </a:xfrm>
              </p:grpSpPr>
              <p:pic>
                <p:nvPicPr>
                  <p:cNvPr id="111" name="Picture 4" descr="https://zapier.cachefly.net/storage/services/59152a3a91bfe0ddd2fc9b978448593a.128x128.png">
                    <a:extLst>
                      <a:ext uri="{FF2B5EF4-FFF2-40B4-BE49-F238E27FC236}">
                        <a16:creationId xmlns:a16="http://schemas.microsoft.com/office/drawing/2014/main" id="{B1DC42E3-3B0A-4D45-BB83-3D755BCE053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537117" y="275510"/>
                    <a:ext cx="287633" cy="267681"/>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0" descr="https://wiki.jenkins-ci.org/download/attachments/2916393/logo-title.png?version=1&amp;modificationDate=1302753947000">
                    <a:extLst>
                      <a:ext uri="{FF2B5EF4-FFF2-40B4-BE49-F238E27FC236}">
                        <a16:creationId xmlns:a16="http://schemas.microsoft.com/office/drawing/2014/main" id="{A5823340-BF5E-442B-996A-CBC9B1D0EDA5}"/>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911498" y="254566"/>
                    <a:ext cx="287633" cy="332791"/>
                  </a:xfrm>
                  <a:prstGeom prst="rect">
                    <a:avLst/>
                  </a:prstGeom>
                  <a:noFill/>
                  <a:extLst>
                    <a:ext uri="{909E8E84-426E-40DD-AFC4-6F175D3DCCD1}">
                      <a14:hiddenFill xmlns:a14="http://schemas.microsoft.com/office/drawing/2010/main">
                        <a:solidFill>
                          <a:srgbClr val="FFFFFF"/>
                        </a:solidFill>
                      </a14:hiddenFill>
                    </a:ext>
                  </a:extLst>
                </p:spPr>
              </p:pic>
            </p:grpSp>
            <p:pic>
              <p:nvPicPr>
                <p:cNvPr id="113" name="Picture 2" descr="image001">
                  <a:extLst>
                    <a:ext uri="{FF2B5EF4-FFF2-40B4-BE49-F238E27FC236}">
                      <a16:creationId xmlns:a16="http://schemas.microsoft.com/office/drawing/2014/main" id="{43EDFA3D-1E8F-4E23-ADF1-E45272B2D10E}"/>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562301" y="448874"/>
                  <a:ext cx="611646" cy="60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4" name="TextBox 143">
                <a:extLst>
                  <a:ext uri="{FF2B5EF4-FFF2-40B4-BE49-F238E27FC236}">
                    <a16:creationId xmlns:a16="http://schemas.microsoft.com/office/drawing/2014/main" id="{3C702BF7-2247-4048-A6F8-E35E32958B03}"/>
                  </a:ext>
                </a:extLst>
              </p:cNvPr>
              <p:cNvSpPr txBox="1"/>
              <p:nvPr/>
            </p:nvSpPr>
            <p:spPr>
              <a:xfrm>
                <a:off x="3753808" y="596311"/>
                <a:ext cx="853412" cy="307777"/>
              </a:xfrm>
              <a:prstGeom prst="rect">
                <a:avLst/>
              </a:prstGeom>
              <a:noFill/>
            </p:spPr>
            <p:txBody>
              <a:bodyPr wrap="square" rtlCol="0">
                <a:spAutoFit/>
              </a:bodyPr>
              <a:lstStyle/>
              <a:p>
                <a:pPr algn="r"/>
                <a:r>
                  <a:rPr lang="en-US" sz="1400"/>
                  <a:t>= 1 Build</a:t>
                </a:r>
              </a:p>
            </p:txBody>
          </p:sp>
        </p:grpSp>
        <p:grpSp>
          <p:nvGrpSpPr>
            <p:cNvPr id="165" name="Group 164">
              <a:extLst>
                <a:ext uri="{FF2B5EF4-FFF2-40B4-BE49-F238E27FC236}">
                  <a16:creationId xmlns:a16="http://schemas.microsoft.com/office/drawing/2014/main" id="{F2031CA7-F205-46C5-BFD2-EB3CC255343B}"/>
                </a:ext>
              </a:extLst>
            </p:cNvPr>
            <p:cNvGrpSpPr/>
            <p:nvPr/>
          </p:nvGrpSpPr>
          <p:grpSpPr>
            <a:xfrm>
              <a:off x="4845128" y="472888"/>
              <a:ext cx="1355887" cy="554622"/>
              <a:chOff x="5102739" y="472888"/>
              <a:chExt cx="1355887" cy="554622"/>
            </a:xfrm>
          </p:grpSpPr>
          <p:pic>
            <p:nvPicPr>
              <p:cNvPr id="114" name="Picture 113">
                <a:extLst>
                  <a:ext uri="{FF2B5EF4-FFF2-40B4-BE49-F238E27FC236}">
                    <a16:creationId xmlns:a16="http://schemas.microsoft.com/office/drawing/2014/main" id="{D3995CCB-9E79-48E1-9DFC-8277AA3C711E}"/>
                  </a:ext>
                </a:extLst>
              </p:cNvPr>
              <p:cNvPicPr>
                <a:picLocks noChangeAspect="1"/>
              </p:cNvPicPr>
              <p:nvPr/>
            </p:nvPicPr>
            <p:blipFill>
              <a:blip r:embed="rId12"/>
              <a:stretch>
                <a:fillRect/>
              </a:stretch>
            </p:blipFill>
            <p:spPr>
              <a:xfrm>
                <a:off x="5904004" y="472888"/>
                <a:ext cx="554622" cy="554622"/>
              </a:xfrm>
              <a:prstGeom prst="rect">
                <a:avLst/>
              </a:prstGeom>
            </p:spPr>
          </p:pic>
          <p:sp>
            <p:nvSpPr>
              <p:cNvPr id="146" name="TextBox 145">
                <a:extLst>
                  <a:ext uri="{FF2B5EF4-FFF2-40B4-BE49-F238E27FC236}">
                    <a16:creationId xmlns:a16="http://schemas.microsoft.com/office/drawing/2014/main" id="{2B0BA4D3-B0F5-4536-B00E-DE5B78C85929}"/>
                  </a:ext>
                </a:extLst>
              </p:cNvPr>
              <p:cNvSpPr txBox="1"/>
              <p:nvPr/>
            </p:nvSpPr>
            <p:spPr>
              <a:xfrm>
                <a:off x="5102739" y="596311"/>
                <a:ext cx="853412" cy="307777"/>
              </a:xfrm>
              <a:prstGeom prst="rect">
                <a:avLst/>
              </a:prstGeom>
              <a:noFill/>
            </p:spPr>
            <p:txBody>
              <a:bodyPr wrap="square" rtlCol="0">
                <a:spAutoFit/>
              </a:bodyPr>
              <a:lstStyle/>
              <a:p>
                <a:pPr algn="r"/>
                <a:r>
                  <a:rPr lang="en-US" sz="1400"/>
                  <a:t>= 1 Push</a:t>
                </a:r>
              </a:p>
            </p:txBody>
          </p:sp>
        </p:grpSp>
        <p:grpSp>
          <p:nvGrpSpPr>
            <p:cNvPr id="168" name="Group 167">
              <a:extLst>
                <a:ext uri="{FF2B5EF4-FFF2-40B4-BE49-F238E27FC236}">
                  <a16:creationId xmlns:a16="http://schemas.microsoft.com/office/drawing/2014/main" id="{9497C892-F60D-4E99-B2E4-17E7FEBFCE3A}"/>
                </a:ext>
              </a:extLst>
            </p:cNvPr>
            <p:cNvGrpSpPr/>
            <p:nvPr/>
          </p:nvGrpSpPr>
          <p:grpSpPr>
            <a:xfrm>
              <a:off x="7149125" y="477465"/>
              <a:ext cx="1369160" cy="545469"/>
              <a:chOff x="7120848" y="477465"/>
              <a:chExt cx="1369160" cy="545469"/>
            </a:xfrm>
          </p:grpSpPr>
          <p:sp>
            <p:nvSpPr>
              <p:cNvPr id="145" name="TextBox 144">
                <a:extLst>
                  <a:ext uri="{FF2B5EF4-FFF2-40B4-BE49-F238E27FC236}">
                    <a16:creationId xmlns:a16="http://schemas.microsoft.com/office/drawing/2014/main" id="{E84A9A1C-F8B2-43D4-BE9F-C8CB8053CEFD}"/>
                  </a:ext>
                </a:extLst>
              </p:cNvPr>
              <p:cNvSpPr txBox="1"/>
              <p:nvPr/>
            </p:nvSpPr>
            <p:spPr>
              <a:xfrm>
                <a:off x="7120848" y="596312"/>
                <a:ext cx="853412" cy="307777"/>
              </a:xfrm>
              <a:prstGeom prst="rect">
                <a:avLst/>
              </a:prstGeom>
              <a:noFill/>
            </p:spPr>
            <p:txBody>
              <a:bodyPr wrap="square" rtlCol="0">
                <a:spAutoFit/>
              </a:bodyPr>
              <a:lstStyle/>
              <a:p>
                <a:pPr algn="r"/>
                <a:r>
                  <a:rPr lang="en-US" sz="1400"/>
                  <a:t>= 1 Test</a:t>
                </a:r>
              </a:p>
            </p:txBody>
          </p:sp>
          <p:pic>
            <p:nvPicPr>
              <p:cNvPr id="147" name="Picture 2" descr="Image result for azure container instances logo">
                <a:extLst>
                  <a:ext uri="{FF2B5EF4-FFF2-40B4-BE49-F238E27FC236}">
                    <a16:creationId xmlns:a16="http://schemas.microsoft.com/office/drawing/2014/main" id="{7E898C87-FE26-4A83-BA92-FCFCAC3BF0F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7917109" y="477465"/>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9" name="Group 168">
              <a:extLst>
                <a:ext uri="{FF2B5EF4-FFF2-40B4-BE49-F238E27FC236}">
                  <a16:creationId xmlns:a16="http://schemas.microsoft.com/office/drawing/2014/main" id="{57F561A2-C418-4A7F-B735-15D32B0B2410}"/>
                </a:ext>
              </a:extLst>
            </p:cNvPr>
            <p:cNvGrpSpPr/>
            <p:nvPr/>
          </p:nvGrpSpPr>
          <p:grpSpPr>
            <a:xfrm>
              <a:off x="8419466" y="507280"/>
              <a:ext cx="1682745" cy="485838"/>
              <a:chOff x="8419466" y="507280"/>
              <a:chExt cx="1682745" cy="485838"/>
            </a:xfrm>
          </p:grpSpPr>
          <p:pic>
            <p:nvPicPr>
              <p:cNvPr id="115" name="Picture 114">
                <a:extLst>
                  <a:ext uri="{FF2B5EF4-FFF2-40B4-BE49-F238E27FC236}">
                    <a16:creationId xmlns:a16="http://schemas.microsoft.com/office/drawing/2014/main" id="{67011767-B923-406C-BF56-486ABA5934E9}"/>
                  </a:ext>
                </a:extLst>
              </p:cNvPr>
              <p:cNvPicPr>
                <a:picLocks noChangeAspect="1"/>
              </p:cNvPicPr>
              <p:nvPr/>
            </p:nvPicPr>
            <p:blipFill>
              <a:blip r:embed="rId14"/>
              <a:stretch>
                <a:fillRect/>
              </a:stretch>
            </p:blipFill>
            <p:spPr>
              <a:xfrm>
                <a:off x="9464446" y="507280"/>
                <a:ext cx="637765" cy="485838"/>
              </a:xfrm>
              <a:prstGeom prst="rect">
                <a:avLst/>
              </a:prstGeom>
            </p:spPr>
          </p:pic>
          <p:sp>
            <p:nvSpPr>
              <p:cNvPr id="148" name="TextBox 147">
                <a:extLst>
                  <a:ext uri="{FF2B5EF4-FFF2-40B4-BE49-F238E27FC236}">
                    <a16:creationId xmlns:a16="http://schemas.microsoft.com/office/drawing/2014/main" id="{26C251C2-69ED-4C21-8943-66EE5351C85F}"/>
                  </a:ext>
                </a:extLst>
              </p:cNvPr>
              <p:cNvSpPr txBox="1"/>
              <p:nvPr/>
            </p:nvSpPr>
            <p:spPr>
              <a:xfrm>
                <a:off x="8419466" y="596311"/>
                <a:ext cx="1070677" cy="307777"/>
              </a:xfrm>
              <a:prstGeom prst="rect">
                <a:avLst/>
              </a:prstGeom>
              <a:noFill/>
            </p:spPr>
            <p:txBody>
              <a:bodyPr wrap="square" rtlCol="0">
                <a:spAutoFit/>
              </a:bodyPr>
              <a:lstStyle/>
              <a:p>
                <a:pPr algn="r"/>
                <a:r>
                  <a:rPr lang="en-US" sz="1400"/>
                  <a:t>= 1 Deploy</a:t>
                </a:r>
              </a:p>
            </p:txBody>
          </p:sp>
        </p:grpSp>
        <p:grpSp>
          <p:nvGrpSpPr>
            <p:cNvPr id="164" name="Group 163">
              <a:extLst>
                <a:ext uri="{FF2B5EF4-FFF2-40B4-BE49-F238E27FC236}">
                  <a16:creationId xmlns:a16="http://schemas.microsoft.com/office/drawing/2014/main" id="{747BA3A9-8FCE-4A8E-840A-615D5C2D71D1}"/>
                </a:ext>
              </a:extLst>
            </p:cNvPr>
            <p:cNvGrpSpPr/>
            <p:nvPr/>
          </p:nvGrpSpPr>
          <p:grpSpPr>
            <a:xfrm>
              <a:off x="6102198" y="533690"/>
              <a:ext cx="1145744" cy="423507"/>
              <a:chOff x="6297267" y="533690"/>
              <a:chExt cx="1145744" cy="423507"/>
            </a:xfrm>
          </p:grpSpPr>
          <p:pic>
            <p:nvPicPr>
              <p:cNvPr id="130" name="Picture 2" descr="Image result for azure security center logo">
                <a:extLst>
                  <a:ext uri="{FF2B5EF4-FFF2-40B4-BE49-F238E27FC236}">
                    <a16:creationId xmlns:a16="http://schemas.microsoft.com/office/drawing/2014/main" id="{EA8E15FB-F02E-4C2D-9D4A-4B9754A9CB2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22557" y="533690"/>
                <a:ext cx="320454" cy="423507"/>
              </a:xfrm>
              <a:prstGeom prst="rect">
                <a:avLst/>
              </a:prstGeom>
              <a:noFill/>
              <a:extLst>
                <a:ext uri="{909E8E84-426E-40DD-AFC4-6F175D3DCCD1}">
                  <a14:hiddenFill xmlns:a14="http://schemas.microsoft.com/office/drawing/2010/main">
                    <a:solidFill>
                      <a:srgbClr val="FFFFFF"/>
                    </a:solidFill>
                  </a14:hiddenFill>
                </a:ext>
              </a:extLst>
            </p:spPr>
          </p:pic>
          <p:sp>
            <p:nvSpPr>
              <p:cNvPr id="162" name="TextBox 161">
                <a:extLst>
                  <a:ext uri="{FF2B5EF4-FFF2-40B4-BE49-F238E27FC236}">
                    <a16:creationId xmlns:a16="http://schemas.microsoft.com/office/drawing/2014/main" id="{4C75C3BC-0CE0-4848-9EF9-AD33938FE80C}"/>
                  </a:ext>
                </a:extLst>
              </p:cNvPr>
              <p:cNvSpPr txBox="1"/>
              <p:nvPr/>
            </p:nvSpPr>
            <p:spPr>
              <a:xfrm>
                <a:off x="6297267" y="596311"/>
                <a:ext cx="853412" cy="307777"/>
              </a:xfrm>
              <a:prstGeom prst="rect">
                <a:avLst/>
              </a:prstGeom>
              <a:noFill/>
            </p:spPr>
            <p:txBody>
              <a:bodyPr wrap="square" rtlCol="0">
                <a:spAutoFit/>
              </a:bodyPr>
              <a:lstStyle/>
              <a:p>
                <a:pPr algn="r"/>
                <a:r>
                  <a:rPr lang="en-US" sz="1400"/>
                  <a:t>= 1 Scan</a:t>
                </a:r>
              </a:p>
            </p:txBody>
          </p:sp>
        </p:grpSp>
        <p:sp>
          <p:nvSpPr>
            <p:cNvPr id="196" name="TextBox 195">
              <a:extLst>
                <a:ext uri="{FF2B5EF4-FFF2-40B4-BE49-F238E27FC236}">
                  <a16:creationId xmlns:a16="http://schemas.microsoft.com/office/drawing/2014/main" id="{E12771CC-0190-4DC9-9F36-42C7DD37FC47}"/>
                </a:ext>
              </a:extLst>
            </p:cNvPr>
            <p:cNvSpPr txBox="1"/>
            <p:nvPr/>
          </p:nvSpPr>
          <p:spPr>
            <a:xfrm>
              <a:off x="2062146" y="211228"/>
              <a:ext cx="2242761" cy="369332"/>
            </a:xfrm>
            <a:prstGeom prst="rect">
              <a:avLst/>
            </a:prstGeom>
            <a:noFill/>
          </p:spPr>
          <p:txBody>
            <a:bodyPr wrap="square" rtlCol="0">
              <a:spAutoFit/>
            </a:bodyPr>
            <a:lstStyle/>
            <a:p>
              <a:r>
                <a:rPr lang="en-US" b="1"/>
                <a:t>Contoso (Returns)</a:t>
              </a:r>
            </a:p>
          </p:txBody>
        </p:sp>
        <p:sp>
          <p:nvSpPr>
            <p:cNvPr id="197" name="Rectangle 196">
              <a:extLst>
                <a:ext uri="{FF2B5EF4-FFF2-40B4-BE49-F238E27FC236}">
                  <a16:creationId xmlns:a16="http://schemas.microsoft.com/office/drawing/2014/main" id="{6E933954-03C3-424C-989D-EC2EE5DD0A5E}"/>
                </a:ext>
              </a:extLst>
            </p:cNvPr>
            <p:cNvSpPr/>
            <p:nvPr/>
          </p:nvSpPr>
          <p:spPr>
            <a:xfrm>
              <a:off x="2071688" y="20217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00F935A7-8231-4B74-B342-AB009705E674}"/>
              </a:ext>
            </a:extLst>
          </p:cNvPr>
          <p:cNvGrpSpPr/>
          <p:nvPr/>
        </p:nvGrpSpPr>
        <p:grpSpPr>
          <a:xfrm>
            <a:off x="2086455" y="4117717"/>
            <a:ext cx="8253428" cy="863535"/>
            <a:chOff x="2086455" y="4577125"/>
            <a:chExt cx="8253428" cy="863535"/>
          </a:xfrm>
        </p:grpSpPr>
        <p:grpSp>
          <p:nvGrpSpPr>
            <p:cNvPr id="443" name="Group 442">
              <a:extLst>
                <a:ext uri="{FF2B5EF4-FFF2-40B4-BE49-F238E27FC236}">
                  <a16:creationId xmlns:a16="http://schemas.microsoft.com/office/drawing/2014/main" id="{1E85C2D1-5ACC-43D0-950D-A08158C696B3}"/>
                </a:ext>
              </a:extLst>
            </p:cNvPr>
            <p:cNvGrpSpPr/>
            <p:nvPr/>
          </p:nvGrpSpPr>
          <p:grpSpPr>
            <a:xfrm>
              <a:off x="3499746" y="4625754"/>
              <a:ext cx="6404923" cy="811683"/>
              <a:chOff x="3498622" y="2423708"/>
              <a:chExt cx="6404923" cy="811683"/>
            </a:xfrm>
          </p:grpSpPr>
          <p:grpSp>
            <p:nvGrpSpPr>
              <p:cNvPr id="445" name="Group 444">
                <a:extLst>
                  <a:ext uri="{FF2B5EF4-FFF2-40B4-BE49-F238E27FC236}">
                    <a16:creationId xmlns:a16="http://schemas.microsoft.com/office/drawing/2014/main" id="{3173C996-7EAD-4B09-831E-AE58502EC75F}"/>
                  </a:ext>
                </a:extLst>
              </p:cNvPr>
              <p:cNvGrpSpPr/>
              <p:nvPr/>
            </p:nvGrpSpPr>
            <p:grpSpPr>
              <a:xfrm>
                <a:off x="3498622" y="2562028"/>
                <a:ext cx="1257070" cy="673363"/>
                <a:chOff x="3753808" y="402898"/>
                <a:chExt cx="1257070" cy="673363"/>
              </a:xfrm>
            </p:grpSpPr>
            <p:grpSp>
              <p:nvGrpSpPr>
                <p:cNvPr id="478" name="Group 477">
                  <a:extLst>
                    <a:ext uri="{FF2B5EF4-FFF2-40B4-BE49-F238E27FC236}">
                      <a16:creationId xmlns:a16="http://schemas.microsoft.com/office/drawing/2014/main" id="{89FE43CD-1485-42BE-8811-6309EC0AAD19}"/>
                    </a:ext>
                  </a:extLst>
                </p:cNvPr>
                <p:cNvGrpSpPr/>
                <p:nvPr/>
              </p:nvGrpSpPr>
              <p:grpSpPr>
                <a:xfrm>
                  <a:off x="4725370" y="402898"/>
                  <a:ext cx="285508" cy="673363"/>
                  <a:chOff x="4725370" y="402898"/>
                  <a:chExt cx="285508" cy="673363"/>
                </a:xfrm>
              </p:grpSpPr>
              <p:pic>
                <p:nvPicPr>
                  <p:cNvPr id="482" name="Picture 2" descr="image001">
                    <a:extLst>
                      <a:ext uri="{FF2B5EF4-FFF2-40B4-BE49-F238E27FC236}">
                        <a16:creationId xmlns:a16="http://schemas.microsoft.com/office/drawing/2014/main" id="{90143B93-4E62-43CE-91D3-339169F65A53}"/>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 name="Picture 2" descr="image001">
                    <a:extLst>
                      <a:ext uri="{FF2B5EF4-FFF2-40B4-BE49-F238E27FC236}">
                        <a16:creationId xmlns:a16="http://schemas.microsoft.com/office/drawing/2014/main" id="{8BC4C4EF-8C03-4490-BEF9-21772D16393C}"/>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4" name="Picture 2" descr="image001">
                    <a:extLst>
                      <a:ext uri="{FF2B5EF4-FFF2-40B4-BE49-F238E27FC236}">
                        <a16:creationId xmlns:a16="http://schemas.microsoft.com/office/drawing/2014/main" id="{25092E42-0F96-439E-9299-8C566250BC33}"/>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9" name="TextBox 478">
                  <a:extLst>
                    <a:ext uri="{FF2B5EF4-FFF2-40B4-BE49-F238E27FC236}">
                      <a16:creationId xmlns:a16="http://schemas.microsoft.com/office/drawing/2014/main" id="{7764014D-CE5A-43E0-9B7A-BBDB39675A4D}"/>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480" name="TextBox 479">
                  <a:extLst>
                    <a:ext uri="{FF2B5EF4-FFF2-40B4-BE49-F238E27FC236}">
                      <a16:creationId xmlns:a16="http://schemas.microsoft.com/office/drawing/2014/main" id="{4542B82E-5B2E-411D-B54C-9607BB3824A1}"/>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481" name="TextBox 480">
                  <a:extLst>
                    <a:ext uri="{FF2B5EF4-FFF2-40B4-BE49-F238E27FC236}">
                      <a16:creationId xmlns:a16="http://schemas.microsoft.com/office/drawing/2014/main" id="{3260B80B-CA34-4A45-91FB-F206F68DE28F}"/>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446" name="Group 445">
                <a:extLst>
                  <a:ext uri="{FF2B5EF4-FFF2-40B4-BE49-F238E27FC236}">
                    <a16:creationId xmlns:a16="http://schemas.microsoft.com/office/drawing/2014/main" id="{EC8A2C31-E680-4337-92D9-879F846AD628}"/>
                  </a:ext>
                </a:extLst>
              </p:cNvPr>
              <p:cNvGrpSpPr/>
              <p:nvPr/>
            </p:nvGrpSpPr>
            <p:grpSpPr>
              <a:xfrm>
                <a:off x="4845128" y="2573238"/>
                <a:ext cx="1208021" cy="650943"/>
                <a:chOff x="5102739" y="414108"/>
                <a:chExt cx="1208021" cy="650943"/>
              </a:xfrm>
            </p:grpSpPr>
            <p:pic>
              <p:nvPicPr>
                <p:cNvPr id="472" name="Picture 471">
                  <a:extLst>
                    <a:ext uri="{FF2B5EF4-FFF2-40B4-BE49-F238E27FC236}">
                      <a16:creationId xmlns:a16="http://schemas.microsoft.com/office/drawing/2014/main" id="{9ACBB98B-6FBE-4206-A5AA-990849970000}"/>
                    </a:ext>
                  </a:extLst>
                </p:cNvPr>
                <p:cNvPicPr>
                  <a:picLocks noChangeAspect="1"/>
                </p:cNvPicPr>
                <p:nvPr/>
              </p:nvPicPr>
              <p:blipFill>
                <a:blip r:embed="rId12"/>
                <a:stretch>
                  <a:fillRect/>
                </a:stretch>
              </p:blipFill>
              <p:spPr>
                <a:xfrm>
                  <a:off x="6051870" y="414108"/>
                  <a:ext cx="258890" cy="258890"/>
                </a:xfrm>
                <a:prstGeom prst="rect">
                  <a:avLst/>
                </a:prstGeom>
              </p:spPr>
            </p:pic>
            <p:sp>
              <p:nvSpPr>
                <p:cNvPr id="473" name="TextBox 472">
                  <a:extLst>
                    <a:ext uri="{FF2B5EF4-FFF2-40B4-BE49-F238E27FC236}">
                      <a16:creationId xmlns:a16="http://schemas.microsoft.com/office/drawing/2014/main" id="{209109DC-0FAF-498F-A25F-FC16F27EDC47}"/>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474" name="Picture 473">
                  <a:extLst>
                    <a:ext uri="{FF2B5EF4-FFF2-40B4-BE49-F238E27FC236}">
                      <a16:creationId xmlns:a16="http://schemas.microsoft.com/office/drawing/2014/main" id="{C51AA0BE-9E11-4A74-BDFB-808BFCB07C84}"/>
                    </a:ext>
                  </a:extLst>
                </p:cNvPr>
                <p:cNvPicPr>
                  <a:picLocks noChangeAspect="1"/>
                </p:cNvPicPr>
                <p:nvPr/>
              </p:nvPicPr>
              <p:blipFill>
                <a:blip r:embed="rId12"/>
                <a:stretch>
                  <a:fillRect/>
                </a:stretch>
              </p:blipFill>
              <p:spPr>
                <a:xfrm>
                  <a:off x="6051870" y="611845"/>
                  <a:ext cx="258890" cy="258890"/>
                </a:xfrm>
                <a:prstGeom prst="rect">
                  <a:avLst/>
                </a:prstGeom>
              </p:spPr>
            </p:pic>
            <p:sp>
              <p:nvSpPr>
                <p:cNvPr id="475" name="TextBox 474">
                  <a:extLst>
                    <a:ext uri="{FF2B5EF4-FFF2-40B4-BE49-F238E27FC236}">
                      <a16:creationId xmlns:a16="http://schemas.microsoft.com/office/drawing/2014/main" id="{D77446EE-B7ED-463F-979D-929CCFD9EE30}"/>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476" name="Picture 475">
                  <a:extLst>
                    <a:ext uri="{FF2B5EF4-FFF2-40B4-BE49-F238E27FC236}">
                      <a16:creationId xmlns:a16="http://schemas.microsoft.com/office/drawing/2014/main" id="{46A43127-03F9-465A-B942-E7BEA17ED4A0}"/>
                    </a:ext>
                  </a:extLst>
                </p:cNvPr>
                <p:cNvPicPr>
                  <a:picLocks noChangeAspect="1"/>
                </p:cNvPicPr>
                <p:nvPr/>
              </p:nvPicPr>
              <p:blipFill>
                <a:blip r:embed="rId12"/>
                <a:stretch>
                  <a:fillRect/>
                </a:stretch>
              </p:blipFill>
              <p:spPr>
                <a:xfrm>
                  <a:off x="6051870" y="806161"/>
                  <a:ext cx="258890" cy="258890"/>
                </a:xfrm>
                <a:prstGeom prst="rect">
                  <a:avLst/>
                </a:prstGeom>
              </p:spPr>
            </p:pic>
            <p:sp>
              <p:nvSpPr>
                <p:cNvPr id="477" name="TextBox 476">
                  <a:extLst>
                    <a:ext uri="{FF2B5EF4-FFF2-40B4-BE49-F238E27FC236}">
                      <a16:creationId xmlns:a16="http://schemas.microsoft.com/office/drawing/2014/main" id="{6881EF58-80A3-4BFD-9AA1-FCAB5C324B82}"/>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447" name="Group 446">
                <a:extLst>
                  <a:ext uri="{FF2B5EF4-FFF2-40B4-BE49-F238E27FC236}">
                    <a16:creationId xmlns:a16="http://schemas.microsoft.com/office/drawing/2014/main" id="{65C961CB-4A6D-4BC6-AF22-BC7B70665165}"/>
                  </a:ext>
                </a:extLst>
              </p:cNvPr>
              <p:cNvGrpSpPr/>
              <p:nvPr/>
            </p:nvGrpSpPr>
            <p:grpSpPr>
              <a:xfrm>
                <a:off x="7149125" y="2602656"/>
                <a:ext cx="1175725" cy="592108"/>
                <a:chOff x="7120848" y="443526"/>
                <a:chExt cx="1175725" cy="592108"/>
              </a:xfrm>
            </p:grpSpPr>
            <p:sp>
              <p:nvSpPr>
                <p:cNvPr id="466" name="TextBox 465">
                  <a:extLst>
                    <a:ext uri="{FF2B5EF4-FFF2-40B4-BE49-F238E27FC236}">
                      <a16:creationId xmlns:a16="http://schemas.microsoft.com/office/drawing/2014/main" id="{3C8B4834-DA79-4598-9AB2-D51E3384601D}"/>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467" name="Picture 2" descr="Image result for azure container instances logo">
                  <a:extLst>
                    <a:ext uri="{FF2B5EF4-FFF2-40B4-BE49-F238E27FC236}">
                      <a16:creationId xmlns:a16="http://schemas.microsoft.com/office/drawing/2014/main" id="{F5FEB49C-9F3D-42A2-B3F4-AB46CA07D18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68" name="TextBox 467">
                  <a:extLst>
                    <a:ext uri="{FF2B5EF4-FFF2-40B4-BE49-F238E27FC236}">
                      <a16:creationId xmlns:a16="http://schemas.microsoft.com/office/drawing/2014/main" id="{21975C21-903D-4D45-9B57-C844D8BCB44D}"/>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469" name="Picture 2" descr="Image result for azure container instances logo">
                  <a:extLst>
                    <a:ext uri="{FF2B5EF4-FFF2-40B4-BE49-F238E27FC236}">
                      <a16:creationId xmlns:a16="http://schemas.microsoft.com/office/drawing/2014/main" id="{5DA984ED-AFB0-4004-9C06-A847BBA2D83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70" name="TextBox 469">
                  <a:extLst>
                    <a:ext uri="{FF2B5EF4-FFF2-40B4-BE49-F238E27FC236}">
                      <a16:creationId xmlns:a16="http://schemas.microsoft.com/office/drawing/2014/main" id="{3F281F54-7A45-4FFE-8D51-8A5D58BA652A}"/>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471" name="Picture 2" descr="Image result for azure container instances logo">
                  <a:extLst>
                    <a:ext uri="{FF2B5EF4-FFF2-40B4-BE49-F238E27FC236}">
                      <a16:creationId xmlns:a16="http://schemas.microsoft.com/office/drawing/2014/main" id="{6A6B51DA-B0B8-4424-AFC5-69D27A60048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8" name="Group 447">
                <a:extLst>
                  <a:ext uri="{FF2B5EF4-FFF2-40B4-BE49-F238E27FC236}">
                    <a16:creationId xmlns:a16="http://schemas.microsoft.com/office/drawing/2014/main" id="{F9439036-1F17-4FCC-8694-7EC9430E8172}"/>
                  </a:ext>
                </a:extLst>
              </p:cNvPr>
              <p:cNvGrpSpPr/>
              <p:nvPr/>
            </p:nvGrpSpPr>
            <p:grpSpPr>
              <a:xfrm>
                <a:off x="8419466" y="2602656"/>
                <a:ext cx="1484079" cy="592107"/>
                <a:chOff x="8419466" y="443526"/>
                <a:chExt cx="1484079" cy="592107"/>
              </a:xfrm>
            </p:grpSpPr>
            <p:pic>
              <p:nvPicPr>
                <p:cNvPr id="460" name="Picture 459">
                  <a:extLst>
                    <a:ext uri="{FF2B5EF4-FFF2-40B4-BE49-F238E27FC236}">
                      <a16:creationId xmlns:a16="http://schemas.microsoft.com/office/drawing/2014/main" id="{85AEAB3C-8969-4DD0-844F-42ED68FC9BCA}"/>
                    </a:ext>
                  </a:extLst>
                </p:cNvPr>
                <p:cNvPicPr>
                  <a:picLocks noChangeAspect="1"/>
                </p:cNvPicPr>
                <p:nvPr/>
              </p:nvPicPr>
              <p:blipFill>
                <a:blip r:embed="rId14"/>
                <a:stretch>
                  <a:fillRect/>
                </a:stretch>
              </p:blipFill>
              <p:spPr>
                <a:xfrm>
                  <a:off x="9663113" y="451975"/>
                  <a:ext cx="240432" cy="183156"/>
                </a:xfrm>
                <a:prstGeom prst="rect">
                  <a:avLst/>
                </a:prstGeom>
              </p:spPr>
            </p:pic>
            <p:sp>
              <p:nvSpPr>
                <p:cNvPr id="461" name="TextBox 460">
                  <a:extLst>
                    <a:ext uri="{FF2B5EF4-FFF2-40B4-BE49-F238E27FC236}">
                      <a16:creationId xmlns:a16="http://schemas.microsoft.com/office/drawing/2014/main" id="{43436BA8-BD90-46A7-85F4-1D08708D8C07}"/>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462" name="Picture 461">
                  <a:extLst>
                    <a:ext uri="{FF2B5EF4-FFF2-40B4-BE49-F238E27FC236}">
                      <a16:creationId xmlns:a16="http://schemas.microsoft.com/office/drawing/2014/main" id="{4F11FF61-B159-456D-8F24-7F9F9776FA02}"/>
                    </a:ext>
                  </a:extLst>
                </p:cNvPr>
                <p:cNvPicPr>
                  <a:picLocks noChangeAspect="1"/>
                </p:cNvPicPr>
                <p:nvPr/>
              </p:nvPicPr>
              <p:blipFill>
                <a:blip r:embed="rId14"/>
                <a:stretch>
                  <a:fillRect/>
                </a:stretch>
              </p:blipFill>
              <p:spPr>
                <a:xfrm>
                  <a:off x="9663113" y="649712"/>
                  <a:ext cx="240432" cy="183156"/>
                </a:xfrm>
                <a:prstGeom prst="rect">
                  <a:avLst/>
                </a:prstGeom>
              </p:spPr>
            </p:pic>
            <p:sp>
              <p:nvSpPr>
                <p:cNvPr id="463" name="TextBox 462">
                  <a:extLst>
                    <a:ext uri="{FF2B5EF4-FFF2-40B4-BE49-F238E27FC236}">
                      <a16:creationId xmlns:a16="http://schemas.microsoft.com/office/drawing/2014/main" id="{116C5637-4C37-4E2A-9153-A8BD3141F7B6}"/>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464" name="Picture 463">
                  <a:extLst>
                    <a:ext uri="{FF2B5EF4-FFF2-40B4-BE49-F238E27FC236}">
                      <a16:creationId xmlns:a16="http://schemas.microsoft.com/office/drawing/2014/main" id="{473794CD-087B-403A-B79B-607D6027F727}"/>
                    </a:ext>
                  </a:extLst>
                </p:cNvPr>
                <p:cNvPicPr>
                  <a:picLocks noChangeAspect="1"/>
                </p:cNvPicPr>
                <p:nvPr/>
              </p:nvPicPr>
              <p:blipFill>
                <a:blip r:embed="rId14"/>
                <a:stretch>
                  <a:fillRect/>
                </a:stretch>
              </p:blipFill>
              <p:spPr>
                <a:xfrm>
                  <a:off x="9663113" y="844028"/>
                  <a:ext cx="240432" cy="183156"/>
                </a:xfrm>
                <a:prstGeom prst="rect">
                  <a:avLst/>
                </a:prstGeom>
              </p:spPr>
            </p:pic>
            <p:sp>
              <p:nvSpPr>
                <p:cNvPr id="465" name="TextBox 464">
                  <a:extLst>
                    <a:ext uri="{FF2B5EF4-FFF2-40B4-BE49-F238E27FC236}">
                      <a16:creationId xmlns:a16="http://schemas.microsoft.com/office/drawing/2014/main" id="{F091DA74-9509-4844-863B-DEA52C111F18}"/>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449" name="Group 448">
                <a:extLst>
                  <a:ext uri="{FF2B5EF4-FFF2-40B4-BE49-F238E27FC236}">
                    <a16:creationId xmlns:a16="http://schemas.microsoft.com/office/drawing/2014/main" id="{AB7C8522-82D7-42E4-884C-DDB09BECB52B}"/>
                  </a:ext>
                </a:extLst>
              </p:cNvPr>
              <p:cNvGrpSpPr/>
              <p:nvPr/>
            </p:nvGrpSpPr>
            <p:grpSpPr>
              <a:xfrm>
                <a:off x="6102198" y="2602656"/>
                <a:ext cx="1060309" cy="592108"/>
                <a:chOff x="6297267" y="443526"/>
                <a:chExt cx="1060309" cy="592108"/>
              </a:xfrm>
            </p:grpSpPr>
            <p:pic>
              <p:nvPicPr>
                <p:cNvPr id="454" name="Picture 2" descr="Image result for azure security center logo">
                  <a:extLst>
                    <a:ext uri="{FF2B5EF4-FFF2-40B4-BE49-F238E27FC236}">
                      <a16:creationId xmlns:a16="http://schemas.microsoft.com/office/drawing/2014/main" id="{9CC3DF75-59ED-4AF7-B567-E3593D283C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5" name="TextBox 454">
                  <a:extLst>
                    <a:ext uri="{FF2B5EF4-FFF2-40B4-BE49-F238E27FC236}">
                      <a16:creationId xmlns:a16="http://schemas.microsoft.com/office/drawing/2014/main" id="{7A6583CE-4893-42DE-9AC3-3266AD5990B2}"/>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456" name="Picture 2" descr="Image result for azure security center logo">
                  <a:extLst>
                    <a:ext uri="{FF2B5EF4-FFF2-40B4-BE49-F238E27FC236}">
                      <a16:creationId xmlns:a16="http://schemas.microsoft.com/office/drawing/2014/main" id="{A2B60362-54A6-4C98-962A-EFDB907BC84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7" name="TextBox 456">
                  <a:extLst>
                    <a:ext uri="{FF2B5EF4-FFF2-40B4-BE49-F238E27FC236}">
                      <a16:creationId xmlns:a16="http://schemas.microsoft.com/office/drawing/2014/main" id="{0ACD1383-7792-4FF6-897C-48B7205DC357}"/>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458" name="Picture 2" descr="Image result for azure security center logo">
                  <a:extLst>
                    <a:ext uri="{FF2B5EF4-FFF2-40B4-BE49-F238E27FC236}">
                      <a16:creationId xmlns:a16="http://schemas.microsoft.com/office/drawing/2014/main" id="{FE4382D5-8907-4C0E-A511-5E39357FF4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9" name="TextBox 458">
                  <a:extLst>
                    <a:ext uri="{FF2B5EF4-FFF2-40B4-BE49-F238E27FC236}">
                      <a16:creationId xmlns:a16="http://schemas.microsoft.com/office/drawing/2014/main" id="{55CEFC33-159B-4B9C-B079-82B2CC57932F}"/>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452" name="Picture 4" descr="https://zapier.cachefly.net/storage/services/59152a3a91bfe0ddd2fc9b978448593a.128x128.png">
                <a:extLst>
                  <a:ext uri="{FF2B5EF4-FFF2-40B4-BE49-F238E27FC236}">
                    <a16:creationId xmlns:a16="http://schemas.microsoft.com/office/drawing/2014/main" id="{2137909B-448A-41F3-8B2A-CFBA5E27392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53" name="Picture 10" descr="https://wiki.jenkins-ci.org/download/attachments/2916393/logo-title.png?version=1&amp;modificationDate=1302753947000">
                <a:extLst>
                  <a:ext uri="{FF2B5EF4-FFF2-40B4-BE49-F238E27FC236}">
                    <a16:creationId xmlns:a16="http://schemas.microsoft.com/office/drawing/2014/main" id="{A952D0F7-AE91-46F3-BF82-0B3F6D52627F}"/>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sp>
          <p:nvSpPr>
            <p:cNvPr id="278" name="TextBox 277">
              <a:extLst>
                <a:ext uri="{FF2B5EF4-FFF2-40B4-BE49-F238E27FC236}">
                  <a16:creationId xmlns:a16="http://schemas.microsoft.com/office/drawing/2014/main" id="{28996B87-36D4-4568-A6A1-E0891710C3CD}"/>
                </a:ext>
              </a:extLst>
            </p:cNvPr>
            <p:cNvSpPr txBox="1"/>
            <p:nvPr/>
          </p:nvSpPr>
          <p:spPr>
            <a:xfrm>
              <a:off x="2086455" y="4586180"/>
              <a:ext cx="1242960" cy="369332"/>
            </a:xfrm>
            <a:prstGeom prst="rect">
              <a:avLst/>
            </a:prstGeom>
            <a:noFill/>
          </p:spPr>
          <p:txBody>
            <a:bodyPr wrap="square" rtlCol="0">
              <a:spAutoFit/>
            </a:bodyPr>
            <a:lstStyle/>
            <a:p>
              <a:r>
                <a:rPr lang="en-US" b="1"/>
                <a:t>Pepsi</a:t>
              </a:r>
            </a:p>
          </p:txBody>
        </p:sp>
        <p:sp>
          <p:nvSpPr>
            <p:cNvPr id="279" name="Rectangle 278">
              <a:extLst>
                <a:ext uri="{FF2B5EF4-FFF2-40B4-BE49-F238E27FC236}">
                  <a16:creationId xmlns:a16="http://schemas.microsoft.com/office/drawing/2014/main" id="{CDECB7F3-91BE-4949-89A6-4084AB7EA2B0}"/>
                </a:ext>
              </a:extLst>
            </p:cNvPr>
            <p:cNvSpPr/>
            <p:nvPr/>
          </p:nvSpPr>
          <p:spPr>
            <a:xfrm>
              <a:off x="2095996" y="4577125"/>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56B84FE2-7494-4817-BFD3-1F4CB1228669}"/>
              </a:ext>
            </a:extLst>
          </p:cNvPr>
          <p:cNvGrpSpPr/>
          <p:nvPr/>
        </p:nvGrpSpPr>
        <p:grpSpPr>
          <a:xfrm>
            <a:off x="2095998" y="5027505"/>
            <a:ext cx="8243887" cy="868664"/>
            <a:chOff x="2095996" y="5486916"/>
            <a:chExt cx="8243887" cy="868664"/>
          </a:xfrm>
        </p:grpSpPr>
        <p:grpSp>
          <p:nvGrpSpPr>
            <p:cNvPr id="485" name="Group 484">
              <a:extLst>
                <a:ext uri="{FF2B5EF4-FFF2-40B4-BE49-F238E27FC236}">
                  <a16:creationId xmlns:a16="http://schemas.microsoft.com/office/drawing/2014/main" id="{C1D628A9-F6FF-4F67-8AF8-2C8478216DA5}"/>
                </a:ext>
              </a:extLst>
            </p:cNvPr>
            <p:cNvGrpSpPr/>
            <p:nvPr/>
          </p:nvGrpSpPr>
          <p:grpSpPr>
            <a:xfrm>
              <a:off x="3500308" y="5543897"/>
              <a:ext cx="6404923" cy="811683"/>
              <a:chOff x="3498622" y="2423708"/>
              <a:chExt cx="6404923" cy="811683"/>
            </a:xfrm>
          </p:grpSpPr>
          <p:grpSp>
            <p:nvGrpSpPr>
              <p:cNvPr id="487" name="Group 486">
                <a:extLst>
                  <a:ext uri="{FF2B5EF4-FFF2-40B4-BE49-F238E27FC236}">
                    <a16:creationId xmlns:a16="http://schemas.microsoft.com/office/drawing/2014/main" id="{1F8A366A-B0AD-4CAF-AF30-8B2BC7F46C1D}"/>
                  </a:ext>
                </a:extLst>
              </p:cNvPr>
              <p:cNvGrpSpPr/>
              <p:nvPr/>
            </p:nvGrpSpPr>
            <p:grpSpPr>
              <a:xfrm>
                <a:off x="3498622" y="2562028"/>
                <a:ext cx="1257070" cy="673363"/>
                <a:chOff x="3753808" y="402898"/>
                <a:chExt cx="1257070" cy="673363"/>
              </a:xfrm>
            </p:grpSpPr>
            <p:grpSp>
              <p:nvGrpSpPr>
                <p:cNvPr id="520" name="Group 519">
                  <a:extLst>
                    <a:ext uri="{FF2B5EF4-FFF2-40B4-BE49-F238E27FC236}">
                      <a16:creationId xmlns:a16="http://schemas.microsoft.com/office/drawing/2014/main" id="{5AB091DB-151E-454E-B359-E7B39C44913A}"/>
                    </a:ext>
                  </a:extLst>
                </p:cNvPr>
                <p:cNvGrpSpPr/>
                <p:nvPr/>
              </p:nvGrpSpPr>
              <p:grpSpPr>
                <a:xfrm>
                  <a:off x="4725370" y="402898"/>
                  <a:ext cx="285508" cy="673363"/>
                  <a:chOff x="4725370" y="402898"/>
                  <a:chExt cx="285508" cy="673363"/>
                </a:xfrm>
              </p:grpSpPr>
              <p:pic>
                <p:nvPicPr>
                  <p:cNvPr id="524" name="Picture 2" descr="image001">
                    <a:extLst>
                      <a:ext uri="{FF2B5EF4-FFF2-40B4-BE49-F238E27FC236}">
                        <a16:creationId xmlns:a16="http://schemas.microsoft.com/office/drawing/2014/main" id="{1499D48B-A4D7-49C2-AF7B-239CD445A874}"/>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 name="Picture 2" descr="image001">
                    <a:extLst>
                      <a:ext uri="{FF2B5EF4-FFF2-40B4-BE49-F238E27FC236}">
                        <a16:creationId xmlns:a16="http://schemas.microsoft.com/office/drawing/2014/main" id="{B8F4EC3C-3EF9-4704-BE75-10CAE9031B27}"/>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6" name="Picture 2" descr="image001">
                    <a:extLst>
                      <a:ext uri="{FF2B5EF4-FFF2-40B4-BE49-F238E27FC236}">
                        <a16:creationId xmlns:a16="http://schemas.microsoft.com/office/drawing/2014/main" id="{654F2B3A-3661-4046-9BC7-6AA4D3D83EC5}"/>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1" name="TextBox 520">
                  <a:extLst>
                    <a:ext uri="{FF2B5EF4-FFF2-40B4-BE49-F238E27FC236}">
                      <a16:creationId xmlns:a16="http://schemas.microsoft.com/office/drawing/2014/main" id="{3EC57EE0-7498-4D40-BD94-878F14710FD2}"/>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522" name="TextBox 521">
                  <a:extLst>
                    <a:ext uri="{FF2B5EF4-FFF2-40B4-BE49-F238E27FC236}">
                      <a16:creationId xmlns:a16="http://schemas.microsoft.com/office/drawing/2014/main" id="{8703A048-2293-491C-80BE-DBB523246F3F}"/>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523" name="TextBox 522">
                  <a:extLst>
                    <a:ext uri="{FF2B5EF4-FFF2-40B4-BE49-F238E27FC236}">
                      <a16:creationId xmlns:a16="http://schemas.microsoft.com/office/drawing/2014/main" id="{2F146FEA-EB67-48D2-AC0E-C538AEE2F6FC}"/>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488" name="Group 487">
                <a:extLst>
                  <a:ext uri="{FF2B5EF4-FFF2-40B4-BE49-F238E27FC236}">
                    <a16:creationId xmlns:a16="http://schemas.microsoft.com/office/drawing/2014/main" id="{5296B2B8-92D6-42C4-81CB-29C40FA35DCF}"/>
                  </a:ext>
                </a:extLst>
              </p:cNvPr>
              <p:cNvGrpSpPr/>
              <p:nvPr/>
            </p:nvGrpSpPr>
            <p:grpSpPr>
              <a:xfrm>
                <a:off x="4845128" y="2573238"/>
                <a:ext cx="1208021" cy="650943"/>
                <a:chOff x="5102739" y="414108"/>
                <a:chExt cx="1208021" cy="650943"/>
              </a:xfrm>
            </p:grpSpPr>
            <p:pic>
              <p:nvPicPr>
                <p:cNvPr id="514" name="Picture 513">
                  <a:extLst>
                    <a:ext uri="{FF2B5EF4-FFF2-40B4-BE49-F238E27FC236}">
                      <a16:creationId xmlns:a16="http://schemas.microsoft.com/office/drawing/2014/main" id="{D14A850D-6510-424D-897E-34E61F39C36B}"/>
                    </a:ext>
                  </a:extLst>
                </p:cNvPr>
                <p:cNvPicPr>
                  <a:picLocks noChangeAspect="1"/>
                </p:cNvPicPr>
                <p:nvPr/>
              </p:nvPicPr>
              <p:blipFill>
                <a:blip r:embed="rId12"/>
                <a:stretch>
                  <a:fillRect/>
                </a:stretch>
              </p:blipFill>
              <p:spPr>
                <a:xfrm>
                  <a:off x="6051870" y="414108"/>
                  <a:ext cx="258890" cy="258890"/>
                </a:xfrm>
                <a:prstGeom prst="rect">
                  <a:avLst/>
                </a:prstGeom>
              </p:spPr>
            </p:pic>
            <p:sp>
              <p:nvSpPr>
                <p:cNvPr id="515" name="TextBox 514">
                  <a:extLst>
                    <a:ext uri="{FF2B5EF4-FFF2-40B4-BE49-F238E27FC236}">
                      <a16:creationId xmlns:a16="http://schemas.microsoft.com/office/drawing/2014/main" id="{BAE0EAA2-73CF-43BD-9139-B7FF05915E6E}"/>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516" name="Picture 515">
                  <a:extLst>
                    <a:ext uri="{FF2B5EF4-FFF2-40B4-BE49-F238E27FC236}">
                      <a16:creationId xmlns:a16="http://schemas.microsoft.com/office/drawing/2014/main" id="{185C2C13-4E44-4F10-9448-FD4E910751F3}"/>
                    </a:ext>
                  </a:extLst>
                </p:cNvPr>
                <p:cNvPicPr>
                  <a:picLocks noChangeAspect="1"/>
                </p:cNvPicPr>
                <p:nvPr/>
              </p:nvPicPr>
              <p:blipFill>
                <a:blip r:embed="rId12"/>
                <a:stretch>
                  <a:fillRect/>
                </a:stretch>
              </p:blipFill>
              <p:spPr>
                <a:xfrm>
                  <a:off x="6051870" y="611845"/>
                  <a:ext cx="258890" cy="258890"/>
                </a:xfrm>
                <a:prstGeom prst="rect">
                  <a:avLst/>
                </a:prstGeom>
              </p:spPr>
            </p:pic>
            <p:sp>
              <p:nvSpPr>
                <p:cNvPr id="517" name="TextBox 516">
                  <a:extLst>
                    <a:ext uri="{FF2B5EF4-FFF2-40B4-BE49-F238E27FC236}">
                      <a16:creationId xmlns:a16="http://schemas.microsoft.com/office/drawing/2014/main" id="{154857AE-E7E1-4617-AC2A-F0BA8136171A}"/>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518" name="Picture 517">
                  <a:extLst>
                    <a:ext uri="{FF2B5EF4-FFF2-40B4-BE49-F238E27FC236}">
                      <a16:creationId xmlns:a16="http://schemas.microsoft.com/office/drawing/2014/main" id="{A331C98A-EDC9-4657-8BE1-ECBB08207ABE}"/>
                    </a:ext>
                  </a:extLst>
                </p:cNvPr>
                <p:cNvPicPr>
                  <a:picLocks noChangeAspect="1"/>
                </p:cNvPicPr>
                <p:nvPr/>
              </p:nvPicPr>
              <p:blipFill>
                <a:blip r:embed="rId12"/>
                <a:stretch>
                  <a:fillRect/>
                </a:stretch>
              </p:blipFill>
              <p:spPr>
                <a:xfrm>
                  <a:off x="6051870" y="806161"/>
                  <a:ext cx="258890" cy="258890"/>
                </a:xfrm>
                <a:prstGeom prst="rect">
                  <a:avLst/>
                </a:prstGeom>
              </p:spPr>
            </p:pic>
            <p:sp>
              <p:nvSpPr>
                <p:cNvPr id="519" name="TextBox 518">
                  <a:extLst>
                    <a:ext uri="{FF2B5EF4-FFF2-40B4-BE49-F238E27FC236}">
                      <a16:creationId xmlns:a16="http://schemas.microsoft.com/office/drawing/2014/main" id="{5CE260E1-5390-4B67-B903-790731618C5F}"/>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489" name="Group 488">
                <a:extLst>
                  <a:ext uri="{FF2B5EF4-FFF2-40B4-BE49-F238E27FC236}">
                    <a16:creationId xmlns:a16="http://schemas.microsoft.com/office/drawing/2014/main" id="{020C9ECC-9DDF-4A9B-A24A-4DE6B1CE1C44}"/>
                  </a:ext>
                </a:extLst>
              </p:cNvPr>
              <p:cNvGrpSpPr/>
              <p:nvPr/>
            </p:nvGrpSpPr>
            <p:grpSpPr>
              <a:xfrm>
                <a:off x="7149125" y="2602656"/>
                <a:ext cx="1175725" cy="592108"/>
                <a:chOff x="7120848" y="443526"/>
                <a:chExt cx="1175725" cy="592108"/>
              </a:xfrm>
            </p:grpSpPr>
            <p:sp>
              <p:nvSpPr>
                <p:cNvPr id="508" name="TextBox 507">
                  <a:extLst>
                    <a:ext uri="{FF2B5EF4-FFF2-40B4-BE49-F238E27FC236}">
                      <a16:creationId xmlns:a16="http://schemas.microsoft.com/office/drawing/2014/main" id="{FFBC05AE-81DB-4BBB-90A6-F659E01A7644}"/>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509" name="Picture 2" descr="Image result for azure container instances logo">
                  <a:extLst>
                    <a:ext uri="{FF2B5EF4-FFF2-40B4-BE49-F238E27FC236}">
                      <a16:creationId xmlns:a16="http://schemas.microsoft.com/office/drawing/2014/main" id="{2CAC9029-7490-4541-9D97-EF644C0C0DE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10" name="TextBox 509">
                  <a:extLst>
                    <a:ext uri="{FF2B5EF4-FFF2-40B4-BE49-F238E27FC236}">
                      <a16:creationId xmlns:a16="http://schemas.microsoft.com/office/drawing/2014/main" id="{9F0D9E8A-A2E1-4330-8DE5-1D095CA952DD}"/>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511" name="Picture 2" descr="Image result for azure container instances logo">
                  <a:extLst>
                    <a:ext uri="{FF2B5EF4-FFF2-40B4-BE49-F238E27FC236}">
                      <a16:creationId xmlns:a16="http://schemas.microsoft.com/office/drawing/2014/main" id="{D802EF19-DD55-407A-987B-1E8C040D5CA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12" name="TextBox 511">
                  <a:extLst>
                    <a:ext uri="{FF2B5EF4-FFF2-40B4-BE49-F238E27FC236}">
                      <a16:creationId xmlns:a16="http://schemas.microsoft.com/office/drawing/2014/main" id="{64CD2010-ED0E-48D1-BB9B-F9BE7F26E046}"/>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513" name="Picture 2" descr="Image result for azure container instances logo">
                  <a:extLst>
                    <a:ext uri="{FF2B5EF4-FFF2-40B4-BE49-F238E27FC236}">
                      <a16:creationId xmlns:a16="http://schemas.microsoft.com/office/drawing/2014/main" id="{2F74332C-8EE8-498C-A062-8CAF384F49F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0" name="Group 489">
                <a:extLst>
                  <a:ext uri="{FF2B5EF4-FFF2-40B4-BE49-F238E27FC236}">
                    <a16:creationId xmlns:a16="http://schemas.microsoft.com/office/drawing/2014/main" id="{F7F9E571-C9FD-49FD-9BC6-5EE824CEF2BD}"/>
                  </a:ext>
                </a:extLst>
              </p:cNvPr>
              <p:cNvGrpSpPr/>
              <p:nvPr/>
            </p:nvGrpSpPr>
            <p:grpSpPr>
              <a:xfrm>
                <a:off x="8419466" y="2602656"/>
                <a:ext cx="1484079" cy="592107"/>
                <a:chOff x="8419466" y="443526"/>
                <a:chExt cx="1484079" cy="592107"/>
              </a:xfrm>
            </p:grpSpPr>
            <p:pic>
              <p:nvPicPr>
                <p:cNvPr id="502" name="Picture 501">
                  <a:extLst>
                    <a:ext uri="{FF2B5EF4-FFF2-40B4-BE49-F238E27FC236}">
                      <a16:creationId xmlns:a16="http://schemas.microsoft.com/office/drawing/2014/main" id="{F27601C0-F3F5-48B5-AC15-E261E411ED8F}"/>
                    </a:ext>
                  </a:extLst>
                </p:cNvPr>
                <p:cNvPicPr>
                  <a:picLocks noChangeAspect="1"/>
                </p:cNvPicPr>
                <p:nvPr/>
              </p:nvPicPr>
              <p:blipFill>
                <a:blip r:embed="rId14"/>
                <a:stretch>
                  <a:fillRect/>
                </a:stretch>
              </p:blipFill>
              <p:spPr>
                <a:xfrm>
                  <a:off x="9663113" y="451975"/>
                  <a:ext cx="240432" cy="183156"/>
                </a:xfrm>
                <a:prstGeom prst="rect">
                  <a:avLst/>
                </a:prstGeom>
              </p:spPr>
            </p:pic>
            <p:sp>
              <p:nvSpPr>
                <p:cNvPr id="503" name="TextBox 502">
                  <a:extLst>
                    <a:ext uri="{FF2B5EF4-FFF2-40B4-BE49-F238E27FC236}">
                      <a16:creationId xmlns:a16="http://schemas.microsoft.com/office/drawing/2014/main" id="{022005CF-3EAF-4BA3-9ADE-E4CB54A4C785}"/>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504" name="Picture 503">
                  <a:extLst>
                    <a:ext uri="{FF2B5EF4-FFF2-40B4-BE49-F238E27FC236}">
                      <a16:creationId xmlns:a16="http://schemas.microsoft.com/office/drawing/2014/main" id="{6977D369-20E4-42B8-935D-1A352B31920B}"/>
                    </a:ext>
                  </a:extLst>
                </p:cNvPr>
                <p:cNvPicPr>
                  <a:picLocks noChangeAspect="1"/>
                </p:cNvPicPr>
                <p:nvPr/>
              </p:nvPicPr>
              <p:blipFill>
                <a:blip r:embed="rId14"/>
                <a:stretch>
                  <a:fillRect/>
                </a:stretch>
              </p:blipFill>
              <p:spPr>
                <a:xfrm>
                  <a:off x="9663113" y="649712"/>
                  <a:ext cx="240432" cy="183156"/>
                </a:xfrm>
                <a:prstGeom prst="rect">
                  <a:avLst/>
                </a:prstGeom>
              </p:spPr>
            </p:pic>
            <p:sp>
              <p:nvSpPr>
                <p:cNvPr id="505" name="TextBox 504">
                  <a:extLst>
                    <a:ext uri="{FF2B5EF4-FFF2-40B4-BE49-F238E27FC236}">
                      <a16:creationId xmlns:a16="http://schemas.microsoft.com/office/drawing/2014/main" id="{38CC486F-E071-467D-A218-712B6D246DB1}"/>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506" name="Picture 505">
                  <a:extLst>
                    <a:ext uri="{FF2B5EF4-FFF2-40B4-BE49-F238E27FC236}">
                      <a16:creationId xmlns:a16="http://schemas.microsoft.com/office/drawing/2014/main" id="{CDE66544-7DEE-4AC3-80AB-B2CC739F476F}"/>
                    </a:ext>
                  </a:extLst>
                </p:cNvPr>
                <p:cNvPicPr>
                  <a:picLocks noChangeAspect="1"/>
                </p:cNvPicPr>
                <p:nvPr/>
              </p:nvPicPr>
              <p:blipFill>
                <a:blip r:embed="rId14"/>
                <a:stretch>
                  <a:fillRect/>
                </a:stretch>
              </p:blipFill>
              <p:spPr>
                <a:xfrm>
                  <a:off x="9663113" y="844028"/>
                  <a:ext cx="240432" cy="183156"/>
                </a:xfrm>
                <a:prstGeom prst="rect">
                  <a:avLst/>
                </a:prstGeom>
              </p:spPr>
            </p:pic>
            <p:sp>
              <p:nvSpPr>
                <p:cNvPr id="507" name="TextBox 506">
                  <a:extLst>
                    <a:ext uri="{FF2B5EF4-FFF2-40B4-BE49-F238E27FC236}">
                      <a16:creationId xmlns:a16="http://schemas.microsoft.com/office/drawing/2014/main" id="{4E9E6759-B37D-43B1-B687-650349015B63}"/>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491" name="Group 490">
                <a:extLst>
                  <a:ext uri="{FF2B5EF4-FFF2-40B4-BE49-F238E27FC236}">
                    <a16:creationId xmlns:a16="http://schemas.microsoft.com/office/drawing/2014/main" id="{22E3D41B-6C1F-4F23-BF1B-C5127CDD3764}"/>
                  </a:ext>
                </a:extLst>
              </p:cNvPr>
              <p:cNvGrpSpPr/>
              <p:nvPr/>
            </p:nvGrpSpPr>
            <p:grpSpPr>
              <a:xfrm>
                <a:off x="6102198" y="2602656"/>
                <a:ext cx="1060309" cy="592108"/>
                <a:chOff x="6297267" y="443526"/>
                <a:chExt cx="1060309" cy="592108"/>
              </a:xfrm>
            </p:grpSpPr>
            <p:pic>
              <p:nvPicPr>
                <p:cNvPr id="496" name="Picture 2" descr="Image result for azure security center logo">
                  <a:extLst>
                    <a:ext uri="{FF2B5EF4-FFF2-40B4-BE49-F238E27FC236}">
                      <a16:creationId xmlns:a16="http://schemas.microsoft.com/office/drawing/2014/main" id="{0F7A462E-F09C-4A8F-8C1B-ED38A656EDA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97" name="TextBox 496">
                  <a:extLst>
                    <a:ext uri="{FF2B5EF4-FFF2-40B4-BE49-F238E27FC236}">
                      <a16:creationId xmlns:a16="http://schemas.microsoft.com/office/drawing/2014/main" id="{3D040D8A-0F06-4C38-8846-246EB277B763}"/>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498" name="Picture 2" descr="Image result for azure security center logo">
                  <a:extLst>
                    <a:ext uri="{FF2B5EF4-FFF2-40B4-BE49-F238E27FC236}">
                      <a16:creationId xmlns:a16="http://schemas.microsoft.com/office/drawing/2014/main" id="{E3D059E7-1659-4EB5-8ED5-EC82295E1F9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99" name="TextBox 498">
                  <a:extLst>
                    <a:ext uri="{FF2B5EF4-FFF2-40B4-BE49-F238E27FC236}">
                      <a16:creationId xmlns:a16="http://schemas.microsoft.com/office/drawing/2014/main" id="{3230E415-C0BB-4138-884B-DEB070B3523F}"/>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500" name="Picture 2" descr="Image result for azure security center logo">
                  <a:extLst>
                    <a:ext uri="{FF2B5EF4-FFF2-40B4-BE49-F238E27FC236}">
                      <a16:creationId xmlns:a16="http://schemas.microsoft.com/office/drawing/2014/main" id="{82E9D585-0B64-4C67-A44A-870C34B0E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01" name="TextBox 500">
                  <a:extLst>
                    <a:ext uri="{FF2B5EF4-FFF2-40B4-BE49-F238E27FC236}">
                      <a16:creationId xmlns:a16="http://schemas.microsoft.com/office/drawing/2014/main" id="{AFB4F17C-9CCC-463C-88DA-28AB075B1346}"/>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494" name="Picture 4" descr="https://zapier.cachefly.net/storage/services/59152a3a91bfe0ddd2fc9b978448593a.128x128.png">
                <a:extLst>
                  <a:ext uri="{FF2B5EF4-FFF2-40B4-BE49-F238E27FC236}">
                    <a16:creationId xmlns:a16="http://schemas.microsoft.com/office/drawing/2014/main" id="{976F71CE-D075-4AC9-8F26-E230BEE05DC0}"/>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95" name="Picture 10" descr="https://wiki.jenkins-ci.org/download/attachments/2916393/logo-title.png?version=1&amp;modificationDate=1302753947000">
                <a:extLst>
                  <a:ext uri="{FF2B5EF4-FFF2-40B4-BE49-F238E27FC236}">
                    <a16:creationId xmlns:a16="http://schemas.microsoft.com/office/drawing/2014/main" id="{AA5EB1CF-D741-4BC8-983F-D2EFCEB878AC}"/>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sp>
          <p:nvSpPr>
            <p:cNvPr id="301" name="TextBox 300">
              <a:extLst>
                <a:ext uri="{FF2B5EF4-FFF2-40B4-BE49-F238E27FC236}">
                  <a16:creationId xmlns:a16="http://schemas.microsoft.com/office/drawing/2014/main" id="{54465CD9-5EB9-4940-9E33-C48A98BDC586}"/>
                </a:ext>
              </a:extLst>
            </p:cNvPr>
            <p:cNvSpPr txBox="1"/>
            <p:nvPr/>
          </p:nvSpPr>
          <p:spPr>
            <a:xfrm>
              <a:off x="2098609" y="5495971"/>
              <a:ext cx="1242960" cy="369332"/>
            </a:xfrm>
            <a:prstGeom prst="rect">
              <a:avLst/>
            </a:prstGeom>
            <a:noFill/>
          </p:spPr>
          <p:txBody>
            <a:bodyPr wrap="square" rtlCol="0">
              <a:spAutoFit/>
            </a:bodyPr>
            <a:lstStyle/>
            <a:p>
              <a:r>
                <a:rPr lang="en-US" b="1"/>
                <a:t>Walmart</a:t>
              </a:r>
            </a:p>
          </p:txBody>
        </p:sp>
        <p:sp>
          <p:nvSpPr>
            <p:cNvPr id="302" name="Rectangle 301">
              <a:extLst>
                <a:ext uri="{FF2B5EF4-FFF2-40B4-BE49-F238E27FC236}">
                  <a16:creationId xmlns:a16="http://schemas.microsoft.com/office/drawing/2014/main" id="{A90F232D-8503-4B2C-A3DD-8894AD51F8E5}"/>
                </a:ext>
              </a:extLst>
            </p:cNvPr>
            <p:cNvSpPr/>
            <p:nvPr/>
          </p:nvSpPr>
          <p:spPr>
            <a:xfrm>
              <a:off x="2095996" y="5486916"/>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cxnSp>
        <p:nvCxnSpPr>
          <p:cNvPr id="318" name="Straight Connector 317">
            <a:extLst>
              <a:ext uri="{FF2B5EF4-FFF2-40B4-BE49-F238E27FC236}">
                <a16:creationId xmlns:a16="http://schemas.microsoft.com/office/drawing/2014/main" id="{4A46EEFA-9D31-4105-8468-C7009175A1E9}"/>
              </a:ext>
            </a:extLst>
          </p:cNvPr>
          <p:cNvCxnSpPr>
            <a:cxnSpLocks/>
            <a:stCxn id="141" idx="0"/>
          </p:cNvCxnSpPr>
          <p:nvPr/>
        </p:nvCxnSpPr>
        <p:spPr>
          <a:xfrm flipV="1">
            <a:off x="1292645" y="1976091"/>
            <a:ext cx="728707" cy="1371983"/>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9" name="Straight Connector 318">
            <a:extLst>
              <a:ext uri="{FF2B5EF4-FFF2-40B4-BE49-F238E27FC236}">
                <a16:creationId xmlns:a16="http://schemas.microsoft.com/office/drawing/2014/main" id="{F42414A9-A526-4309-864B-F7C5054F74EE}"/>
              </a:ext>
            </a:extLst>
          </p:cNvPr>
          <p:cNvCxnSpPr>
            <a:cxnSpLocks/>
            <a:stCxn id="141" idx="3"/>
            <a:endCxn id="233" idx="1"/>
          </p:cNvCxnSpPr>
          <p:nvPr/>
        </p:nvCxnSpPr>
        <p:spPr>
          <a:xfrm flipV="1">
            <a:off x="1605381" y="2729903"/>
            <a:ext cx="466307" cy="910251"/>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2" name="Straight Connector 321">
            <a:extLst>
              <a:ext uri="{FF2B5EF4-FFF2-40B4-BE49-F238E27FC236}">
                <a16:creationId xmlns:a16="http://schemas.microsoft.com/office/drawing/2014/main" id="{C1CC6B79-C14A-4E88-8B82-103058EB7439}"/>
              </a:ext>
            </a:extLst>
          </p:cNvPr>
          <p:cNvCxnSpPr>
            <a:cxnSpLocks/>
            <a:stCxn id="141" idx="3"/>
            <a:endCxn id="256" idx="1"/>
          </p:cNvCxnSpPr>
          <p:nvPr/>
        </p:nvCxnSpPr>
        <p:spPr>
          <a:xfrm flipV="1">
            <a:off x="1605382" y="3639695"/>
            <a:ext cx="478461" cy="459"/>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6" name="Straight Connector 325">
            <a:extLst>
              <a:ext uri="{FF2B5EF4-FFF2-40B4-BE49-F238E27FC236}">
                <a16:creationId xmlns:a16="http://schemas.microsoft.com/office/drawing/2014/main" id="{87CBC765-C28B-4EC4-AEDF-7BB0498911C5}"/>
              </a:ext>
            </a:extLst>
          </p:cNvPr>
          <p:cNvCxnSpPr>
            <a:cxnSpLocks/>
            <a:stCxn id="141" idx="3"/>
            <a:endCxn id="279" idx="1"/>
          </p:cNvCxnSpPr>
          <p:nvPr/>
        </p:nvCxnSpPr>
        <p:spPr>
          <a:xfrm>
            <a:off x="1605382" y="3640154"/>
            <a:ext cx="490615" cy="909332"/>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9" name="Straight Connector 328">
            <a:extLst>
              <a:ext uri="{FF2B5EF4-FFF2-40B4-BE49-F238E27FC236}">
                <a16:creationId xmlns:a16="http://schemas.microsoft.com/office/drawing/2014/main" id="{8AC8EC98-786F-4E85-AE73-BBB8357614C6}"/>
              </a:ext>
            </a:extLst>
          </p:cNvPr>
          <p:cNvCxnSpPr>
            <a:cxnSpLocks/>
            <a:stCxn id="141" idx="2"/>
            <a:endCxn id="302" idx="1"/>
          </p:cNvCxnSpPr>
          <p:nvPr/>
        </p:nvCxnSpPr>
        <p:spPr>
          <a:xfrm>
            <a:off x="1292644" y="3932233"/>
            <a:ext cx="803352" cy="1527043"/>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5" name="Group 4">
            <a:extLst>
              <a:ext uri="{FF2B5EF4-FFF2-40B4-BE49-F238E27FC236}">
                <a16:creationId xmlns:a16="http://schemas.microsoft.com/office/drawing/2014/main" id="{065E584A-B0E5-4B3C-AAA6-BA848A9869E3}"/>
              </a:ext>
            </a:extLst>
          </p:cNvPr>
          <p:cNvGrpSpPr/>
          <p:nvPr/>
        </p:nvGrpSpPr>
        <p:grpSpPr>
          <a:xfrm>
            <a:off x="2062147" y="2298133"/>
            <a:ext cx="8253428" cy="874088"/>
            <a:chOff x="2062147" y="2757543"/>
            <a:chExt cx="8253428" cy="874088"/>
          </a:xfrm>
        </p:grpSpPr>
        <p:sp>
          <p:nvSpPr>
            <p:cNvPr id="232" name="TextBox 231">
              <a:extLst>
                <a:ext uri="{FF2B5EF4-FFF2-40B4-BE49-F238E27FC236}">
                  <a16:creationId xmlns:a16="http://schemas.microsoft.com/office/drawing/2014/main" id="{68768472-E0C1-4545-877C-A3E5A829927B}"/>
                </a:ext>
              </a:extLst>
            </p:cNvPr>
            <p:cNvSpPr txBox="1"/>
            <p:nvPr/>
          </p:nvSpPr>
          <p:spPr>
            <a:xfrm>
              <a:off x="2062147" y="2766598"/>
              <a:ext cx="1242960" cy="369332"/>
            </a:xfrm>
            <a:prstGeom prst="rect">
              <a:avLst/>
            </a:prstGeom>
            <a:noFill/>
          </p:spPr>
          <p:txBody>
            <a:bodyPr wrap="square" rtlCol="0">
              <a:spAutoFit/>
            </a:bodyPr>
            <a:lstStyle/>
            <a:p>
              <a:r>
                <a:rPr lang="en-US" b="1"/>
                <a:t>Northwind</a:t>
              </a:r>
            </a:p>
          </p:txBody>
        </p:sp>
        <p:sp>
          <p:nvSpPr>
            <p:cNvPr id="233" name="Rectangle 232">
              <a:extLst>
                <a:ext uri="{FF2B5EF4-FFF2-40B4-BE49-F238E27FC236}">
                  <a16:creationId xmlns:a16="http://schemas.microsoft.com/office/drawing/2014/main" id="{A33C3522-5497-4C3A-9D2E-9B80399C0277}"/>
                </a:ext>
              </a:extLst>
            </p:cNvPr>
            <p:cNvSpPr/>
            <p:nvPr/>
          </p:nvSpPr>
          <p:spPr>
            <a:xfrm>
              <a:off x="2071688" y="275754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00" name="Group 399">
              <a:extLst>
                <a:ext uri="{FF2B5EF4-FFF2-40B4-BE49-F238E27FC236}">
                  <a16:creationId xmlns:a16="http://schemas.microsoft.com/office/drawing/2014/main" id="{650100E8-B7B8-487B-82F9-61A2FE79E285}"/>
                </a:ext>
              </a:extLst>
            </p:cNvPr>
            <p:cNvGrpSpPr/>
            <p:nvPr/>
          </p:nvGrpSpPr>
          <p:grpSpPr>
            <a:xfrm>
              <a:off x="3498622" y="2819948"/>
              <a:ext cx="6404923" cy="811683"/>
              <a:chOff x="3498622" y="2423708"/>
              <a:chExt cx="6404923" cy="811683"/>
            </a:xfrm>
          </p:grpSpPr>
          <p:grpSp>
            <p:nvGrpSpPr>
              <p:cNvPr id="227" name="Group 226">
                <a:extLst>
                  <a:ext uri="{FF2B5EF4-FFF2-40B4-BE49-F238E27FC236}">
                    <a16:creationId xmlns:a16="http://schemas.microsoft.com/office/drawing/2014/main" id="{C179C721-4ACF-4196-9F64-75D646E298EE}"/>
                  </a:ext>
                </a:extLst>
              </p:cNvPr>
              <p:cNvGrpSpPr/>
              <p:nvPr/>
            </p:nvGrpSpPr>
            <p:grpSpPr>
              <a:xfrm>
                <a:off x="3498622" y="2562028"/>
                <a:ext cx="1257070" cy="673363"/>
                <a:chOff x="3753808" y="402898"/>
                <a:chExt cx="1257070" cy="673363"/>
              </a:xfrm>
            </p:grpSpPr>
            <p:grpSp>
              <p:nvGrpSpPr>
                <p:cNvPr id="242" name="Group 241">
                  <a:extLst>
                    <a:ext uri="{FF2B5EF4-FFF2-40B4-BE49-F238E27FC236}">
                      <a16:creationId xmlns:a16="http://schemas.microsoft.com/office/drawing/2014/main" id="{6248C000-F7C8-4459-B8C0-2A1FFF4E3810}"/>
                    </a:ext>
                  </a:extLst>
                </p:cNvPr>
                <p:cNvGrpSpPr/>
                <p:nvPr/>
              </p:nvGrpSpPr>
              <p:grpSpPr>
                <a:xfrm>
                  <a:off x="4725370" y="402898"/>
                  <a:ext cx="285508" cy="673363"/>
                  <a:chOff x="4725370" y="402898"/>
                  <a:chExt cx="285508" cy="673363"/>
                </a:xfrm>
              </p:grpSpPr>
              <p:pic>
                <p:nvPicPr>
                  <p:cNvPr id="245" name="Picture 2" descr="image001">
                    <a:extLst>
                      <a:ext uri="{FF2B5EF4-FFF2-40B4-BE49-F238E27FC236}">
                        <a16:creationId xmlns:a16="http://schemas.microsoft.com/office/drawing/2014/main" id="{636950DA-FE4E-404E-BF59-9351D7B33B07}"/>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4" name="Picture 2" descr="image001">
                    <a:extLst>
                      <a:ext uri="{FF2B5EF4-FFF2-40B4-BE49-F238E27FC236}">
                        <a16:creationId xmlns:a16="http://schemas.microsoft.com/office/drawing/2014/main" id="{FEA6CB0D-3108-413C-AF3D-1BC57F3BA6EA}"/>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4" name="Picture 2" descr="image001">
                    <a:extLst>
                      <a:ext uri="{FF2B5EF4-FFF2-40B4-BE49-F238E27FC236}">
                        <a16:creationId xmlns:a16="http://schemas.microsoft.com/office/drawing/2014/main" id="{6C69DADC-944A-462D-84DE-148B8C8ABE55}"/>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3" name="TextBox 242">
                  <a:extLst>
                    <a:ext uri="{FF2B5EF4-FFF2-40B4-BE49-F238E27FC236}">
                      <a16:creationId xmlns:a16="http://schemas.microsoft.com/office/drawing/2014/main" id="{9CAFB48B-0652-4F72-AA7C-F0CBF8045F89}"/>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335" name="TextBox 334">
                  <a:extLst>
                    <a:ext uri="{FF2B5EF4-FFF2-40B4-BE49-F238E27FC236}">
                      <a16:creationId xmlns:a16="http://schemas.microsoft.com/office/drawing/2014/main" id="{2E4CC0C8-E09C-4693-838E-8E3CBFDC61B8}"/>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345" name="TextBox 344">
                  <a:extLst>
                    <a:ext uri="{FF2B5EF4-FFF2-40B4-BE49-F238E27FC236}">
                      <a16:creationId xmlns:a16="http://schemas.microsoft.com/office/drawing/2014/main" id="{AD05B07A-1D07-44DB-BC48-16FEF7CA2C57}"/>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228" name="Group 227">
                <a:extLst>
                  <a:ext uri="{FF2B5EF4-FFF2-40B4-BE49-F238E27FC236}">
                    <a16:creationId xmlns:a16="http://schemas.microsoft.com/office/drawing/2014/main" id="{98A7C6BC-4E4A-41F7-8107-397E45C773A6}"/>
                  </a:ext>
                </a:extLst>
              </p:cNvPr>
              <p:cNvGrpSpPr/>
              <p:nvPr/>
            </p:nvGrpSpPr>
            <p:grpSpPr>
              <a:xfrm>
                <a:off x="4845128" y="2573238"/>
                <a:ext cx="1208021" cy="650943"/>
                <a:chOff x="5102739" y="414108"/>
                <a:chExt cx="1208021" cy="650943"/>
              </a:xfrm>
            </p:grpSpPr>
            <p:pic>
              <p:nvPicPr>
                <p:cNvPr id="240" name="Picture 239">
                  <a:extLst>
                    <a:ext uri="{FF2B5EF4-FFF2-40B4-BE49-F238E27FC236}">
                      <a16:creationId xmlns:a16="http://schemas.microsoft.com/office/drawing/2014/main" id="{0A6BC38B-38FE-4F58-8B79-65C1BE5F09D7}"/>
                    </a:ext>
                  </a:extLst>
                </p:cNvPr>
                <p:cNvPicPr>
                  <a:picLocks noChangeAspect="1"/>
                </p:cNvPicPr>
                <p:nvPr/>
              </p:nvPicPr>
              <p:blipFill>
                <a:blip r:embed="rId12"/>
                <a:stretch>
                  <a:fillRect/>
                </a:stretch>
              </p:blipFill>
              <p:spPr>
                <a:xfrm>
                  <a:off x="6051870" y="414108"/>
                  <a:ext cx="258890" cy="258890"/>
                </a:xfrm>
                <a:prstGeom prst="rect">
                  <a:avLst/>
                </a:prstGeom>
              </p:spPr>
            </p:pic>
            <p:sp>
              <p:nvSpPr>
                <p:cNvPr id="241" name="TextBox 240">
                  <a:extLst>
                    <a:ext uri="{FF2B5EF4-FFF2-40B4-BE49-F238E27FC236}">
                      <a16:creationId xmlns:a16="http://schemas.microsoft.com/office/drawing/2014/main" id="{4675A484-630A-4B21-BD7B-752966D3DC5B}"/>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336" name="Picture 335">
                  <a:extLst>
                    <a:ext uri="{FF2B5EF4-FFF2-40B4-BE49-F238E27FC236}">
                      <a16:creationId xmlns:a16="http://schemas.microsoft.com/office/drawing/2014/main" id="{0F149A38-880E-4A35-8C9F-AE5CCA0771FF}"/>
                    </a:ext>
                  </a:extLst>
                </p:cNvPr>
                <p:cNvPicPr>
                  <a:picLocks noChangeAspect="1"/>
                </p:cNvPicPr>
                <p:nvPr/>
              </p:nvPicPr>
              <p:blipFill>
                <a:blip r:embed="rId12"/>
                <a:stretch>
                  <a:fillRect/>
                </a:stretch>
              </p:blipFill>
              <p:spPr>
                <a:xfrm>
                  <a:off x="6051870" y="611845"/>
                  <a:ext cx="258890" cy="258890"/>
                </a:xfrm>
                <a:prstGeom prst="rect">
                  <a:avLst/>
                </a:prstGeom>
              </p:spPr>
            </p:pic>
            <p:sp>
              <p:nvSpPr>
                <p:cNvPr id="337" name="TextBox 336">
                  <a:extLst>
                    <a:ext uri="{FF2B5EF4-FFF2-40B4-BE49-F238E27FC236}">
                      <a16:creationId xmlns:a16="http://schemas.microsoft.com/office/drawing/2014/main" id="{D61E66BF-929B-4E26-A595-56BEC8C552F6}"/>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346" name="Picture 345">
                  <a:extLst>
                    <a:ext uri="{FF2B5EF4-FFF2-40B4-BE49-F238E27FC236}">
                      <a16:creationId xmlns:a16="http://schemas.microsoft.com/office/drawing/2014/main" id="{2D1987DC-E85B-46DD-956E-19840962C968}"/>
                    </a:ext>
                  </a:extLst>
                </p:cNvPr>
                <p:cNvPicPr>
                  <a:picLocks noChangeAspect="1"/>
                </p:cNvPicPr>
                <p:nvPr/>
              </p:nvPicPr>
              <p:blipFill>
                <a:blip r:embed="rId12"/>
                <a:stretch>
                  <a:fillRect/>
                </a:stretch>
              </p:blipFill>
              <p:spPr>
                <a:xfrm>
                  <a:off x="6051870" y="806161"/>
                  <a:ext cx="258890" cy="258890"/>
                </a:xfrm>
                <a:prstGeom prst="rect">
                  <a:avLst/>
                </a:prstGeom>
              </p:spPr>
            </p:pic>
            <p:sp>
              <p:nvSpPr>
                <p:cNvPr id="347" name="TextBox 346">
                  <a:extLst>
                    <a:ext uri="{FF2B5EF4-FFF2-40B4-BE49-F238E27FC236}">
                      <a16:creationId xmlns:a16="http://schemas.microsoft.com/office/drawing/2014/main" id="{58FD6721-FAB2-4787-964B-6E15B5683234}"/>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229" name="Group 228">
                <a:extLst>
                  <a:ext uri="{FF2B5EF4-FFF2-40B4-BE49-F238E27FC236}">
                    <a16:creationId xmlns:a16="http://schemas.microsoft.com/office/drawing/2014/main" id="{8DA48000-20DF-41D4-AFE6-4E14F7F3257D}"/>
                  </a:ext>
                </a:extLst>
              </p:cNvPr>
              <p:cNvGrpSpPr/>
              <p:nvPr/>
            </p:nvGrpSpPr>
            <p:grpSpPr>
              <a:xfrm>
                <a:off x="7149125" y="2602656"/>
                <a:ext cx="1175725" cy="592108"/>
                <a:chOff x="7120848" y="443526"/>
                <a:chExt cx="1175725" cy="592108"/>
              </a:xfrm>
            </p:grpSpPr>
            <p:sp>
              <p:nvSpPr>
                <p:cNvPr id="238" name="TextBox 237">
                  <a:extLst>
                    <a:ext uri="{FF2B5EF4-FFF2-40B4-BE49-F238E27FC236}">
                      <a16:creationId xmlns:a16="http://schemas.microsoft.com/office/drawing/2014/main" id="{9AC85385-E709-4656-AA74-F9B077AF050B}"/>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239" name="Picture 2" descr="Image result for azure container instances logo">
                  <a:extLst>
                    <a:ext uri="{FF2B5EF4-FFF2-40B4-BE49-F238E27FC236}">
                      <a16:creationId xmlns:a16="http://schemas.microsoft.com/office/drawing/2014/main" id="{167F2674-A76F-4B0C-9A4E-80EC10BDBB5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338" name="TextBox 337">
                  <a:extLst>
                    <a:ext uri="{FF2B5EF4-FFF2-40B4-BE49-F238E27FC236}">
                      <a16:creationId xmlns:a16="http://schemas.microsoft.com/office/drawing/2014/main" id="{677A114E-D4A7-457C-B71F-C561439EE5BB}"/>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339" name="Picture 2" descr="Image result for azure container instances logo">
                  <a:extLst>
                    <a:ext uri="{FF2B5EF4-FFF2-40B4-BE49-F238E27FC236}">
                      <a16:creationId xmlns:a16="http://schemas.microsoft.com/office/drawing/2014/main" id="{E5660050-9DE3-4ACB-8FD0-1169597309D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348" name="TextBox 347">
                  <a:extLst>
                    <a:ext uri="{FF2B5EF4-FFF2-40B4-BE49-F238E27FC236}">
                      <a16:creationId xmlns:a16="http://schemas.microsoft.com/office/drawing/2014/main" id="{AE5B4235-289C-4888-B23F-566F1E8F46E8}"/>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349" name="Picture 2" descr="Image result for azure container instances logo">
                  <a:extLst>
                    <a:ext uri="{FF2B5EF4-FFF2-40B4-BE49-F238E27FC236}">
                      <a16:creationId xmlns:a16="http://schemas.microsoft.com/office/drawing/2014/main" id="{25A09BA9-68EC-467B-A24E-B8777FADB0A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0" name="Group 229">
                <a:extLst>
                  <a:ext uri="{FF2B5EF4-FFF2-40B4-BE49-F238E27FC236}">
                    <a16:creationId xmlns:a16="http://schemas.microsoft.com/office/drawing/2014/main" id="{8EF5F821-BEDD-4FFC-92F9-53F6BFFB8A32}"/>
                  </a:ext>
                </a:extLst>
              </p:cNvPr>
              <p:cNvGrpSpPr/>
              <p:nvPr/>
            </p:nvGrpSpPr>
            <p:grpSpPr>
              <a:xfrm>
                <a:off x="8419466" y="2602656"/>
                <a:ext cx="1484079" cy="592107"/>
                <a:chOff x="8419466" y="443526"/>
                <a:chExt cx="1484079" cy="592107"/>
              </a:xfrm>
            </p:grpSpPr>
            <p:pic>
              <p:nvPicPr>
                <p:cNvPr id="236" name="Picture 235">
                  <a:extLst>
                    <a:ext uri="{FF2B5EF4-FFF2-40B4-BE49-F238E27FC236}">
                      <a16:creationId xmlns:a16="http://schemas.microsoft.com/office/drawing/2014/main" id="{D9A5D003-3646-4A62-AE5C-3C8E07CBBBCA}"/>
                    </a:ext>
                  </a:extLst>
                </p:cNvPr>
                <p:cNvPicPr>
                  <a:picLocks noChangeAspect="1"/>
                </p:cNvPicPr>
                <p:nvPr/>
              </p:nvPicPr>
              <p:blipFill>
                <a:blip r:embed="rId14"/>
                <a:stretch>
                  <a:fillRect/>
                </a:stretch>
              </p:blipFill>
              <p:spPr>
                <a:xfrm>
                  <a:off x="9663113" y="451975"/>
                  <a:ext cx="240432" cy="183156"/>
                </a:xfrm>
                <a:prstGeom prst="rect">
                  <a:avLst/>
                </a:prstGeom>
              </p:spPr>
            </p:pic>
            <p:sp>
              <p:nvSpPr>
                <p:cNvPr id="237" name="TextBox 236">
                  <a:extLst>
                    <a:ext uri="{FF2B5EF4-FFF2-40B4-BE49-F238E27FC236}">
                      <a16:creationId xmlns:a16="http://schemas.microsoft.com/office/drawing/2014/main" id="{650389BD-3FF9-4247-B618-CA7E398D6135}"/>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340" name="Picture 339">
                  <a:extLst>
                    <a:ext uri="{FF2B5EF4-FFF2-40B4-BE49-F238E27FC236}">
                      <a16:creationId xmlns:a16="http://schemas.microsoft.com/office/drawing/2014/main" id="{F95814B1-F82B-4470-986F-CB304A0B9DEB}"/>
                    </a:ext>
                  </a:extLst>
                </p:cNvPr>
                <p:cNvPicPr>
                  <a:picLocks noChangeAspect="1"/>
                </p:cNvPicPr>
                <p:nvPr/>
              </p:nvPicPr>
              <p:blipFill>
                <a:blip r:embed="rId14"/>
                <a:stretch>
                  <a:fillRect/>
                </a:stretch>
              </p:blipFill>
              <p:spPr>
                <a:xfrm>
                  <a:off x="9663113" y="649712"/>
                  <a:ext cx="240432" cy="183156"/>
                </a:xfrm>
                <a:prstGeom prst="rect">
                  <a:avLst/>
                </a:prstGeom>
              </p:spPr>
            </p:pic>
            <p:sp>
              <p:nvSpPr>
                <p:cNvPr id="341" name="TextBox 340">
                  <a:extLst>
                    <a:ext uri="{FF2B5EF4-FFF2-40B4-BE49-F238E27FC236}">
                      <a16:creationId xmlns:a16="http://schemas.microsoft.com/office/drawing/2014/main" id="{2BB8AAA3-738F-4867-A20F-20892CABF1F9}"/>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350" name="Picture 349">
                  <a:extLst>
                    <a:ext uri="{FF2B5EF4-FFF2-40B4-BE49-F238E27FC236}">
                      <a16:creationId xmlns:a16="http://schemas.microsoft.com/office/drawing/2014/main" id="{C3355781-5CF5-4F67-855C-A59203547B29}"/>
                    </a:ext>
                  </a:extLst>
                </p:cNvPr>
                <p:cNvPicPr>
                  <a:picLocks noChangeAspect="1"/>
                </p:cNvPicPr>
                <p:nvPr/>
              </p:nvPicPr>
              <p:blipFill>
                <a:blip r:embed="rId14"/>
                <a:stretch>
                  <a:fillRect/>
                </a:stretch>
              </p:blipFill>
              <p:spPr>
                <a:xfrm>
                  <a:off x="9663113" y="844028"/>
                  <a:ext cx="240432" cy="183156"/>
                </a:xfrm>
                <a:prstGeom prst="rect">
                  <a:avLst/>
                </a:prstGeom>
              </p:spPr>
            </p:pic>
            <p:sp>
              <p:nvSpPr>
                <p:cNvPr id="351" name="TextBox 350">
                  <a:extLst>
                    <a:ext uri="{FF2B5EF4-FFF2-40B4-BE49-F238E27FC236}">
                      <a16:creationId xmlns:a16="http://schemas.microsoft.com/office/drawing/2014/main" id="{55FAF277-A765-4646-9848-BE152558F1DD}"/>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231" name="Group 230">
                <a:extLst>
                  <a:ext uri="{FF2B5EF4-FFF2-40B4-BE49-F238E27FC236}">
                    <a16:creationId xmlns:a16="http://schemas.microsoft.com/office/drawing/2014/main" id="{86067E9D-45E1-40E5-92A2-EEEBB0791353}"/>
                  </a:ext>
                </a:extLst>
              </p:cNvPr>
              <p:cNvGrpSpPr/>
              <p:nvPr/>
            </p:nvGrpSpPr>
            <p:grpSpPr>
              <a:xfrm>
                <a:off x="6102198" y="2602656"/>
                <a:ext cx="1060309" cy="592108"/>
                <a:chOff x="6297267" y="443526"/>
                <a:chExt cx="1060309" cy="592108"/>
              </a:xfrm>
            </p:grpSpPr>
            <p:pic>
              <p:nvPicPr>
                <p:cNvPr id="234" name="Picture 2" descr="Image result for azure security center logo">
                  <a:extLst>
                    <a:ext uri="{FF2B5EF4-FFF2-40B4-BE49-F238E27FC236}">
                      <a16:creationId xmlns:a16="http://schemas.microsoft.com/office/drawing/2014/main" id="{74817A2A-67D1-4E7B-9AAA-092156835B9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235" name="TextBox 234">
                  <a:extLst>
                    <a:ext uri="{FF2B5EF4-FFF2-40B4-BE49-F238E27FC236}">
                      <a16:creationId xmlns:a16="http://schemas.microsoft.com/office/drawing/2014/main" id="{2E9B8CD2-EE40-4D44-BB3F-6ED779F3FFF6}"/>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342" name="Picture 2" descr="Image result for azure security center logo">
                  <a:extLst>
                    <a:ext uri="{FF2B5EF4-FFF2-40B4-BE49-F238E27FC236}">
                      <a16:creationId xmlns:a16="http://schemas.microsoft.com/office/drawing/2014/main" id="{1B29FCE0-3257-4CD0-9456-83C0F4C321D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343" name="TextBox 342">
                  <a:extLst>
                    <a:ext uri="{FF2B5EF4-FFF2-40B4-BE49-F238E27FC236}">
                      <a16:creationId xmlns:a16="http://schemas.microsoft.com/office/drawing/2014/main" id="{A72856E8-A19B-4EA9-BB0D-B117780D21D1}"/>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352" name="Picture 2" descr="Image result for azure security center logo">
                  <a:extLst>
                    <a:ext uri="{FF2B5EF4-FFF2-40B4-BE49-F238E27FC236}">
                      <a16:creationId xmlns:a16="http://schemas.microsoft.com/office/drawing/2014/main" id="{1BD457A5-AF11-4CFE-B48D-72B9E233E91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353" name="TextBox 352">
                  <a:extLst>
                    <a:ext uri="{FF2B5EF4-FFF2-40B4-BE49-F238E27FC236}">
                      <a16:creationId xmlns:a16="http://schemas.microsoft.com/office/drawing/2014/main" id="{89E215C3-B64E-4474-9CFF-E882A484C335}"/>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357" name="Picture 4" descr="https://zapier.cachefly.net/storage/services/59152a3a91bfe0ddd2fc9b978448593a.128x128.png">
                <a:extLst>
                  <a:ext uri="{FF2B5EF4-FFF2-40B4-BE49-F238E27FC236}">
                    <a16:creationId xmlns:a16="http://schemas.microsoft.com/office/drawing/2014/main" id="{4D6EA309-CC0A-47BC-A23C-0AECC31C2E5D}"/>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358" name="Picture 10" descr="https://wiki.jenkins-ci.org/download/attachments/2916393/logo-title.png?version=1&amp;modificationDate=1302753947000">
                <a:extLst>
                  <a:ext uri="{FF2B5EF4-FFF2-40B4-BE49-F238E27FC236}">
                    <a16:creationId xmlns:a16="http://schemas.microsoft.com/office/drawing/2014/main" id="{F6FB8843-2676-4A67-ABC3-4A18592FBF6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 name="Group 5">
            <a:extLst>
              <a:ext uri="{FF2B5EF4-FFF2-40B4-BE49-F238E27FC236}">
                <a16:creationId xmlns:a16="http://schemas.microsoft.com/office/drawing/2014/main" id="{4BDDE614-A818-4653-8781-8A4B0BC8A495}"/>
              </a:ext>
            </a:extLst>
          </p:cNvPr>
          <p:cNvGrpSpPr/>
          <p:nvPr/>
        </p:nvGrpSpPr>
        <p:grpSpPr>
          <a:xfrm>
            <a:off x="2074302" y="3207927"/>
            <a:ext cx="8253428" cy="863535"/>
            <a:chOff x="2074301" y="3667334"/>
            <a:chExt cx="8253428" cy="863535"/>
          </a:xfrm>
        </p:grpSpPr>
        <p:grpSp>
          <p:nvGrpSpPr>
            <p:cNvPr id="248" name="Group 247">
              <a:extLst>
                <a:ext uri="{FF2B5EF4-FFF2-40B4-BE49-F238E27FC236}">
                  <a16:creationId xmlns:a16="http://schemas.microsoft.com/office/drawing/2014/main" id="{2C6EBEAB-3572-48BF-AC9C-B726E1D0BB0A}"/>
                </a:ext>
              </a:extLst>
            </p:cNvPr>
            <p:cNvGrpSpPr/>
            <p:nvPr/>
          </p:nvGrpSpPr>
          <p:grpSpPr>
            <a:xfrm>
              <a:off x="2074301" y="3667334"/>
              <a:ext cx="8253428" cy="863535"/>
              <a:chOff x="2062147" y="202173"/>
              <a:chExt cx="8253428" cy="863535"/>
            </a:xfrm>
          </p:grpSpPr>
          <p:sp>
            <p:nvSpPr>
              <p:cNvPr id="255" name="TextBox 254">
                <a:extLst>
                  <a:ext uri="{FF2B5EF4-FFF2-40B4-BE49-F238E27FC236}">
                    <a16:creationId xmlns:a16="http://schemas.microsoft.com/office/drawing/2014/main" id="{CD251592-4C2F-402E-9394-D1701DE4CDE2}"/>
                  </a:ext>
                </a:extLst>
              </p:cNvPr>
              <p:cNvSpPr txBox="1"/>
              <p:nvPr/>
            </p:nvSpPr>
            <p:spPr>
              <a:xfrm>
                <a:off x="2062147" y="211228"/>
                <a:ext cx="1242960" cy="369332"/>
              </a:xfrm>
              <a:prstGeom prst="rect">
                <a:avLst/>
              </a:prstGeom>
              <a:noFill/>
            </p:spPr>
            <p:txBody>
              <a:bodyPr wrap="square" rtlCol="0">
                <a:spAutoFit/>
              </a:bodyPr>
              <a:lstStyle/>
              <a:p>
                <a:r>
                  <a:rPr lang="en-US" b="1"/>
                  <a:t>Coke</a:t>
                </a:r>
              </a:p>
            </p:txBody>
          </p:sp>
          <p:sp>
            <p:nvSpPr>
              <p:cNvPr id="256" name="Rectangle 255">
                <a:extLst>
                  <a:ext uri="{FF2B5EF4-FFF2-40B4-BE49-F238E27FC236}">
                    <a16:creationId xmlns:a16="http://schemas.microsoft.com/office/drawing/2014/main" id="{F8B1EA6F-31C5-408B-A062-EE2E00D2F403}"/>
                  </a:ext>
                </a:extLst>
              </p:cNvPr>
              <p:cNvSpPr/>
              <p:nvPr/>
            </p:nvSpPr>
            <p:spPr>
              <a:xfrm>
                <a:off x="2071688" y="20217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01" name="Group 400">
              <a:extLst>
                <a:ext uri="{FF2B5EF4-FFF2-40B4-BE49-F238E27FC236}">
                  <a16:creationId xmlns:a16="http://schemas.microsoft.com/office/drawing/2014/main" id="{EB7CF1BD-88D6-4959-BDAD-370E4DB9AAB1}"/>
                </a:ext>
              </a:extLst>
            </p:cNvPr>
            <p:cNvGrpSpPr/>
            <p:nvPr/>
          </p:nvGrpSpPr>
          <p:grpSpPr>
            <a:xfrm>
              <a:off x="3499184" y="3684751"/>
              <a:ext cx="6404923" cy="811683"/>
              <a:chOff x="3498622" y="2423708"/>
              <a:chExt cx="6404923" cy="811683"/>
            </a:xfrm>
          </p:grpSpPr>
          <p:grpSp>
            <p:nvGrpSpPr>
              <p:cNvPr id="403" name="Group 402">
                <a:extLst>
                  <a:ext uri="{FF2B5EF4-FFF2-40B4-BE49-F238E27FC236}">
                    <a16:creationId xmlns:a16="http://schemas.microsoft.com/office/drawing/2014/main" id="{597B7FD7-27CF-4133-812A-CD85709A328F}"/>
                  </a:ext>
                </a:extLst>
              </p:cNvPr>
              <p:cNvGrpSpPr/>
              <p:nvPr/>
            </p:nvGrpSpPr>
            <p:grpSpPr>
              <a:xfrm>
                <a:off x="3498622" y="2562028"/>
                <a:ext cx="1257070" cy="673363"/>
                <a:chOff x="3753808" y="402898"/>
                <a:chExt cx="1257070" cy="673363"/>
              </a:xfrm>
            </p:grpSpPr>
            <p:grpSp>
              <p:nvGrpSpPr>
                <p:cNvPr id="436" name="Group 435">
                  <a:extLst>
                    <a:ext uri="{FF2B5EF4-FFF2-40B4-BE49-F238E27FC236}">
                      <a16:creationId xmlns:a16="http://schemas.microsoft.com/office/drawing/2014/main" id="{B794A6CC-9677-4B6F-8B06-AC625C9485FC}"/>
                    </a:ext>
                  </a:extLst>
                </p:cNvPr>
                <p:cNvGrpSpPr/>
                <p:nvPr/>
              </p:nvGrpSpPr>
              <p:grpSpPr>
                <a:xfrm>
                  <a:off x="4725370" y="402898"/>
                  <a:ext cx="285508" cy="673363"/>
                  <a:chOff x="4725370" y="402898"/>
                  <a:chExt cx="285508" cy="673363"/>
                </a:xfrm>
              </p:grpSpPr>
              <p:pic>
                <p:nvPicPr>
                  <p:cNvPr id="440" name="Picture 2" descr="image001">
                    <a:extLst>
                      <a:ext uri="{FF2B5EF4-FFF2-40B4-BE49-F238E27FC236}">
                        <a16:creationId xmlns:a16="http://schemas.microsoft.com/office/drawing/2014/main" id="{FD64A3F1-7E15-425C-86AA-60930BA061AB}"/>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1" name="Picture 2" descr="image001">
                    <a:extLst>
                      <a:ext uri="{FF2B5EF4-FFF2-40B4-BE49-F238E27FC236}">
                        <a16:creationId xmlns:a16="http://schemas.microsoft.com/office/drawing/2014/main" id="{32A9BB5E-1F1B-403C-8CA5-D82A28827643}"/>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2" name="Picture 2" descr="image001">
                    <a:extLst>
                      <a:ext uri="{FF2B5EF4-FFF2-40B4-BE49-F238E27FC236}">
                        <a16:creationId xmlns:a16="http://schemas.microsoft.com/office/drawing/2014/main" id="{4454E50C-9772-485A-A427-6847EB1A9978}"/>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7" name="TextBox 436">
                  <a:extLst>
                    <a:ext uri="{FF2B5EF4-FFF2-40B4-BE49-F238E27FC236}">
                      <a16:creationId xmlns:a16="http://schemas.microsoft.com/office/drawing/2014/main" id="{59F37662-9E17-4B26-91D8-F4AD18EB6C39}"/>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438" name="TextBox 437">
                  <a:extLst>
                    <a:ext uri="{FF2B5EF4-FFF2-40B4-BE49-F238E27FC236}">
                      <a16:creationId xmlns:a16="http://schemas.microsoft.com/office/drawing/2014/main" id="{117624BA-1A1E-43D6-B5A5-66E93ABF2789}"/>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439" name="TextBox 438">
                  <a:extLst>
                    <a:ext uri="{FF2B5EF4-FFF2-40B4-BE49-F238E27FC236}">
                      <a16:creationId xmlns:a16="http://schemas.microsoft.com/office/drawing/2014/main" id="{37A16270-5A05-4F5F-BD71-E33C16FB94FD}"/>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404" name="Group 403">
                <a:extLst>
                  <a:ext uri="{FF2B5EF4-FFF2-40B4-BE49-F238E27FC236}">
                    <a16:creationId xmlns:a16="http://schemas.microsoft.com/office/drawing/2014/main" id="{6776218F-1692-4CFC-8A34-199273248C0B}"/>
                  </a:ext>
                </a:extLst>
              </p:cNvPr>
              <p:cNvGrpSpPr/>
              <p:nvPr/>
            </p:nvGrpSpPr>
            <p:grpSpPr>
              <a:xfrm>
                <a:off x="4845128" y="2573238"/>
                <a:ext cx="1208021" cy="650943"/>
                <a:chOff x="5102739" y="414108"/>
                <a:chExt cx="1208021" cy="650943"/>
              </a:xfrm>
            </p:grpSpPr>
            <p:pic>
              <p:nvPicPr>
                <p:cNvPr id="430" name="Picture 429">
                  <a:extLst>
                    <a:ext uri="{FF2B5EF4-FFF2-40B4-BE49-F238E27FC236}">
                      <a16:creationId xmlns:a16="http://schemas.microsoft.com/office/drawing/2014/main" id="{961AD013-1F83-4079-B625-6A014D5178FF}"/>
                    </a:ext>
                  </a:extLst>
                </p:cNvPr>
                <p:cNvPicPr>
                  <a:picLocks noChangeAspect="1"/>
                </p:cNvPicPr>
                <p:nvPr/>
              </p:nvPicPr>
              <p:blipFill>
                <a:blip r:embed="rId12"/>
                <a:stretch>
                  <a:fillRect/>
                </a:stretch>
              </p:blipFill>
              <p:spPr>
                <a:xfrm>
                  <a:off x="6051870" y="414108"/>
                  <a:ext cx="258890" cy="258890"/>
                </a:xfrm>
                <a:prstGeom prst="rect">
                  <a:avLst/>
                </a:prstGeom>
              </p:spPr>
            </p:pic>
            <p:sp>
              <p:nvSpPr>
                <p:cNvPr id="431" name="TextBox 430">
                  <a:extLst>
                    <a:ext uri="{FF2B5EF4-FFF2-40B4-BE49-F238E27FC236}">
                      <a16:creationId xmlns:a16="http://schemas.microsoft.com/office/drawing/2014/main" id="{57264E4C-E6F2-46FC-A53A-A961E80681D4}"/>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432" name="Picture 431">
                  <a:extLst>
                    <a:ext uri="{FF2B5EF4-FFF2-40B4-BE49-F238E27FC236}">
                      <a16:creationId xmlns:a16="http://schemas.microsoft.com/office/drawing/2014/main" id="{56CE0F64-6D38-493B-B071-A3A68B636DA6}"/>
                    </a:ext>
                  </a:extLst>
                </p:cNvPr>
                <p:cNvPicPr>
                  <a:picLocks noChangeAspect="1"/>
                </p:cNvPicPr>
                <p:nvPr/>
              </p:nvPicPr>
              <p:blipFill>
                <a:blip r:embed="rId12"/>
                <a:stretch>
                  <a:fillRect/>
                </a:stretch>
              </p:blipFill>
              <p:spPr>
                <a:xfrm>
                  <a:off x="6051870" y="611845"/>
                  <a:ext cx="258890" cy="258890"/>
                </a:xfrm>
                <a:prstGeom prst="rect">
                  <a:avLst/>
                </a:prstGeom>
              </p:spPr>
            </p:pic>
            <p:sp>
              <p:nvSpPr>
                <p:cNvPr id="433" name="TextBox 432">
                  <a:extLst>
                    <a:ext uri="{FF2B5EF4-FFF2-40B4-BE49-F238E27FC236}">
                      <a16:creationId xmlns:a16="http://schemas.microsoft.com/office/drawing/2014/main" id="{AE9E2AD0-84AA-410D-B58C-92C2B34F243A}"/>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434" name="Picture 433">
                  <a:extLst>
                    <a:ext uri="{FF2B5EF4-FFF2-40B4-BE49-F238E27FC236}">
                      <a16:creationId xmlns:a16="http://schemas.microsoft.com/office/drawing/2014/main" id="{4711C975-7841-43AA-A396-8332BB542372}"/>
                    </a:ext>
                  </a:extLst>
                </p:cNvPr>
                <p:cNvPicPr>
                  <a:picLocks noChangeAspect="1"/>
                </p:cNvPicPr>
                <p:nvPr/>
              </p:nvPicPr>
              <p:blipFill>
                <a:blip r:embed="rId12"/>
                <a:stretch>
                  <a:fillRect/>
                </a:stretch>
              </p:blipFill>
              <p:spPr>
                <a:xfrm>
                  <a:off x="6051870" y="806161"/>
                  <a:ext cx="258890" cy="258890"/>
                </a:xfrm>
                <a:prstGeom prst="rect">
                  <a:avLst/>
                </a:prstGeom>
              </p:spPr>
            </p:pic>
            <p:sp>
              <p:nvSpPr>
                <p:cNvPr id="435" name="TextBox 434">
                  <a:extLst>
                    <a:ext uri="{FF2B5EF4-FFF2-40B4-BE49-F238E27FC236}">
                      <a16:creationId xmlns:a16="http://schemas.microsoft.com/office/drawing/2014/main" id="{5AE53F55-EA55-479D-9BAC-99024047114F}"/>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405" name="Group 404">
                <a:extLst>
                  <a:ext uri="{FF2B5EF4-FFF2-40B4-BE49-F238E27FC236}">
                    <a16:creationId xmlns:a16="http://schemas.microsoft.com/office/drawing/2014/main" id="{C4D82EF2-C169-41C2-9E34-0C5A6A2EFEEE}"/>
                  </a:ext>
                </a:extLst>
              </p:cNvPr>
              <p:cNvGrpSpPr/>
              <p:nvPr/>
            </p:nvGrpSpPr>
            <p:grpSpPr>
              <a:xfrm>
                <a:off x="7149125" y="2602656"/>
                <a:ext cx="1175725" cy="592108"/>
                <a:chOff x="7120848" y="443526"/>
                <a:chExt cx="1175725" cy="592108"/>
              </a:xfrm>
            </p:grpSpPr>
            <p:sp>
              <p:nvSpPr>
                <p:cNvPr id="424" name="TextBox 423">
                  <a:extLst>
                    <a:ext uri="{FF2B5EF4-FFF2-40B4-BE49-F238E27FC236}">
                      <a16:creationId xmlns:a16="http://schemas.microsoft.com/office/drawing/2014/main" id="{23F5F13B-2F08-4814-8A76-5C4A698F7453}"/>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425" name="Picture 2" descr="Image result for azure container instances logo">
                  <a:extLst>
                    <a:ext uri="{FF2B5EF4-FFF2-40B4-BE49-F238E27FC236}">
                      <a16:creationId xmlns:a16="http://schemas.microsoft.com/office/drawing/2014/main" id="{8D3BE5C4-0CF5-4E3A-9AA9-CF6EF50E7C1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26" name="TextBox 425">
                  <a:extLst>
                    <a:ext uri="{FF2B5EF4-FFF2-40B4-BE49-F238E27FC236}">
                      <a16:creationId xmlns:a16="http://schemas.microsoft.com/office/drawing/2014/main" id="{8BE53E8E-2439-4AB0-BE7B-4123036529C0}"/>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427" name="Picture 2" descr="Image result for azure container instances logo">
                  <a:extLst>
                    <a:ext uri="{FF2B5EF4-FFF2-40B4-BE49-F238E27FC236}">
                      <a16:creationId xmlns:a16="http://schemas.microsoft.com/office/drawing/2014/main" id="{B5D328DF-95C5-4DAA-B99A-F72F7EE749A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28" name="TextBox 427">
                  <a:extLst>
                    <a:ext uri="{FF2B5EF4-FFF2-40B4-BE49-F238E27FC236}">
                      <a16:creationId xmlns:a16="http://schemas.microsoft.com/office/drawing/2014/main" id="{196709C0-A059-4ADA-8AD4-4F92F5CEAABB}"/>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429" name="Picture 2" descr="Image result for azure container instances logo">
                  <a:extLst>
                    <a:ext uri="{FF2B5EF4-FFF2-40B4-BE49-F238E27FC236}">
                      <a16:creationId xmlns:a16="http://schemas.microsoft.com/office/drawing/2014/main" id="{D3366D1F-00A3-4AC9-9240-0EE3C190F33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6" name="Group 405">
                <a:extLst>
                  <a:ext uri="{FF2B5EF4-FFF2-40B4-BE49-F238E27FC236}">
                    <a16:creationId xmlns:a16="http://schemas.microsoft.com/office/drawing/2014/main" id="{F635D2C0-054C-4837-9D56-D7C9E024D702}"/>
                  </a:ext>
                </a:extLst>
              </p:cNvPr>
              <p:cNvGrpSpPr/>
              <p:nvPr/>
            </p:nvGrpSpPr>
            <p:grpSpPr>
              <a:xfrm>
                <a:off x="8419466" y="2602656"/>
                <a:ext cx="1484079" cy="592107"/>
                <a:chOff x="8419466" y="443526"/>
                <a:chExt cx="1484079" cy="592107"/>
              </a:xfrm>
            </p:grpSpPr>
            <p:pic>
              <p:nvPicPr>
                <p:cNvPr id="418" name="Picture 417">
                  <a:extLst>
                    <a:ext uri="{FF2B5EF4-FFF2-40B4-BE49-F238E27FC236}">
                      <a16:creationId xmlns:a16="http://schemas.microsoft.com/office/drawing/2014/main" id="{B980CA06-34FA-4D70-8450-BB76FB9ADAA3}"/>
                    </a:ext>
                  </a:extLst>
                </p:cNvPr>
                <p:cNvPicPr>
                  <a:picLocks noChangeAspect="1"/>
                </p:cNvPicPr>
                <p:nvPr/>
              </p:nvPicPr>
              <p:blipFill>
                <a:blip r:embed="rId14"/>
                <a:stretch>
                  <a:fillRect/>
                </a:stretch>
              </p:blipFill>
              <p:spPr>
                <a:xfrm>
                  <a:off x="9663113" y="451975"/>
                  <a:ext cx="240432" cy="183156"/>
                </a:xfrm>
                <a:prstGeom prst="rect">
                  <a:avLst/>
                </a:prstGeom>
              </p:spPr>
            </p:pic>
            <p:sp>
              <p:nvSpPr>
                <p:cNvPr id="419" name="TextBox 418">
                  <a:extLst>
                    <a:ext uri="{FF2B5EF4-FFF2-40B4-BE49-F238E27FC236}">
                      <a16:creationId xmlns:a16="http://schemas.microsoft.com/office/drawing/2014/main" id="{65B8648A-EC45-4D6F-B830-4DC948CDB588}"/>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420" name="Picture 419">
                  <a:extLst>
                    <a:ext uri="{FF2B5EF4-FFF2-40B4-BE49-F238E27FC236}">
                      <a16:creationId xmlns:a16="http://schemas.microsoft.com/office/drawing/2014/main" id="{93797998-8978-4253-AAC0-65F7690978D3}"/>
                    </a:ext>
                  </a:extLst>
                </p:cNvPr>
                <p:cNvPicPr>
                  <a:picLocks noChangeAspect="1"/>
                </p:cNvPicPr>
                <p:nvPr/>
              </p:nvPicPr>
              <p:blipFill>
                <a:blip r:embed="rId14"/>
                <a:stretch>
                  <a:fillRect/>
                </a:stretch>
              </p:blipFill>
              <p:spPr>
                <a:xfrm>
                  <a:off x="9663113" y="649712"/>
                  <a:ext cx="240432" cy="183156"/>
                </a:xfrm>
                <a:prstGeom prst="rect">
                  <a:avLst/>
                </a:prstGeom>
              </p:spPr>
            </p:pic>
            <p:sp>
              <p:nvSpPr>
                <p:cNvPr id="421" name="TextBox 420">
                  <a:extLst>
                    <a:ext uri="{FF2B5EF4-FFF2-40B4-BE49-F238E27FC236}">
                      <a16:creationId xmlns:a16="http://schemas.microsoft.com/office/drawing/2014/main" id="{47A966BD-AE34-435E-B8BE-029B492A42FA}"/>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422" name="Picture 421">
                  <a:extLst>
                    <a:ext uri="{FF2B5EF4-FFF2-40B4-BE49-F238E27FC236}">
                      <a16:creationId xmlns:a16="http://schemas.microsoft.com/office/drawing/2014/main" id="{004A75FB-BAE2-4476-BB75-0AF281F165B5}"/>
                    </a:ext>
                  </a:extLst>
                </p:cNvPr>
                <p:cNvPicPr>
                  <a:picLocks noChangeAspect="1"/>
                </p:cNvPicPr>
                <p:nvPr/>
              </p:nvPicPr>
              <p:blipFill>
                <a:blip r:embed="rId14"/>
                <a:stretch>
                  <a:fillRect/>
                </a:stretch>
              </p:blipFill>
              <p:spPr>
                <a:xfrm>
                  <a:off x="9663113" y="844028"/>
                  <a:ext cx="240432" cy="183156"/>
                </a:xfrm>
                <a:prstGeom prst="rect">
                  <a:avLst/>
                </a:prstGeom>
              </p:spPr>
            </p:pic>
            <p:sp>
              <p:nvSpPr>
                <p:cNvPr id="423" name="TextBox 422">
                  <a:extLst>
                    <a:ext uri="{FF2B5EF4-FFF2-40B4-BE49-F238E27FC236}">
                      <a16:creationId xmlns:a16="http://schemas.microsoft.com/office/drawing/2014/main" id="{C725DF00-DFD8-461A-8BF0-6693FC1291DC}"/>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407" name="Group 406">
                <a:extLst>
                  <a:ext uri="{FF2B5EF4-FFF2-40B4-BE49-F238E27FC236}">
                    <a16:creationId xmlns:a16="http://schemas.microsoft.com/office/drawing/2014/main" id="{C45D82A5-A4C6-41D7-9C26-E4CEA52A1F73}"/>
                  </a:ext>
                </a:extLst>
              </p:cNvPr>
              <p:cNvGrpSpPr/>
              <p:nvPr/>
            </p:nvGrpSpPr>
            <p:grpSpPr>
              <a:xfrm>
                <a:off x="6102198" y="2602656"/>
                <a:ext cx="1060309" cy="592108"/>
                <a:chOff x="6297267" y="443526"/>
                <a:chExt cx="1060309" cy="592108"/>
              </a:xfrm>
            </p:grpSpPr>
            <p:pic>
              <p:nvPicPr>
                <p:cNvPr id="412" name="Picture 2" descr="Image result for azure security center logo">
                  <a:extLst>
                    <a:ext uri="{FF2B5EF4-FFF2-40B4-BE49-F238E27FC236}">
                      <a16:creationId xmlns:a16="http://schemas.microsoft.com/office/drawing/2014/main" id="{8790254C-483B-4DB7-81BD-327936590F8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3" name="TextBox 412">
                  <a:extLst>
                    <a:ext uri="{FF2B5EF4-FFF2-40B4-BE49-F238E27FC236}">
                      <a16:creationId xmlns:a16="http://schemas.microsoft.com/office/drawing/2014/main" id="{C07CD5D1-E977-4265-B118-8460B98B5FCD}"/>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414" name="Picture 2" descr="Image result for azure security center logo">
                  <a:extLst>
                    <a:ext uri="{FF2B5EF4-FFF2-40B4-BE49-F238E27FC236}">
                      <a16:creationId xmlns:a16="http://schemas.microsoft.com/office/drawing/2014/main" id="{39183A0F-DCE2-44CE-B707-3B39746630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5" name="TextBox 414">
                  <a:extLst>
                    <a:ext uri="{FF2B5EF4-FFF2-40B4-BE49-F238E27FC236}">
                      <a16:creationId xmlns:a16="http://schemas.microsoft.com/office/drawing/2014/main" id="{5D106348-A379-48AB-8272-F973A0E95A77}"/>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416" name="Picture 2" descr="Image result for azure security center logo">
                  <a:extLst>
                    <a:ext uri="{FF2B5EF4-FFF2-40B4-BE49-F238E27FC236}">
                      <a16:creationId xmlns:a16="http://schemas.microsoft.com/office/drawing/2014/main" id="{9967AD9C-B12C-4C91-A7F4-6ED8D2182D1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7" name="TextBox 416">
                  <a:extLst>
                    <a:ext uri="{FF2B5EF4-FFF2-40B4-BE49-F238E27FC236}">
                      <a16:creationId xmlns:a16="http://schemas.microsoft.com/office/drawing/2014/main" id="{66CEE845-FC1D-46BF-A120-F9BD01863666}"/>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410" name="Picture 4" descr="https://zapier.cachefly.net/storage/services/59152a3a91bfe0ddd2fc9b978448593a.128x128.png">
                <a:extLst>
                  <a:ext uri="{FF2B5EF4-FFF2-40B4-BE49-F238E27FC236}">
                    <a16:creationId xmlns:a16="http://schemas.microsoft.com/office/drawing/2014/main" id="{27C25778-D32F-45A9-A1F3-4CF92A6E62C9}"/>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11" name="Picture 10" descr="https://wiki.jenkins-ci.org/download/attachments/2916393/logo-title.png?version=1&amp;modificationDate=1302753947000">
                <a:extLst>
                  <a:ext uri="{FF2B5EF4-FFF2-40B4-BE49-F238E27FC236}">
                    <a16:creationId xmlns:a16="http://schemas.microsoft.com/office/drawing/2014/main" id="{AB8D43C6-E6F6-41DD-ADA8-D338A2B4159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 name="Group 2">
            <a:extLst>
              <a:ext uri="{FF2B5EF4-FFF2-40B4-BE49-F238E27FC236}">
                <a16:creationId xmlns:a16="http://schemas.microsoft.com/office/drawing/2014/main" id="{41A77614-E13C-459B-AC8A-ADF09C15E04F}"/>
              </a:ext>
            </a:extLst>
          </p:cNvPr>
          <p:cNvGrpSpPr/>
          <p:nvPr/>
        </p:nvGrpSpPr>
        <p:grpSpPr>
          <a:xfrm>
            <a:off x="2062147" y="1395663"/>
            <a:ext cx="8253429" cy="863534"/>
            <a:chOff x="2062146" y="1855071"/>
            <a:chExt cx="8253429" cy="863535"/>
          </a:xfrm>
        </p:grpSpPr>
        <p:sp>
          <p:nvSpPr>
            <p:cNvPr id="207" name="TextBox 206">
              <a:extLst>
                <a:ext uri="{FF2B5EF4-FFF2-40B4-BE49-F238E27FC236}">
                  <a16:creationId xmlns:a16="http://schemas.microsoft.com/office/drawing/2014/main" id="{028C24AB-124D-44DD-B5B5-ECD7FC05330A}"/>
                </a:ext>
              </a:extLst>
            </p:cNvPr>
            <p:cNvSpPr txBox="1"/>
            <p:nvPr/>
          </p:nvSpPr>
          <p:spPr>
            <a:xfrm>
              <a:off x="2062146" y="1864126"/>
              <a:ext cx="1749749" cy="369332"/>
            </a:xfrm>
            <a:prstGeom prst="rect">
              <a:avLst/>
            </a:prstGeom>
            <a:noFill/>
          </p:spPr>
          <p:txBody>
            <a:bodyPr wrap="square" rtlCol="0">
              <a:spAutoFit/>
            </a:bodyPr>
            <a:lstStyle/>
            <a:p>
              <a:r>
                <a:rPr lang="en-US" b="1"/>
                <a:t>Contoso (*)</a:t>
              </a:r>
            </a:p>
          </p:txBody>
        </p:sp>
        <p:sp>
          <p:nvSpPr>
            <p:cNvPr id="208" name="Rectangle 207">
              <a:extLst>
                <a:ext uri="{FF2B5EF4-FFF2-40B4-BE49-F238E27FC236}">
                  <a16:creationId xmlns:a16="http://schemas.microsoft.com/office/drawing/2014/main" id="{8258B2B4-E268-4C93-B6C6-3F31461B18BD}"/>
                </a:ext>
              </a:extLst>
            </p:cNvPr>
            <p:cNvSpPr/>
            <p:nvPr/>
          </p:nvSpPr>
          <p:spPr>
            <a:xfrm>
              <a:off x="2071688" y="1855071"/>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28" name="Group 527">
              <a:extLst>
                <a:ext uri="{FF2B5EF4-FFF2-40B4-BE49-F238E27FC236}">
                  <a16:creationId xmlns:a16="http://schemas.microsoft.com/office/drawing/2014/main" id="{E9CF26D2-6408-466C-9560-9A07C69CE38F}"/>
                </a:ext>
              </a:extLst>
            </p:cNvPr>
            <p:cNvGrpSpPr/>
            <p:nvPr/>
          </p:nvGrpSpPr>
          <p:grpSpPr>
            <a:xfrm>
              <a:off x="3480211" y="1901022"/>
              <a:ext cx="6404923" cy="811683"/>
              <a:chOff x="3498622" y="2423708"/>
              <a:chExt cx="6404923" cy="811683"/>
            </a:xfrm>
          </p:grpSpPr>
          <p:grpSp>
            <p:nvGrpSpPr>
              <p:cNvPr id="530" name="Group 529">
                <a:extLst>
                  <a:ext uri="{FF2B5EF4-FFF2-40B4-BE49-F238E27FC236}">
                    <a16:creationId xmlns:a16="http://schemas.microsoft.com/office/drawing/2014/main" id="{EB077FE4-3FAF-4294-B309-917FA22045CF}"/>
                  </a:ext>
                </a:extLst>
              </p:cNvPr>
              <p:cNvGrpSpPr/>
              <p:nvPr/>
            </p:nvGrpSpPr>
            <p:grpSpPr>
              <a:xfrm>
                <a:off x="3498622" y="2562028"/>
                <a:ext cx="1257070" cy="673363"/>
                <a:chOff x="3753808" y="402898"/>
                <a:chExt cx="1257070" cy="673363"/>
              </a:xfrm>
            </p:grpSpPr>
            <p:grpSp>
              <p:nvGrpSpPr>
                <p:cNvPr id="563" name="Group 562">
                  <a:extLst>
                    <a:ext uri="{FF2B5EF4-FFF2-40B4-BE49-F238E27FC236}">
                      <a16:creationId xmlns:a16="http://schemas.microsoft.com/office/drawing/2014/main" id="{D289BB3C-055A-4FA7-B048-32D84F35539D}"/>
                    </a:ext>
                  </a:extLst>
                </p:cNvPr>
                <p:cNvGrpSpPr/>
                <p:nvPr/>
              </p:nvGrpSpPr>
              <p:grpSpPr>
                <a:xfrm>
                  <a:off x="4725370" y="402898"/>
                  <a:ext cx="285508" cy="673363"/>
                  <a:chOff x="4725370" y="402898"/>
                  <a:chExt cx="285508" cy="673363"/>
                </a:xfrm>
              </p:grpSpPr>
              <p:pic>
                <p:nvPicPr>
                  <p:cNvPr id="567" name="Picture 2" descr="image001">
                    <a:extLst>
                      <a:ext uri="{FF2B5EF4-FFF2-40B4-BE49-F238E27FC236}">
                        <a16:creationId xmlns:a16="http://schemas.microsoft.com/office/drawing/2014/main" id="{9FB7414B-0D67-4AD0-B6FF-B5765F8E813C}"/>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8" name="Picture 2" descr="image001">
                    <a:extLst>
                      <a:ext uri="{FF2B5EF4-FFF2-40B4-BE49-F238E27FC236}">
                        <a16:creationId xmlns:a16="http://schemas.microsoft.com/office/drawing/2014/main" id="{0638F5DC-928A-48F8-B732-7839322572F5}"/>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9" name="Picture 2" descr="image001">
                    <a:extLst>
                      <a:ext uri="{FF2B5EF4-FFF2-40B4-BE49-F238E27FC236}">
                        <a16:creationId xmlns:a16="http://schemas.microsoft.com/office/drawing/2014/main" id="{F2F7A109-FDC0-468C-A948-188A78C9C2AF}"/>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64" name="TextBox 563">
                  <a:extLst>
                    <a:ext uri="{FF2B5EF4-FFF2-40B4-BE49-F238E27FC236}">
                      <a16:creationId xmlns:a16="http://schemas.microsoft.com/office/drawing/2014/main" id="{C70A88B0-14D8-4C6A-8FDF-88D8BEAD4C10}"/>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565" name="TextBox 564">
                  <a:extLst>
                    <a:ext uri="{FF2B5EF4-FFF2-40B4-BE49-F238E27FC236}">
                      <a16:creationId xmlns:a16="http://schemas.microsoft.com/office/drawing/2014/main" id="{AEDFCC78-3EF7-439B-81A5-1C4B9AD69520}"/>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566" name="TextBox 565">
                  <a:extLst>
                    <a:ext uri="{FF2B5EF4-FFF2-40B4-BE49-F238E27FC236}">
                      <a16:creationId xmlns:a16="http://schemas.microsoft.com/office/drawing/2014/main" id="{A86D3A7D-25C0-4542-A6CF-B3E36012899A}"/>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531" name="Group 530">
                <a:extLst>
                  <a:ext uri="{FF2B5EF4-FFF2-40B4-BE49-F238E27FC236}">
                    <a16:creationId xmlns:a16="http://schemas.microsoft.com/office/drawing/2014/main" id="{73110F01-DEDC-4B4D-9BB9-36589075C50B}"/>
                  </a:ext>
                </a:extLst>
              </p:cNvPr>
              <p:cNvGrpSpPr/>
              <p:nvPr/>
            </p:nvGrpSpPr>
            <p:grpSpPr>
              <a:xfrm>
                <a:off x="4845128" y="2573238"/>
                <a:ext cx="1208021" cy="650943"/>
                <a:chOff x="5102739" y="414108"/>
                <a:chExt cx="1208021" cy="650943"/>
              </a:xfrm>
            </p:grpSpPr>
            <p:pic>
              <p:nvPicPr>
                <p:cNvPr id="557" name="Picture 556">
                  <a:extLst>
                    <a:ext uri="{FF2B5EF4-FFF2-40B4-BE49-F238E27FC236}">
                      <a16:creationId xmlns:a16="http://schemas.microsoft.com/office/drawing/2014/main" id="{8C0981FC-06F8-41BC-A5EF-D8AB0EEA0283}"/>
                    </a:ext>
                  </a:extLst>
                </p:cNvPr>
                <p:cNvPicPr>
                  <a:picLocks noChangeAspect="1"/>
                </p:cNvPicPr>
                <p:nvPr/>
              </p:nvPicPr>
              <p:blipFill>
                <a:blip r:embed="rId12"/>
                <a:stretch>
                  <a:fillRect/>
                </a:stretch>
              </p:blipFill>
              <p:spPr>
                <a:xfrm>
                  <a:off x="6051870" y="414108"/>
                  <a:ext cx="258890" cy="258890"/>
                </a:xfrm>
                <a:prstGeom prst="rect">
                  <a:avLst/>
                </a:prstGeom>
              </p:spPr>
            </p:pic>
            <p:sp>
              <p:nvSpPr>
                <p:cNvPr id="558" name="TextBox 557">
                  <a:extLst>
                    <a:ext uri="{FF2B5EF4-FFF2-40B4-BE49-F238E27FC236}">
                      <a16:creationId xmlns:a16="http://schemas.microsoft.com/office/drawing/2014/main" id="{04ECFDCA-52A3-46B6-9DAE-BBB7077ADB8E}"/>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559" name="Picture 558">
                  <a:extLst>
                    <a:ext uri="{FF2B5EF4-FFF2-40B4-BE49-F238E27FC236}">
                      <a16:creationId xmlns:a16="http://schemas.microsoft.com/office/drawing/2014/main" id="{A91A66ED-EC93-48C0-B419-54053BF17A44}"/>
                    </a:ext>
                  </a:extLst>
                </p:cNvPr>
                <p:cNvPicPr>
                  <a:picLocks noChangeAspect="1"/>
                </p:cNvPicPr>
                <p:nvPr/>
              </p:nvPicPr>
              <p:blipFill>
                <a:blip r:embed="rId12"/>
                <a:stretch>
                  <a:fillRect/>
                </a:stretch>
              </p:blipFill>
              <p:spPr>
                <a:xfrm>
                  <a:off x="6051870" y="611845"/>
                  <a:ext cx="258890" cy="258890"/>
                </a:xfrm>
                <a:prstGeom prst="rect">
                  <a:avLst/>
                </a:prstGeom>
              </p:spPr>
            </p:pic>
            <p:sp>
              <p:nvSpPr>
                <p:cNvPr id="560" name="TextBox 559">
                  <a:extLst>
                    <a:ext uri="{FF2B5EF4-FFF2-40B4-BE49-F238E27FC236}">
                      <a16:creationId xmlns:a16="http://schemas.microsoft.com/office/drawing/2014/main" id="{B09C90BF-D724-4EB3-B9C9-C1EDE08A77F1}"/>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561" name="Picture 560">
                  <a:extLst>
                    <a:ext uri="{FF2B5EF4-FFF2-40B4-BE49-F238E27FC236}">
                      <a16:creationId xmlns:a16="http://schemas.microsoft.com/office/drawing/2014/main" id="{CA7ED31D-1BEB-4610-AC11-DB9F78A2618C}"/>
                    </a:ext>
                  </a:extLst>
                </p:cNvPr>
                <p:cNvPicPr>
                  <a:picLocks noChangeAspect="1"/>
                </p:cNvPicPr>
                <p:nvPr/>
              </p:nvPicPr>
              <p:blipFill>
                <a:blip r:embed="rId12"/>
                <a:stretch>
                  <a:fillRect/>
                </a:stretch>
              </p:blipFill>
              <p:spPr>
                <a:xfrm>
                  <a:off x="6051870" y="806161"/>
                  <a:ext cx="258890" cy="258890"/>
                </a:xfrm>
                <a:prstGeom prst="rect">
                  <a:avLst/>
                </a:prstGeom>
              </p:spPr>
            </p:pic>
            <p:sp>
              <p:nvSpPr>
                <p:cNvPr id="562" name="TextBox 561">
                  <a:extLst>
                    <a:ext uri="{FF2B5EF4-FFF2-40B4-BE49-F238E27FC236}">
                      <a16:creationId xmlns:a16="http://schemas.microsoft.com/office/drawing/2014/main" id="{2FFF2900-3189-4642-A1C9-5081369604E4}"/>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532" name="Group 531">
                <a:extLst>
                  <a:ext uri="{FF2B5EF4-FFF2-40B4-BE49-F238E27FC236}">
                    <a16:creationId xmlns:a16="http://schemas.microsoft.com/office/drawing/2014/main" id="{EC90C99A-5712-44C2-9431-642AC5330DFF}"/>
                  </a:ext>
                </a:extLst>
              </p:cNvPr>
              <p:cNvGrpSpPr/>
              <p:nvPr/>
            </p:nvGrpSpPr>
            <p:grpSpPr>
              <a:xfrm>
                <a:off x="7149125" y="2602656"/>
                <a:ext cx="1175725" cy="592108"/>
                <a:chOff x="7120848" y="443526"/>
                <a:chExt cx="1175725" cy="592108"/>
              </a:xfrm>
            </p:grpSpPr>
            <p:sp>
              <p:nvSpPr>
                <p:cNvPr id="551" name="TextBox 550">
                  <a:extLst>
                    <a:ext uri="{FF2B5EF4-FFF2-40B4-BE49-F238E27FC236}">
                      <a16:creationId xmlns:a16="http://schemas.microsoft.com/office/drawing/2014/main" id="{96AD8498-A4EB-4D12-A034-D6ADEF61E4D5}"/>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552" name="Picture 2" descr="Image result for azure container instances logo">
                  <a:extLst>
                    <a:ext uri="{FF2B5EF4-FFF2-40B4-BE49-F238E27FC236}">
                      <a16:creationId xmlns:a16="http://schemas.microsoft.com/office/drawing/2014/main" id="{913F6EBF-1AE7-4E98-A6A5-9002463B5F5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53" name="TextBox 552">
                  <a:extLst>
                    <a:ext uri="{FF2B5EF4-FFF2-40B4-BE49-F238E27FC236}">
                      <a16:creationId xmlns:a16="http://schemas.microsoft.com/office/drawing/2014/main" id="{9F215F87-6CE6-406B-99F3-D1EC9D8872EA}"/>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554" name="Picture 2" descr="Image result for azure container instances logo">
                  <a:extLst>
                    <a:ext uri="{FF2B5EF4-FFF2-40B4-BE49-F238E27FC236}">
                      <a16:creationId xmlns:a16="http://schemas.microsoft.com/office/drawing/2014/main" id="{0FDF68A2-806D-42AD-A24D-79F36205153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55" name="TextBox 554">
                  <a:extLst>
                    <a:ext uri="{FF2B5EF4-FFF2-40B4-BE49-F238E27FC236}">
                      <a16:creationId xmlns:a16="http://schemas.microsoft.com/office/drawing/2014/main" id="{9F0AAD5F-FBBE-494D-BC51-7783A529C567}"/>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556" name="Picture 2" descr="Image result for azure container instances logo">
                  <a:extLst>
                    <a:ext uri="{FF2B5EF4-FFF2-40B4-BE49-F238E27FC236}">
                      <a16:creationId xmlns:a16="http://schemas.microsoft.com/office/drawing/2014/main" id="{F80A48B1-2995-491C-8095-26F54CEA934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3" name="Group 532">
                <a:extLst>
                  <a:ext uri="{FF2B5EF4-FFF2-40B4-BE49-F238E27FC236}">
                    <a16:creationId xmlns:a16="http://schemas.microsoft.com/office/drawing/2014/main" id="{736BE228-4366-4865-BBD2-90125067B45F}"/>
                  </a:ext>
                </a:extLst>
              </p:cNvPr>
              <p:cNvGrpSpPr/>
              <p:nvPr/>
            </p:nvGrpSpPr>
            <p:grpSpPr>
              <a:xfrm>
                <a:off x="8419466" y="2602656"/>
                <a:ext cx="1484079" cy="592107"/>
                <a:chOff x="8419466" y="443526"/>
                <a:chExt cx="1484079" cy="592107"/>
              </a:xfrm>
            </p:grpSpPr>
            <p:pic>
              <p:nvPicPr>
                <p:cNvPr id="545" name="Picture 544">
                  <a:extLst>
                    <a:ext uri="{FF2B5EF4-FFF2-40B4-BE49-F238E27FC236}">
                      <a16:creationId xmlns:a16="http://schemas.microsoft.com/office/drawing/2014/main" id="{D4E04146-EEF2-4D10-BDE4-3619BF0D7103}"/>
                    </a:ext>
                  </a:extLst>
                </p:cNvPr>
                <p:cNvPicPr>
                  <a:picLocks noChangeAspect="1"/>
                </p:cNvPicPr>
                <p:nvPr/>
              </p:nvPicPr>
              <p:blipFill>
                <a:blip r:embed="rId14"/>
                <a:stretch>
                  <a:fillRect/>
                </a:stretch>
              </p:blipFill>
              <p:spPr>
                <a:xfrm>
                  <a:off x="9663113" y="451975"/>
                  <a:ext cx="240432" cy="183156"/>
                </a:xfrm>
                <a:prstGeom prst="rect">
                  <a:avLst/>
                </a:prstGeom>
              </p:spPr>
            </p:pic>
            <p:sp>
              <p:nvSpPr>
                <p:cNvPr id="546" name="TextBox 545">
                  <a:extLst>
                    <a:ext uri="{FF2B5EF4-FFF2-40B4-BE49-F238E27FC236}">
                      <a16:creationId xmlns:a16="http://schemas.microsoft.com/office/drawing/2014/main" id="{6D37B92F-22AA-45E8-98E5-9D2F004202BB}"/>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547" name="Picture 546">
                  <a:extLst>
                    <a:ext uri="{FF2B5EF4-FFF2-40B4-BE49-F238E27FC236}">
                      <a16:creationId xmlns:a16="http://schemas.microsoft.com/office/drawing/2014/main" id="{BD06B8F5-E1DF-4B7C-AFAC-856252042859}"/>
                    </a:ext>
                  </a:extLst>
                </p:cNvPr>
                <p:cNvPicPr>
                  <a:picLocks noChangeAspect="1"/>
                </p:cNvPicPr>
                <p:nvPr/>
              </p:nvPicPr>
              <p:blipFill>
                <a:blip r:embed="rId14"/>
                <a:stretch>
                  <a:fillRect/>
                </a:stretch>
              </p:blipFill>
              <p:spPr>
                <a:xfrm>
                  <a:off x="9663113" y="649712"/>
                  <a:ext cx="240432" cy="183156"/>
                </a:xfrm>
                <a:prstGeom prst="rect">
                  <a:avLst/>
                </a:prstGeom>
              </p:spPr>
            </p:pic>
            <p:sp>
              <p:nvSpPr>
                <p:cNvPr id="548" name="TextBox 547">
                  <a:extLst>
                    <a:ext uri="{FF2B5EF4-FFF2-40B4-BE49-F238E27FC236}">
                      <a16:creationId xmlns:a16="http://schemas.microsoft.com/office/drawing/2014/main" id="{1D72AEF8-5C54-4C14-8F67-7E016E2BCEED}"/>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549" name="Picture 548">
                  <a:extLst>
                    <a:ext uri="{FF2B5EF4-FFF2-40B4-BE49-F238E27FC236}">
                      <a16:creationId xmlns:a16="http://schemas.microsoft.com/office/drawing/2014/main" id="{80CD219C-14BE-43AC-9AE6-CE740B28EAEC}"/>
                    </a:ext>
                  </a:extLst>
                </p:cNvPr>
                <p:cNvPicPr>
                  <a:picLocks noChangeAspect="1"/>
                </p:cNvPicPr>
                <p:nvPr/>
              </p:nvPicPr>
              <p:blipFill>
                <a:blip r:embed="rId14"/>
                <a:stretch>
                  <a:fillRect/>
                </a:stretch>
              </p:blipFill>
              <p:spPr>
                <a:xfrm>
                  <a:off x="9663113" y="844028"/>
                  <a:ext cx="240432" cy="183156"/>
                </a:xfrm>
                <a:prstGeom prst="rect">
                  <a:avLst/>
                </a:prstGeom>
              </p:spPr>
            </p:pic>
            <p:sp>
              <p:nvSpPr>
                <p:cNvPr id="550" name="TextBox 549">
                  <a:extLst>
                    <a:ext uri="{FF2B5EF4-FFF2-40B4-BE49-F238E27FC236}">
                      <a16:creationId xmlns:a16="http://schemas.microsoft.com/office/drawing/2014/main" id="{013DBCD1-D7FF-4CF2-BFD0-5D5C6D9C0556}"/>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534" name="Group 533">
                <a:extLst>
                  <a:ext uri="{FF2B5EF4-FFF2-40B4-BE49-F238E27FC236}">
                    <a16:creationId xmlns:a16="http://schemas.microsoft.com/office/drawing/2014/main" id="{1C1F4149-4C15-4574-A2A2-AE2144CA4AA9}"/>
                  </a:ext>
                </a:extLst>
              </p:cNvPr>
              <p:cNvGrpSpPr/>
              <p:nvPr/>
            </p:nvGrpSpPr>
            <p:grpSpPr>
              <a:xfrm>
                <a:off x="6102198" y="2602656"/>
                <a:ext cx="1060309" cy="592108"/>
                <a:chOff x="6297267" y="443526"/>
                <a:chExt cx="1060309" cy="592108"/>
              </a:xfrm>
            </p:grpSpPr>
            <p:pic>
              <p:nvPicPr>
                <p:cNvPr id="539" name="Picture 2" descr="Image result for azure security center logo">
                  <a:extLst>
                    <a:ext uri="{FF2B5EF4-FFF2-40B4-BE49-F238E27FC236}">
                      <a16:creationId xmlns:a16="http://schemas.microsoft.com/office/drawing/2014/main" id="{7F8BD099-8EC4-4A92-9FD8-AC06385B962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0" name="TextBox 539">
                  <a:extLst>
                    <a:ext uri="{FF2B5EF4-FFF2-40B4-BE49-F238E27FC236}">
                      <a16:creationId xmlns:a16="http://schemas.microsoft.com/office/drawing/2014/main" id="{CDE8AAE8-34D8-4AF7-9E03-00CE1AFD52F7}"/>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541" name="Picture 2" descr="Image result for azure security center logo">
                  <a:extLst>
                    <a:ext uri="{FF2B5EF4-FFF2-40B4-BE49-F238E27FC236}">
                      <a16:creationId xmlns:a16="http://schemas.microsoft.com/office/drawing/2014/main" id="{24193C57-E13C-4DBB-8D1E-3019B852A7F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2" name="TextBox 541">
                  <a:extLst>
                    <a:ext uri="{FF2B5EF4-FFF2-40B4-BE49-F238E27FC236}">
                      <a16:creationId xmlns:a16="http://schemas.microsoft.com/office/drawing/2014/main" id="{BB4E1576-AB1A-4444-8642-7615166A2891}"/>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543" name="Picture 2" descr="Image result for azure security center logo">
                  <a:extLst>
                    <a:ext uri="{FF2B5EF4-FFF2-40B4-BE49-F238E27FC236}">
                      <a16:creationId xmlns:a16="http://schemas.microsoft.com/office/drawing/2014/main" id="{25924CF3-36D7-4EE9-A6A6-EEA914E297E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4" name="TextBox 543">
                  <a:extLst>
                    <a:ext uri="{FF2B5EF4-FFF2-40B4-BE49-F238E27FC236}">
                      <a16:creationId xmlns:a16="http://schemas.microsoft.com/office/drawing/2014/main" id="{7FB306B0-97AA-4EE4-8321-5237084CDFDF}"/>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537" name="Picture 4" descr="https://zapier.cachefly.net/storage/services/59152a3a91bfe0ddd2fc9b978448593a.128x128.png">
                <a:extLst>
                  <a:ext uri="{FF2B5EF4-FFF2-40B4-BE49-F238E27FC236}">
                    <a16:creationId xmlns:a16="http://schemas.microsoft.com/office/drawing/2014/main" id="{236197E2-CDAE-4218-B501-7F9A3162C38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538" name="Picture 10" descr="https://wiki.jenkins-ci.org/download/attachments/2916393/logo-title.png?version=1&amp;modificationDate=1302753947000">
                <a:extLst>
                  <a:ext uri="{FF2B5EF4-FFF2-40B4-BE49-F238E27FC236}">
                    <a16:creationId xmlns:a16="http://schemas.microsoft.com/office/drawing/2014/main" id="{5D2CF5AF-DA39-4D02-88AD-8F817A87CD14}"/>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50" name="Picture 2" descr="Related image">
            <a:extLst>
              <a:ext uri="{FF2B5EF4-FFF2-40B4-BE49-F238E27FC236}">
                <a16:creationId xmlns:a16="http://schemas.microsoft.com/office/drawing/2014/main" id="{F1EE6C3A-74CD-4988-9092-8F7C0613E86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9579" t="19617" r="25733" b="15444"/>
          <a:stretch/>
        </p:blipFill>
        <p:spPr bwMode="auto">
          <a:xfrm>
            <a:off x="170937" y="1809149"/>
            <a:ext cx="438665" cy="4329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linux icon">
            <a:extLst>
              <a:ext uri="{FF2B5EF4-FFF2-40B4-BE49-F238E27FC236}">
                <a16:creationId xmlns:a16="http://schemas.microsoft.com/office/drawing/2014/main" id="{F36E0F9D-9A6E-4367-A3AC-17BD463ED6D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8385" y="1818300"/>
            <a:ext cx="420571" cy="420571"/>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4" descr="Related image">
            <a:extLst>
              <a:ext uri="{FF2B5EF4-FFF2-40B4-BE49-F238E27FC236}">
                <a16:creationId xmlns:a16="http://schemas.microsoft.com/office/drawing/2014/main" id="{4EB181FD-4C2F-4E78-8ED6-702FD1ED875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565" y="2351834"/>
            <a:ext cx="438769" cy="4387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59B16E5-AA60-4B65-AD2F-759953CFBF90}"/>
              </a:ext>
            </a:extLst>
          </p:cNvPr>
          <p:cNvSpPr/>
          <p:nvPr/>
        </p:nvSpPr>
        <p:spPr>
          <a:xfrm>
            <a:off x="779098" y="2387547"/>
            <a:ext cx="623889" cy="369332"/>
          </a:xfrm>
          <a:prstGeom prst="rect">
            <a:avLst/>
          </a:prstGeom>
        </p:spPr>
        <p:txBody>
          <a:bodyPr wrap="none">
            <a:spAutoFit/>
          </a:bodyPr>
          <a:lstStyle/>
          <a:p>
            <a:r>
              <a:rPr lang="en-US" b="1"/>
              <a:t>.NET</a:t>
            </a:r>
          </a:p>
        </p:txBody>
      </p:sp>
      <p:pic>
        <p:nvPicPr>
          <p:cNvPr id="2056" name="Picture 8" descr="Image result for java icon">
            <a:extLst>
              <a:ext uri="{FF2B5EF4-FFF2-40B4-BE49-F238E27FC236}">
                <a16:creationId xmlns:a16="http://schemas.microsoft.com/office/drawing/2014/main" id="{C86B6EC6-A2BE-466B-B63C-384D6188112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8663" y="2322869"/>
            <a:ext cx="678428" cy="678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12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fade">
                                      <p:cBhvr>
                                        <p:cTn id="12" dur="500"/>
                                        <p:tgtEl>
                                          <p:spTgt spid="1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0"/>
                                        </p:tgtEl>
                                        <p:attrNameLst>
                                          <p:attrName>style.visibility</p:attrName>
                                        </p:attrNameLst>
                                      </p:cBhvr>
                                      <p:to>
                                        <p:strVal val="visible"/>
                                      </p:to>
                                    </p:set>
                                    <p:animEffect transition="in" filter="fade">
                                      <p:cBhvr>
                                        <p:cTn id="43" dur="500"/>
                                        <p:tgtEl>
                                          <p:spTgt spid="2050"/>
                                        </p:tgtEl>
                                      </p:cBhvr>
                                    </p:animEffect>
                                  </p:childTnLst>
                                </p:cTn>
                              </p:par>
                              <p:par>
                                <p:cTn id="44" presetID="42" presetClass="path" presetSubtype="0" accel="50000" decel="50000" fill="hold" nodeType="withEffect">
                                  <p:stCondLst>
                                    <p:cond delay="0"/>
                                  </p:stCondLst>
                                  <p:childTnLst>
                                    <p:animMotion origin="layout" path="M -4.44444E-6 -3.7037E-7 L 0.01389 0.23457 " pathEditMode="relative" rAng="0" ptsTypes="AA">
                                      <p:cBhvr>
                                        <p:cTn id="45" dur="1000" fill="hold"/>
                                        <p:tgtEl>
                                          <p:spTgt spid="2050"/>
                                        </p:tgtEl>
                                        <p:attrNameLst>
                                          <p:attrName>ppt_x</p:attrName>
                                          <p:attrName>ppt_y</p:attrName>
                                        </p:attrNameLst>
                                      </p:cBhvr>
                                      <p:rCtr x="694" y="11728"/>
                                    </p:animMotion>
                                  </p:childTnLst>
                                </p:cTn>
                              </p:par>
                              <p:par>
                                <p:cTn id="46" presetID="10" presetClass="exit" presetSubtype="0" fill="hold" nodeType="withEffect">
                                  <p:stCondLst>
                                    <p:cond delay="500"/>
                                  </p:stCondLst>
                                  <p:childTnLst>
                                    <p:animEffect transition="out" filter="fade">
                                      <p:cBhvr>
                                        <p:cTn id="47" dur="500"/>
                                        <p:tgtEl>
                                          <p:spTgt spid="2050"/>
                                        </p:tgtEl>
                                      </p:cBhvr>
                                    </p:animEffect>
                                    <p:set>
                                      <p:cBhvr>
                                        <p:cTn id="48" dur="1" fill="hold">
                                          <p:stCondLst>
                                            <p:cond delay="499"/>
                                          </p:stCondLst>
                                        </p:cTn>
                                        <p:tgtEl>
                                          <p:spTgt spid="2050"/>
                                        </p:tgtEl>
                                        <p:attrNameLst>
                                          <p:attrName>style.visibility</p:attrName>
                                        </p:attrNameLst>
                                      </p:cBhvr>
                                      <p:to>
                                        <p:strVal val="hidden"/>
                                      </p:to>
                                    </p:se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2054"/>
                                        </p:tgtEl>
                                        <p:attrNameLst>
                                          <p:attrName>style.visibility</p:attrName>
                                        </p:attrNameLst>
                                      </p:cBhvr>
                                      <p:to>
                                        <p:strVal val="visible"/>
                                      </p:to>
                                    </p:set>
                                    <p:animEffect transition="in" filter="fade">
                                      <p:cBhvr>
                                        <p:cTn id="52" dur="500"/>
                                        <p:tgtEl>
                                          <p:spTgt spid="2054"/>
                                        </p:tgtEl>
                                      </p:cBhvr>
                                    </p:animEffect>
                                  </p:childTnLst>
                                </p:cTn>
                              </p:par>
                              <p:par>
                                <p:cTn id="53" presetID="42" presetClass="path" presetSubtype="0" accel="50000" decel="50000" fill="hold" nodeType="withEffect">
                                  <p:stCondLst>
                                    <p:cond delay="0"/>
                                  </p:stCondLst>
                                  <p:childTnLst>
                                    <p:animMotion origin="layout" path="M -1.94444E-6 9.87654E-7 L -0.02205 0.23395 " pathEditMode="relative" rAng="0" ptsTypes="AA">
                                      <p:cBhvr>
                                        <p:cTn id="54" dur="1000" fill="hold"/>
                                        <p:tgtEl>
                                          <p:spTgt spid="2054"/>
                                        </p:tgtEl>
                                        <p:attrNameLst>
                                          <p:attrName>ppt_x</p:attrName>
                                          <p:attrName>ppt_y</p:attrName>
                                        </p:attrNameLst>
                                      </p:cBhvr>
                                      <p:rCtr x="-1111" y="11698"/>
                                    </p:animMotion>
                                  </p:childTnLst>
                                </p:cTn>
                              </p:par>
                              <p:par>
                                <p:cTn id="55" presetID="10" presetClass="exit" presetSubtype="0" fill="hold" nodeType="withEffect">
                                  <p:stCondLst>
                                    <p:cond delay="500"/>
                                  </p:stCondLst>
                                  <p:childTnLst>
                                    <p:animEffect transition="out" filter="fade">
                                      <p:cBhvr>
                                        <p:cTn id="56" dur="500"/>
                                        <p:tgtEl>
                                          <p:spTgt spid="2054"/>
                                        </p:tgtEl>
                                      </p:cBhvr>
                                    </p:animEffect>
                                    <p:set>
                                      <p:cBhvr>
                                        <p:cTn id="57" dur="1" fill="hold">
                                          <p:stCondLst>
                                            <p:cond delay="499"/>
                                          </p:stCondLst>
                                        </p:cTn>
                                        <p:tgtEl>
                                          <p:spTgt spid="2054"/>
                                        </p:tgtEl>
                                        <p:attrNameLst>
                                          <p:attrName>style.visibility</p:attrName>
                                        </p:attrNameLst>
                                      </p:cBhvr>
                                      <p:to>
                                        <p:strVal val="hidden"/>
                                      </p:to>
                                    </p:se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253"/>
                                        </p:tgtEl>
                                        <p:attrNameLst>
                                          <p:attrName>style.visibility</p:attrName>
                                        </p:attrNameLst>
                                      </p:cBhvr>
                                      <p:to>
                                        <p:strVal val="visible"/>
                                      </p:to>
                                    </p:set>
                                    <p:animEffect transition="in" filter="fade">
                                      <p:cBhvr>
                                        <p:cTn id="61" dur="500"/>
                                        <p:tgtEl>
                                          <p:spTgt spid="253"/>
                                        </p:tgtEl>
                                      </p:cBhvr>
                                    </p:animEffect>
                                  </p:childTnLst>
                                </p:cTn>
                              </p:par>
                              <p:par>
                                <p:cTn id="62" presetID="42" presetClass="path" presetSubtype="0" accel="50000" decel="50000" fill="hold" nodeType="withEffect">
                                  <p:stCondLst>
                                    <p:cond delay="0"/>
                                  </p:stCondLst>
                                  <p:childTnLst>
                                    <p:animMotion origin="layout" path="M -2.22222E-6 -1.35802E-6 L 0.02413 0.15587 " pathEditMode="relative" rAng="0" ptsTypes="AA">
                                      <p:cBhvr>
                                        <p:cTn id="63" dur="1000" fill="hold"/>
                                        <p:tgtEl>
                                          <p:spTgt spid="253"/>
                                        </p:tgtEl>
                                        <p:attrNameLst>
                                          <p:attrName>ppt_x</p:attrName>
                                          <p:attrName>ppt_y</p:attrName>
                                        </p:attrNameLst>
                                      </p:cBhvr>
                                      <p:rCtr x="1198" y="7778"/>
                                    </p:animMotion>
                                  </p:childTnLst>
                                </p:cTn>
                              </p:par>
                              <p:par>
                                <p:cTn id="64" presetID="10" presetClass="exit" presetSubtype="0" fill="hold" nodeType="withEffect">
                                  <p:stCondLst>
                                    <p:cond delay="500"/>
                                  </p:stCondLst>
                                  <p:childTnLst>
                                    <p:animEffect transition="out" filter="fade">
                                      <p:cBhvr>
                                        <p:cTn id="65" dur="500"/>
                                        <p:tgtEl>
                                          <p:spTgt spid="253"/>
                                        </p:tgtEl>
                                      </p:cBhvr>
                                    </p:animEffect>
                                    <p:set>
                                      <p:cBhvr>
                                        <p:cTn id="66" dur="1" fill="hold">
                                          <p:stCondLst>
                                            <p:cond delay="499"/>
                                          </p:stCondLst>
                                        </p:cTn>
                                        <p:tgtEl>
                                          <p:spTgt spid="253"/>
                                        </p:tgtEl>
                                        <p:attrNameLst>
                                          <p:attrName>style.visibility</p:attrName>
                                        </p:attrNameLst>
                                      </p:cBhvr>
                                      <p:to>
                                        <p:strVal val="hidden"/>
                                      </p:to>
                                    </p:set>
                                  </p:childTnLst>
                                </p:cTn>
                              </p:par>
                            </p:childTnLst>
                          </p:cTn>
                        </p:par>
                        <p:par>
                          <p:cTn id="67" fill="hold">
                            <p:stCondLst>
                              <p:cond delay="3000"/>
                            </p:stCondLst>
                            <p:childTnLst>
                              <p:par>
                                <p:cTn id="68" presetID="10" presetClass="entr" presetSubtype="0" fill="hold" nodeType="afterEffect">
                                  <p:stCondLst>
                                    <p:cond delay="0"/>
                                  </p:stCondLst>
                                  <p:childTnLst>
                                    <p:set>
                                      <p:cBhvr>
                                        <p:cTn id="69" dur="1" fill="hold">
                                          <p:stCondLst>
                                            <p:cond delay="0"/>
                                          </p:stCondLst>
                                        </p:cTn>
                                        <p:tgtEl>
                                          <p:spTgt spid="2056"/>
                                        </p:tgtEl>
                                        <p:attrNameLst>
                                          <p:attrName>style.visibility</p:attrName>
                                        </p:attrNameLst>
                                      </p:cBhvr>
                                      <p:to>
                                        <p:strVal val="visible"/>
                                      </p:to>
                                    </p:set>
                                    <p:animEffect transition="in" filter="fade">
                                      <p:cBhvr>
                                        <p:cTn id="70" dur="500"/>
                                        <p:tgtEl>
                                          <p:spTgt spid="2056"/>
                                        </p:tgtEl>
                                      </p:cBhvr>
                                    </p:animEffect>
                                  </p:childTnLst>
                                </p:cTn>
                              </p:par>
                              <p:par>
                                <p:cTn id="71" presetID="42" presetClass="path" presetSubtype="0" accel="50000" decel="50000" fill="hold" nodeType="withEffect">
                                  <p:stCondLst>
                                    <p:cond delay="0"/>
                                  </p:stCondLst>
                                  <p:childTnLst>
                                    <p:animMotion origin="layout" path="M 2.5E-6 -2.96296E-6 L -0.00851 0.14167 " pathEditMode="relative" rAng="0" ptsTypes="AA">
                                      <p:cBhvr>
                                        <p:cTn id="72" dur="1000" fill="hold"/>
                                        <p:tgtEl>
                                          <p:spTgt spid="2056"/>
                                        </p:tgtEl>
                                        <p:attrNameLst>
                                          <p:attrName>ppt_x</p:attrName>
                                          <p:attrName>ppt_y</p:attrName>
                                        </p:attrNameLst>
                                      </p:cBhvr>
                                      <p:rCtr x="-434" y="7068"/>
                                    </p:animMotion>
                                  </p:childTnLst>
                                </p:cTn>
                              </p:par>
                              <p:par>
                                <p:cTn id="73" presetID="10" presetClass="exit" presetSubtype="0" fill="hold" nodeType="withEffect">
                                  <p:stCondLst>
                                    <p:cond delay="500"/>
                                  </p:stCondLst>
                                  <p:childTnLst>
                                    <p:animEffect transition="out" filter="fade">
                                      <p:cBhvr>
                                        <p:cTn id="74" dur="500"/>
                                        <p:tgtEl>
                                          <p:spTgt spid="2056"/>
                                        </p:tgtEl>
                                      </p:cBhvr>
                                    </p:animEffect>
                                    <p:set>
                                      <p:cBhvr>
                                        <p:cTn id="75" dur="1" fill="hold">
                                          <p:stCondLst>
                                            <p:cond delay="499"/>
                                          </p:stCondLst>
                                        </p:cTn>
                                        <p:tgtEl>
                                          <p:spTgt spid="2056"/>
                                        </p:tgtEl>
                                        <p:attrNameLst>
                                          <p:attrName>style.visibility</p:attrName>
                                        </p:attrNameLst>
                                      </p:cBhvr>
                                      <p:to>
                                        <p:strVal val="hidden"/>
                                      </p:to>
                                    </p:set>
                                  </p:childTnLst>
                                </p:cTn>
                              </p:par>
                            </p:childTnLst>
                          </p:cTn>
                        </p:par>
                        <p:par>
                          <p:cTn id="76" fill="hold">
                            <p:stCondLst>
                              <p:cond delay="4000"/>
                            </p:stCondLst>
                            <p:childTnLst>
                              <p:par>
                                <p:cTn id="77" presetID="10" presetClass="entr" presetSubtype="0" fill="hold" grpId="1" nodeType="after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42" presetClass="path" presetSubtype="0" accel="50000" decel="50000" fill="hold" grpId="0" nodeType="withEffect">
                                  <p:stCondLst>
                                    <p:cond delay="0"/>
                                  </p:stCondLst>
                                  <p:childTnLst>
                                    <p:animMotion origin="layout" path="M 1.94444E-6 -4.93827E-7 L -0.04323 0.15586 " pathEditMode="relative" rAng="0" ptsTypes="AA">
                                      <p:cBhvr>
                                        <p:cTn id="81" dur="1000" fill="hold"/>
                                        <p:tgtEl>
                                          <p:spTgt spid="10"/>
                                        </p:tgtEl>
                                        <p:attrNameLst>
                                          <p:attrName>ppt_x</p:attrName>
                                          <p:attrName>ppt_y</p:attrName>
                                        </p:attrNameLst>
                                      </p:cBhvr>
                                      <p:rCtr x="-2170" y="7778"/>
                                    </p:animMotion>
                                  </p:childTnLst>
                                </p:cTn>
                              </p:par>
                              <p:par>
                                <p:cTn id="82" presetID="10" presetClass="exit" presetSubtype="0" fill="hold" grpId="2" nodeType="withEffect">
                                  <p:stCondLst>
                                    <p:cond delay="500"/>
                                  </p:stCondLst>
                                  <p:childTnLst>
                                    <p:animEffect transition="out" filter="fade">
                                      <p:cBhvr>
                                        <p:cTn id="83" dur="500"/>
                                        <p:tgtEl>
                                          <p:spTgt spid="10"/>
                                        </p:tgtEl>
                                      </p:cBhvr>
                                    </p:animEffect>
                                    <p:set>
                                      <p:cBhvr>
                                        <p:cTn id="84" dur="1" fill="hold">
                                          <p:stCondLst>
                                            <p:cond delay="499"/>
                                          </p:stCondLst>
                                        </p:cTn>
                                        <p:tgtEl>
                                          <p:spTgt spid="1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41"/>
                                        </p:tgtEl>
                                        <p:attrNameLst>
                                          <p:attrName>style.visibility</p:attrName>
                                        </p:attrNameLst>
                                      </p:cBhvr>
                                      <p:to>
                                        <p:strVal val="visible"/>
                                      </p:to>
                                    </p:set>
                                    <p:animEffect transition="in" filter="wipe(left)">
                                      <p:cBhvr>
                                        <p:cTn id="89" dur="500"/>
                                        <p:tgtEl>
                                          <p:spTgt spid="141"/>
                                        </p:tgtEl>
                                      </p:cBhvr>
                                    </p:animEffect>
                                  </p:childTnLst>
                                </p:cTn>
                              </p:par>
                            </p:childTnLst>
                          </p:cTn>
                        </p:par>
                        <p:par>
                          <p:cTn id="90" fill="hold">
                            <p:stCondLst>
                              <p:cond delay="500"/>
                            </p:stCondLst>
                            <p:childTnLst>
                              <p:par>
                                <p:cTn id="91" presetID="22" presetClass="entr" presetSubtype="4" fill="hold" nodeType="afterEffect">
                                  <p:stCondLst>
                                    <p:cond delay="0"/>
                                  </p:stCondLst>
                                  <p:childTnLst>
                                    <p:set>
                                      <p:cBhvr>
                                        <p:cTn id="92" dur="1" fill="hold">
                                          <p:stCondLst>
                                            <p:cond delay="0"/>
                                          </p:stCondLst>
                                        </p:cTn>
                                        <p:tgtEl>
                                          <p:spTgt spid="318"/>
                                        </p:tgtEl>
                                        <p:attrNameLst>
                                          <p:attrName>style.visibility</p:attrName>
                                        </p:attrNameLst>
                                      </p:cBhvr>
                                      <p:to>
                                        <p:strVal val="visible"/>
                                      </p:to>
                                    </p:set>
                                    <p:animEffect transition="in" filter="wipe(down)">
                                      <p:cBhvr>
                                        <p:cTn id="93" dur="500"/>
                                        <p:tgtEl>
                                          <p:spTgt spid="318"/>
                                        </p:tgtEl>
                                      </p:cBhvr>
                                    </p:animEffect>
                                  </p:childTnLst>
                                </p:cTn>
                              </p:par>
                              <p:par>
                                <p:cTn id="94" presetID="22" presetClass="entr" presetSubtype="4" fill="hold" nodeType="withEffect">
                                  <p:stCondLst>
                                    <p:cond delay="0"/>
                                  </p:stCondLst>
                                  <p:childTnLst>
                                    <p:set>
                                      <p:cBhvr>
                                        <p:cTn id="95" dur="1" fill="hold">
                                          <p:stCondLst>
                                            <p:cond delay="0"/>
                                          </p:stCondLst>
                                        </p:cTn>
                                        <p:tgtEl>
                                          <p:spTgt spid="319"/>
                                        </p:tgtEl>
                                        <p:attrNameLst>
                                          <p:attrName>style.visibility</p:attrName>
                                        </p:attrNameLst>
                                      </p:cBhvr>
                                      <p:to>
                                        <p:strVal val="visible"/>
                                      </p:to>
                                    </p:set>
                                    <p:animEffect transition="in" filter="wipe(down)">
                                      <p:cBhvr>
                                        <p:cTn id="96" dur="500"/>
                                        <p:tgtEl>
                                          <p:spTgt spid="319"/>
                                        </p:tgtEl>
                                      </p:cBhvr>
                                    </p:animEffect>
                                  </p:childTnLst>
                                </p:cTn>
                              </p:par>
                              <p:par>
                                <p:cTn id="97" presetID="22" presetClass="entr" presetSubtype="1" fill="hold" nodeType="withEffect">
                                  <p:stCondLst>
                                    <p:cond delay="0"/>
                                  </p:stCondLst>
                                  <p:childTnLst>
                                    <p:set>
                                      <p:cBhvr>
                                        <p:cTn id="98" dur="1" fill="hold">
                                          <p:stCondLst>
                                            <p:cond delay="0"/>
                                          </p:stCondLst>
                                        </p:cTn>
                                        <p:tgtEl>
                                          <p:spTgt spid="326"/>
                                        </p:tgtEl>
                                        <p:attrNameLst>
                                          <p:attrName>style.visibility</p:attrName>
                                        </p:attrNameLst>
                                      </p:cBhvr>
                                      <p:to>
                                        <p:strVal val="visible"/>
                                      </p:to>
                                    </p:set>
                                    <p:animEffect transition="in" filter="wipe(up)">
                                      <p:cBhvr>
                                        <p:cTn id="99" dur="500"/>
                                        <p:tgtEl>
                                          <p:spTgt spid="326"/>
                                        </p:tgtEl>
                                      </p:cBhvr>
                                    </p:animEffect>
                                  </p:childTnLst>
                                </p:cTn>
                              </p:par>
                              <p:par>
                                <p:cTn id="100" presetID="22" presetClass="entr" presetSubtype="1" fill="hold" nodeType="withEffect">
                                  <p:stCondLst>
                                    <p:cond delay="0"/>
                                  </p:stCondLst>
                                  <p:childTnLst>
                                    <p:set>
                                      <p:cBhvr>
                                        <p:cTn id="101" dur="1" fill="hold">
                                          <p:stCondLst>
                                            <p:cond delay="0"/>
                                          </p:stCondLst>
                                        </p:cTn>
                                        <p:tgtEl>
                                          <p:spTgt spid="329"/>
                                        </p:tgtEl>
                                        <p:attrNameLst>
                                          <p:attrName>style.visibility</p:attrName>
                                        </p:attrNameLst>
                                      </p:cBhvr>
                                      <p:to>
                                        <p:strVal val="visible"/>
                                      </p:to>
                                    </p:set>
                                    <p:animEffect transition="in" filter="wipe(up)">
                                      <p:cBhvr>
                                        <p:cTn id="102" dur="500"/>
                                        <p:tgtEl>
                                          <p:spTgt spid="329"/>
                                        </p:tgtEl>
                                      </p:cBhvr>
                                    </p:animEffect>
                                  </p:childTnLst>
                                </p:cTn>
                              </p:par>
                              <p:par>
                                <p:cTn id="103" presetID="22" presetClass="entr" presetSubtype="8" fill="hold" nodeType="withEffect">
                                  <p:stCondLst>
                                    <p:cond delay="0"/>
                                  </p:stCondLst>
                                  <p:childTnLst>
                                    <p:set>
                                      <p:cBhvr>
                                        <p:cTn id="104" dur="1" fill="hold">
                                          <p:stCondLst>
                                            <p:cond delay="0"/>
                                          </p:stCondLst>
                                        </p:cTn>
                                        <p:tgtEl>
                                          <p:spTgt spid="322"/>
                                        </p:tgtEl>
                                        <p:attrNameLst>
                                          <p:attrName>style.visibility</p:attrName>
                                        </p:attrNameLst>
                                      </p:cBhvr>
                                      <p:to>
                                        <p:strVal val="visible"/>
                                      </p:to>
                                    </p:set>
                                    <p:animEffect transition="in" filter="wipe(left)">
                                      <p:cBhvr>
                                        <p:cTn id="105" dur="500"/>
                                        <p:tgtEl>
                                          <p:spTgt spid="322"/>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155"/>
                                        </p:tgtEl>
                                        <p:attrNameLst>
                                          <p:attrName>style.visibility</p:attrName>
                                        </p:attrNameLst>
                                      </p:cBhvr>
                                      <p:to>
                                        <p:strVal val="visible"/>
                                      </p:to>
                                    </p:set>
                                    <p:anim calcmode="lin" valueType="num">
                                      <p:cBhvr additive="base">
                                        <p:cTn id="110" dur="500" fill="hold"/>
                                        <p:tgtEl>
                                          <p:spTgt spid="155"/>
                                        </p:tgtEl>
                                        <p:attrNameLst>
                                          <p:attrName>ppt_x</p:attrName>
                                        </p:attrNameLst>
                                      </p:cBhvr>
                                      <p:tavLst>
                                        <p:tav tm="0">
                                          <p:val>
                                            <p:strVal val="#ppt_x"/>
                                          </p:val>
                                        </p:tav>
                                        <p:tav tm="100000">
                                          <p:val>
                                            <p:strVal val="#ppt_x"/>
                                          </p:val>
                                        </p:tav>
                                      </p:tavLst>
                                    </p:anim>
                                    <p:anim calcmode="lin" valueType="num">
                                      <p:cBhvr additive="base">
                                        <p:cTn id="111" dur="500" fill="hold"/>
                                        <p:tgtEl>
                                          <p:spTgt spid="155"/>
                                        </p:tgtEl>
                                        <p:attrNameLst>
                                          <p:attrName>ppt_y</p:attrName>
                                        </p:attrNameLst>
                                      </p:cBhvr>
                                      <p:tavLst>
                                        <p:tav tm="0">
                                          <p:val>
                                            <p:strVal val="1+#ppt_h/2"/>
                                          </p:val>
                                        </p:tav>
                                        <p:tav tm="100000">
                                          <p:val>
                                            <p:strVal val="#ppt_y"/>
                                          </p:val>
                                        </p:tav>
                                      </p:tavLst>
                                    </p:anim>
                                  </p:childTnLst>
                                </p:cTn>
                              </p:par>
                              <p:par>
                                <p:cTn id="112" presetID="6" presetClass="emph" presetSubtype="0" fill="hold" grpId="1" nodeType="withEffect">
                                  <p:stCondLst>
                                    <p:cond delay="200"/>
                                  </p:stCondLst>
                                  <p:childTnLst>
                                    <p:animScale>
                                      <p:cBhvr>
                                        <p:cTn id="113" dur="2000" fill="hold"/>
                                        <p:tgtEl>
                                          <p:spTgt spid="15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55" grpId="0" animBg="1"/>
      <p:bldP spid="155" grpId="1" animBg="1"/>
      <p:bldP spid="10" grpId="0"/>
      <p:bldP spid="10" grpId="1"/>
      <p:bldP spid="10" grpId="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a:t>Demo</a:t>
            </a:r>
          </a:p>
        </p:txBody>
      </p:sp>
      <p:sp>
        <p:nvSpPr>
          <p:cNvPr id="4" name="Text Placeholder 3"/>
          <p:cNvSpPr>
            <a:spLocks noGrp="1"/>
          </p:cNvSpPr>
          <p:nvPr>
            <p:ph type="body" sz="quarter" idx="12"/>
          </p:nvPr>
        </p:nvSpPr>
        <p:spPr>
          <a:xfrm>
            <a:off x="585216" y="3977319"/>
            <a:ext cx="9144000" cy="615553"/>
          </a:xfrm>
        </p:spPr>
        <p:txBody>
          <a:bodyPr/>
          <a:lstStyle/>
          <a:p>
            <a:r>
              <a:rPr lang="en-US"/>
              <a:t>.NET Core 2.1</a:t>
            </a:r>
          </a:p>
          <a:p>
            <a:r>
              <a:rPr lang="en-US"/>
              <a:t>Coding for Failure</a:t>
            </a:r>
          </a:p>
        </p:txBody>
      </p:sp>
    </p:spTree>
    <p:extLst>
      <p:ext uri="{BB962C8B-B14F-4D97-AF65-F5344CB8AC3E}">
        <p14:creationId xmlns:p14="http://schemas.microsoft.com/office/powerpoint/2010/main" val="143481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839290-B3FC-4831-979E-F097F8CFD5F6}"/>
              </a:ext>
            </a:extLst>
          </p:cNvPr>
          <p:cNvSpPr>
            <a:spLocks noGrp="1"/>
          </p:cNvSpPr>
          <p:nvPr>
            <p:ph type="title"/>
          </p:nvPr>
        </p:nvSpPr>
        <p:spPr/>
        <p:txBody>
          <a:bodyPr/>
          <a:lstStyle/>
          <a:p>
            <a:r>
              <a:rPr lang="en-US"/>
              <a:t>Deploying &amp; Managing Reliable Systems</a:t>
            </a:r>
          </a:p>
        </p:txBody>
      </p:sp>
      <p:pic>
        <p:nvPicPr>
          <p:cNvPr id="5" name="Picture 2" descr="https://ngeor.files.wordpress.com/2017/11/helm-small.png">
            <a:extLst>
              <a:ext uri="{FF2B5EF4-FFF2-40B4-BE49-F238E27FC236}">
                <a16:creationId xmlns:a16="http://schemas.microsoft.com/office/drawing/2014/main" id="{7F216316-3B29-4876-8C58-057A6DB51606}"/>
              </a:ext>
            </a:extLst>
          </p:cNvPr>
          <p:cNvPicPr>
            <a:picLocks noChangeAspect="1" noChangeArrowheads="1"/>
          </p:cNvPicPr>
          <p:nvPr/>
        </p:nvPicPr>
        <p:blipFill>
          <a:blip r:embed="rId2">
            <a:duotone>
              <a:prstClr val="black"/>
              <a:srgbClr val="0078D4">
                <a:tint val="45000"/>
                <a:satMod val="400000"/>
              </a:srgbClr>
            </a:duotone>
            <a:extLst>
              <a:ext uri="{BEBA8EAE-BF5A-486C-A8C5-ECC9F3942E4B}">
                <a14:imgProps xmlns:a14="http://schemas.microsoft.com/office/drawing/2010/main">
                  <a14:imgLayer r:embed="rId3">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2088859" y="3864280"/>
            <a:ext cx="2315362" cy="24004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90F9AE0-324F-45D7-8EF0-A4E53708325E}"/>
              </a:ext>
            </a:extLst>
          </p:cNvPr>
          <p:cNvPicPr>
            <a:picLocks noChangeAspect="1"/>
          </p:cNvPicPr>
          <p:nvPr/>
        </p:nvPicPr>
        <p:blipFill>
          <a:blip r:embed="rId4"/>
          <a:stretch>
            <a:fillRect/>
          </a:stretch>
        </p:blipFill>
        <p:spPr>
          <a:xfrm>
            <a:off x="7787781" y="4070154"/>
            <a:ext cx="2610576" cy="1988694"/>
          </a:xfrm>
          <a:prstGeom prst="rect">
            <a:avLst/>
          </a:prstGeom>
        </p:spPr>
      </p:pic>
      <p:pic>
        <p:nvPicPr>
          <p:cNvPr id="7" name="Graphic 6">
            <a:extLst>
              <a:ext uri="{FF2B5EF4-FFF2-40B4-BE49-F238E27FC236}">
                <a16:creationId xmlns:a16="http://schemas.microsoft.com/office/drawing/2014/main" id="{E37D4370-2A34-4210-BC08-E0A8ACC97BA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28720"/>
          <a:stretch/>
        </p:blipFill>
        <p:spPr>
          <a:xfrm>
            <a:off x="4103846" y="3832903"/>
            <a:ext cx="3984311" cy="2463197"/>
          </a:xfrm>
          <a:prstGeom prst="rect">
            <a:avLst/>
          </a:prstGeom>
        </p:spPr>
      </p:pic>
    </p:spTree>
    <p:extLst>
      <p:ext uri="{BB962C8B-B14F-4D97-AF65-F5344CB8AC3E}">
        <p14:creationId xmlns:p14="http://schemas.microsoft.com/office/powerpoint/2010/main" val="125980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accent2">
                    <a:lumMod val="50000"/>
                  </a:schemeClr>
                </a:solidFill>
              </a:rPr>
              <a:t>Shipping Manifest</a:t>
            </a:r>
          </a:p>
        </p:txBody>
      </p:sp>
      <p:sp>
        <p:nvSpPr>
          <p:cNvPr id="3" name="Content Placeholder 2"/>
          <p:cNvSpPr>
            <a:spLocks noGrp="1"/>
          </p:cNvSpPr>
          <p:nvPr>
            <p:ph idx="1"/>
          </p:nvPr>
        </p:nvSpPr>
        <p:spPr>
          <a:xfrm>
            <a:off x="2337333" y="1600461"/>
            <a:ext cx="9650631" cy="4525321"/>
          </a:xfrm>
        </p:spPr>
        <p:txBody>
          <a:bodyPr>
            <a:noAutofit/>
          </a:bodyPr>
          <a:lstStyle/>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Building</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Building your code, with a container first mindset</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Running</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Prepare your code to run</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Deploying updates to your code</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Patching</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Patching – the paradigm shift</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Reaping the rewards of your efforts</a:t>
            </a:r>
          </a:p>
        </p:txBody>
      </p:sp>
    </p:spTree>
    <p:extLst>
      <p:ext uri="{BB962C8B-B14F-4D97-AF65-F5344CB8AC3E}">
        <p14:creationId xmlns:p14="http://schemas.microsoft.com/office/powerpoint/2010/main" val="212137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0F1F33-8E1D-442D-8576-71A1B59A8EDF}"/>
              </a:ext>
            </a:extLst>
          </p:cNvPr>
          <p:cNvSpPr>
            <a:spLocks noGrp="1"/>
          </p:cNvSpPr>
          <p:nvPr>
            <p:ph type="title"/>
          </p:nvPr>
        </p:nvSpPr>
        <p:spPr/>
        <p:txBody>
          <a:bodyPr/>
          <a:lstStyle/>
          <a:p>
            <a:r>
              <a:rPr lang="en-US"/>
              <a:t>Service Boundary Definition</a:t>
            </a:r>
          </a:p>
        </p:txBody>
      </p:sp>
      <p:sp>
        <p:nvSpPr>
          <p:cNvPr id="4" name="Text Placeholder 3">
            <a:extLst>
              <a:ext uri="{FF2B5EF4-FFF2-40B4-BE49-F238E27FC236}">
                <a16:creationId xmlns:a16="http://schemas.microsoft.com/office/drawing/2014/main" id="{D7A13FB7-CA01-4EC9-A46F-4875B50B65DA}"/>
              </a:ext>
            </a:extLst>
          </p:cNvPr>
          <p:cNvSpPr>
            <a:spLocks noGrp="1"/>
          </p:cNvSpPr>
          <p:nvPr>
            <p:ph type="body" sz="quarter" idx="10"/>
          </p:nvPr>
        </p:nvSpPr>
        <p:spPr>
          <a:xfrm>
            <a:off x="584200" y="1435497"/>
            <a:ext cx="11018520" cy="1169551"/>
          </a:xfrm>
        </p:spPr>
        <p:txBody>
          <a:bodyPr/>
          <a:lstStyle/>
          <a:p>
            <a:r>
              <a:rPr lang="en-US"/>
              <a:t>Helm Charts</a:t>
            </a:r>
          </a:p>
          <a:p>
            <a:pPr lvl="1"/>
            <a:r>
              <a:rPr lang="en-US"/>
              <a:t>Kubernetes application deployment declaration</a:t>
            </a:r>
          </a:p>
          <a:p>
            <a:pPr lvl="1"/>
            <a:endParaRPr lang="en-US"/>
          </a:p>
        </p:txBody>
      </p:sp>
    </p:spTree>
    <p:extLst>
      <p:ext uri="{BB962C8B-B14F-4D97-AF65-F5344CB8AC3E}">
        <p14:creationId xmlns:p14="http://schemas.microsoft.com/office/powerpoint/2010/main" val="20704191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a:t>Demo</a:t>
            </a:r>
          </a:p>
        </p:txBody>
      </p:sp>
      <p:sp>
        <p:nvSpPr>
          <p:cNvPr id="4" name="Text Placeholder 3"/>
          <p:cNvSpPr>
            <a:spLocks noGrp="1"/>
          </p:cNvSpPr>
          <p:nvPr>
            <p:ph type="body" sz="quarter" idx="12"/>
          </p:nvPr>
        </p:nvSpPr>
        <p:spPr>
          <a:xfrm>
            <a:off x="585216" y="3977319"/>
            <a:ext cx="9144000" cy="615553"/>
          </a:xfrm>
        </p:spPr>
        <p:txBody>
          <a:bodyPr/>
          <a:lstStyle/>
          <a:p>
            <a:r>
              <a:rPr lang="en-US"/>
              <a:t>Deployment to AKS</a:t>
            </a:r>
          </a:p>
          <a:p>
            <a:r>
              <a:rPr lang="en-US"/>
              <a:t>Azure Kubernetes Service</a:t>
            </a:r>
          </a:p>
        </p:txBody>
      </p:sp>
    </p:spTree>
    <p:extLst>
      <p:ext uri="{BB962C8B-B14F-4D97-AF65-F5344CB8AC3E}">
        <p14:creationId xmlns:p14="http://schemas.microsoft.com/office/powerpoint/2010/main" val="393410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666E6E-6630-4249-82AF-FA305D9D3AA7}"/>
              </a:ext>
            </a:extLst>
          </p:cNvPr>
          <p:cNvSpPr>
            <a:spLocks noGrp="1"/>
          </p:cNvSpPr>
          <p:nvPr>
            <p:ph type="title"/>
          </p:nvPr>
        </p:nvSpPr>
        <p:spPr/>
        <p:txBody>
          <a:bodyPr/>
          <a:lstStyle/>
          <a:p>
            <a:r>
              <a:rPr lang="en-US"/>
              <a:t>Coming into port…</a:t>
            </a:r>
          </a:p>
        </p:txBody>
      </p:sp>
      <p:sp>
        <p:nvSpPr>
          <p:cNvPr id="5" name="Text Placeholder 4">
            <a:extLst>
              <a:ext uri="{FF2B5EF4-FFF2-40B4-BE49-F238E27FC236}">
                <a16:creationId xmlns:a16="http://schemas.microsoft.com/office/drawing/2014/main" id="{E88BDA81-694C-4C83-85BA-89D71CB88A13}"/>
              </a:ext>
            </a:extLst>
          </p:cNvPr>
          <p:cNvSpPr>
            <a:spLocks noGrp="1"/>
          </p:cNvSpPr>
          <p:nvPr>
            <p:ph type="body" sz="quarter" idx="10"/>
          </p:nvPr>
        </p:nvSpPr>
        <p:spPr>
          <a:xfrm>
            <a:off x="586390" y="1434370"/>
            <a:ext cx="11018520" cy="3533275"/>
          </a:xfrm>
        </p:spPr>
        <p:txBody>
          <a:bodyPr/>
          <a:lstStyle/>
          <a:p>
            <a:r>
              <a:rPr lang="en-US"/>
              <a:t>Building 100% reliability is like chasing chickens</a:t>
            </a:r>
          </a:p>
          <a:p>
            <a:r>
              <a:rPr lang="en-US"/>
              <a:t>Accept failure and you’ll sleep well at night</a:t>
            </a:r>
          </a:p>
          <a:p>
            <a:r>
              <a:rPr lang="en-US"/>
              <a:t>Use the modern tools and technologies</a:t>
            </a:r>
          </a:p>
          <a:p>
            <a:r>
              <a:rPr lang="en-US"/>
              <a:t>	Containers are the “unreliable” packaging format</a:t>
            </a:r>
          </a:p>
          <a:p>
            <a:r>
              <a:rPr lang="en-US"/>
              <a:t>	Orchestrators (Kubernetes) are your nighttime managers</a:t>
            </a:r>
          </a:p>
          <a:p>
            <a:r>
              <a:rPr lang="en-US"/>
              <a:t>	Take the time to fully adapt – this is a paradigm shift</a:t>
            </a:r>
          </a:p>
          <a:p>
            <a:r>
              <a:rPr lang="en-US"/>
              <a:t>.NET Core 2.1 provides coding for the unreliable pattern</a:t>
            </a:r>
          </a:p>
        </p:txBody>
      </p:sp>
    </p:spTree>
    <p:extLst>
      <p:ext uri="{BB962C8B-B14F-4D97-AF65-F5344CB8AC3E}">
        <p14:creationId xmlns:p14="http://schemas.microsoft.com/office/powerpoint/2010/main" val="410331557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r>
              <a:rPr lang="en-US"/>
              <a:t>Scrub checklist</a:t>
            </a:r>
          </a:p>
        </p:txBody>
      </p:sp>
      <p:sp>
        <p:nvSpPr>
          <p:cNvPr id="13" name="Text Placeholder 13"/>
          <p:cNvSpPr>
            <a:spLocks noGrp="1"/>
          </p:cNvSpPr>
          <p:nvPr>
            <p:ph type="body" sz="quarter" idx="4294967295"/>
          </p:nvPr>
        </p:nvSpPr>
        <p:spPr>
          <a:xfrm>
            <a:off x="584200" y="1436688"/>
            <a:ext cx="11314113" cy="5201424"/>
          </a:xfrm>
        </p:spPr>
        <p:txBody>
          <a:bodyPr lIns="0" tIns="0" rIns="0" bIns="0"/>
          <a:lstStyle/>
          <a:p>
            <a:pPr marL="0" indent="0">
              <a:buNone/>
            </a:pPr>
            <a:r>
              <a:rPr lang="en-US" sz="1600">
                <a:gradFill>
                  <a:gsLst>
                    <a:gs pos="25664">
                      <a:srgbClr val="FFFFFF"/>
                    </a:gs>
                    <a:gs pos="58000">
                      <a:srgbClr val="FFFFFF"/>
                    </a:gs>
                  </a:gsLst>
                  <a:lin ang="5400000" scaled="0"/>
                </a:gradFill>
                <a:latin typeface="+mn-lt"/>
                <a:cs typeface="+mn-cs"/>
              </a:rPr>
              <a:t>Upload your final deck on the speaker portal on or before May 4, 2018 at 5:00pm PST and receive priority for expedited deck scrub. If you are not able to upload the deck, bring it to the Speaker Workroom as soon as possible and your deck</a:t>
            </a:r>
            <a:br>
              <a:rPr lang="en-US" sz="1600">
                <a:gradFill>
                  <a:gsLst>
                    <a:gs pos="25664">
                      <a:srgbClr val="FFFFFF"/>
                    </a:gs>
                    <a:gs pos="58000">
                      <a:srgbClr val="FFFFFF"/>
                    </a:gs>
                  </a:gsLst>
                  <a:lin ang="5400000" scaled="0"/>
                </a:gradFill>
                <a:latin typeface="+mn-lt"/>
                <a:cs typeface="+mn-cs"/>
              </a:rPr>
            </a:br>
            <a:r>
              <a:rPr lang="en-US" sz="1600">
                <a:gradFill>
                  <a:gsLst>
                    <a:gs pos="25664">
                      <a:srgbClr val="FFFFFF"/>
                    </a:gs>
                    <a:gs pos="58000">
                      <a:srgbClr val="FFFFFF"/>
                    </a:gs>
                  </a:gsLst>
                  <a:lin ang="5400000" scaled="0"/>
                </a:gradFill>
                <a:latin typeface="+mn-lt"/>
                <a:cs typeface="+mn-cs"/>
              </a:rPr>
              <a:t>will be queued up to complete deck scrub.</a:t>
            </a:r>
            <a:endParaRPr lang="en-US" sz="1800" b="1">
              <a:gradFill>
                <a:gsLst>
                  <a:gs pos="25664">
                    <a:srgbClr val="FFFFFF"/>
                  </a:gs>
                  <a:gs pos="58000">
                    <a:srgbClr val="FFFFFF"/>
                  </a:gs>
                </a:gsLst>
                <a:lin ang="5400000" scaled="0"/>
              </a:gradFill>
              <a:latin typeface="+mn-lt"/>
            </a:endParaRPr>
          </a:p>
          <a:p>
            <a:pPr marL="0" indent="0">
              <a:spcBef>
                <a:spcPts val="1200"/>
              </a:spcBef>
              <a:buNone/>
            </a:pPr>
            <a:r>
              <a:rPr lang="en-US" sz="1800" b="1">
                <a:solidFill>
                  <a:srgbClr val="FFC000"/>
                </a:solidFill>
                <a:latin typeface="+mn-lt"/>
              </a:rPr>
              <a:t>The Scrub Process will include:</a:t>
            </a:r>
            <a:endParaRPr lang="en-US" sz="1600">
              <a:solidFill>
                <a:srgbClr val="FFC000"/>
              </a:solidFill>
              <a:latin typeface="+mn-lt"/>
              <a:cs typeface="+mn-cs"/>
            </a:endParaRP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Verification that required slides are included</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Remove any non-template logos and graphics from the walk-in slide </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Remove any unused placeholder slides from the deck</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Remove all comments, hidden slides and speaker notes from slides </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Set file properties box</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Reset printability to grayscale </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Notify Speaker of any images identified as unlicensed for immediate resolution</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Rename PPT file to match naming convention</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Correct session title and session code to match Schedule Builder</a:t>
            </a:r>
          </a:p>
          <a:p>
            <a:pPr marL="0" indent="0" defTabSz="914102" fontAlgn="base">
              <a:spcBef>
                <a:spcPts val="1200"/>
              </a:spcBef>
              <a:spcAft>
                <a:spcPct val="0"/>
              </a:spcAft>
              <a:buNone/>
            </a:pPr>
            <a:r>
              <a:rPr lang="en-US" sz="1600">
                <a:gradFill>
                  <a:gsLst>
                    <a:gs pos="25664">
                      <a:srgbClr val="FFFFFF"/>
                    </a:gs>
                    <a:gs pos="58000">
                      <a:srgbClr val="FFFFFF"/>
                    </a:gs>
                  </a:gsLst>
                  <a:lin ang="5400000" scaled="0"/>
                </a:gradFill>
                <a:latin typeface="+mn-lt"/>
                <a:cs typeface="+mn-cs"/>
              </a:rPr>
              <a:t>PRINTING: This template is intentionally set to print in color or grayscale, not black and white</a:t>
            </a:r>
          </a:p>
          <a:p>
            <a:pPr marL="0" indent="0">
              <a:spcBef>
                <a:spcPts val="1200"/>
              </a:spcBef>
              <a:buNone/>
            </a:pPr>
            <a:r>
              <a:rPr lang="en-US" sz="1800" b="1">
                <a:solidFill>
                  <a:srgbClr val="FFC000"/>
                </a:solidFill>
                <a:latin typeface="+mn-lt"/>
              </a:rPr>
              <a:t>As speakers, you must:</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Use the provided event template and associated colors, fonts, layout and transition slides</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Correct product names to follow applicable branding rules</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Remove any unlicensed images</a:t>
            </a:r>
          </a:p>
          <a:p>
            <a:pPr marL="0" indent="0" defTabSz="914102" fontAlgn="base">
              <a:spcBef>
                <a:spcPct val="0"/>
              </a:spcBef>
              <a:spcAft>
                <a:spcPct val="0"/>
              </a:spcAft>
              <a:buNone/>
            </a:pPr>
            <a:endParaRPr lang="en-US" sz="1600">
              <a:gradFill>
                <a:gsLst>
                  <a:gs pos="25664">
                    <a:srgbClr val="FFFFFF"/>
                  </a:gs>
                  <a:gs pos="58000">
                    <a:srgbClr val="FFFFFF"/>
                  </a:gs>
                </a:gsLst>
                <a:lin ang="5400000" scaled="0"/>
              </a:gradFill>
              <a:latin typeface="+mn-lt"/>
              <a:cs typeface="+mn-cs"/>
            </a:endParaRPr>
          </a:p>
        </p:txBody>
      </p:sp>
    </p:spTree>
    <p:extLst>
      <p:ext uri="{BB962C8B-B14F-4D97-AF65-F5344CB8AC3E}">
        <p14:creationId xmlns:p14="http://schemas.microsoft.com/office/powerpoint/2010/main" val="32456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B5878-7ED7-47FB-86F6-D1E85629705F}"/>
              </a:ext>
            </a:extLst>
          </p:cNvPr>
          <p:cNvSpPr>
            <a:spLocks noGrp="1"/>
          </p:cNvSpPr>
          <p:nvPr>
            <p:ph type="title"/>
          </p:nvPr>
        </p:nvSpPr>
        <p:spPr/>
        <p:txBody>
          <a:bodyPr/>
          <a:lstStyle/>
          <a:p>
            <a:r>
              <a:rPr lang="en-US"/>
              <a:t>Brand photography library</a:t>
            </a:r>
          </a:p>
        </p:txBody>
      </p:sp>
      <p:sp>
        <p:nvSpPr>
          <p:cNvPr id="3" name="TextBox 2">
            <a:extLst>
              <a:ext uri="{FF2B5EF4-FFF2-40B4-BE49-F238E27FC236}">
                <a16:creationId xmlns:a16="http://schemas.microsoft.com/office/drawing/2014/main" id="{1F430680-127E-4C3C-A3FE-2B76F9C4A076}"/>
              </a:ext>
            </a:extLst>
          </p:cNvPr>
          <p:cNvSpPr txBox="1"/>
          <p:nvPr/>
        </p:nvSpPr>
        <p:spPr>
          <a:xfrm>
            <a:off x="590868" y="1249511"/>
            <a:ext cx="3474720" cy="641201"/>
          </a:xfrm>
          <a:prstGeom prst="rect">
            <a:avLst/>
          </a:prstGeom>
          <a:noFill/>
        </p:spPr>
        <p:txBody>
          <a:bodyPr wrap="square" lIns="0" tIns="0" rIns="0" bIns="0" rtlCol="0">
            <a:spAutoFit/>
          </a:bodyPr>
          <a:lstStyle/>
          <a:p>
            <a:pPr>
              <a:spcAft>
                <a:spcPts val="600"/>
              </a:spcAft>
              <a:buSzPct val="90000"/>
              <a:defRPr/>
            </a:pPr>
            <a:r>
              <a:rPr lang="en-US" sz="1600" b="1">
                <a:cs typeface="Segoe UI Semibold" panose="020B0702040204020203" pitchFamily="34" charset="0"/>
              </a:rPr>
              <a:t>Looking for photography resources?</a:t>
            </a:r>
          </a:p>
          <a:p>
            <a:pPr defTabSz="903827">
              <a:spcBef>
                <a:spcPts val="775"/>
              </a:spcBef>
              <a:buSzPct val="90000"/>
              <a:defRPr/>
            </a:pPr>
            <a:r>
              <a:rPr lang="en-US" sz="1400"/>
              <a:t>Explore the library on </a:t>
            </a:r>
            <a:r>
              <a:rPr lang="en-US" sz="1400">
                <a:hlinkClick r:id="rId2"/>
              </a:rPr>
              <a:t>Brand Central</a:t>
            </a:r>
            <a:r>
              <a:rPr lang="en-US" sz="1400"/>
              <a:t>.</a:t>
            </a:r>
            <a:endParaRPr lang="en-US" sz="14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6C2138D4-FAE3-4AED-A954-C6A7DBA47E6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4376" y="2163382"/>
            <a:ext cx="11018520" cy="4105656"/>
          </a:xfrm>
          <a:prstGeom prst="rect">
            <a:avLst/>
          </a:prstGeom>
        </p:spPr>
      </p:pic>
    </p:spTree>
    <p:extLst>
      <p:ext uri="{BB962C8B-B14F-4D97-AF65-F5344CB8AC3E}">
        <p14:creationId xmlns:p14="http://schemas.microsoft.com/office/powerpoint/2010/main" val="59467840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40A7-1F84-4395-8872-0ED143B7325B}"/>
              </a:ext>
            </a:extLst>
          </p:cNvPr>
          <p:cNvSpPr>
            <a:spLocks noGrp="1"/>
          </p:cNvSpPr>
          <p:nvPr>
            <p:ph type="title"/>
          </p:nvPr>
        </p:nvSpPr>
        <p:spPr/>
        <p:txBody>
          <a:bodyPr/>
          <a:lstStyle/>
          <a:p>
            <a:r>
              <a:rPr lang="en-US"/>
              <a:t>Illustration library</a:t>
            </a:r>
          </a:p>
        </p:txBody>
      </p:sp>
      <p:sp>
        <p:nvSpPr>
          <p:cNvPr id="3" name="TextBox 2">
            <a:extLst>
              <a:ext uri="{FF2B5EF4-FFF2-40B4-BE49-F238E27FC236}">
                <a16:creationId xmlns:a16="http://schemas.microsoft.com/office/drawing/2014/main" id="{52DA75AD-900B-4000-A1E1-EA3DAC554853}"/>
              </a:ext>
            </a:extLst>
          </p:cNvPr>
          <p:cNvSpPr txBox="1"/>
          <p:nvPr/>
        </p:nvSpPr>
        <p:spPr>
          <a:xfrm>
            <a:off x="590868" y="1249511"/>
            <a:ext cx="3474720" cy="641201"/>
          </a:xfrm>
          <a:prstGeom prst="rect">
            <a:avLst/>
          </a:prstGeom>
          <a:noFill/>
        </p:spPr>
        <p:txBody>
          <a:bodyPr wrap="square" lIns="0" tIns="0" rIns="0" bIns="0" rtlCol="0">
            <a:spAutoFit/>
          </a:bodyPr>
          <a:lstStyle/>
          <a:p>
            <a:pPr>
              <a:spcAft>
                <a:spcPts val="600"/>
              </a:spcAft>
              <a:buSzPct val="90000"/>
              <a:defRPr/>
            </a:pPr>
            <a:r>
              <a:rPr lang="en-US" sz="1600" b="1">
                <a:cs typeface="Segoe UI Semibold" panose="020B0702040204020203" pitchFamily="34" charset="0"/>
              </a:rPr>
              <a:t>Looking for illustration resources?</a:t>
            </a:r>
          </a:p>
          <a:p>
            <a:pPr defTabSz="903827">
              <a:spcBef>
                <a:spcPts val="775"/>
              </a:spcBef>
              <a:buSzPct val="90000"/>
              <a:defRPr/>
            </a:pPr>
            <a:r>
              <a:rPr lang="en-US" sz="1400"/>
              <a:t>Explore the library on </a:t>
            </a:r>
            <a:r>
              <a:rPr lang="en-US" sz="1400">
                <a:hlinkClick r:id="rId2"/>
              </a:rPr>
              <a:t>Brand Central</a:t>
            </a:r>
            <a:r>
              <a:rPr lang="en-US" sz="1400"/>
              <a:t>.</a:t>
            </a:r>
            <a:endParaRPr lang="en-US" sz="140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A8E5F3DC-207E-4017-A91B-F68BA90E6FF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0868" y="2167806"/>
            <a:ext cx="11018520" cy="4103105"/>
          </a:xfrm>
          <a:prstGeom prst="rect">
            <a:avLst/>
          </a:prstGeom>
        </p:spPr>
      </p:pic>
    </p:spTree>
    <p:extLst>
      <p:ext uri="{BB962C8B-B14F-4D97-AF65-F5344CB8AC3E}">
        <p14:creationId xmlns:p14="http://schemas.microsoft.com/office/powerpoint/2010/main" val="38326884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a:t>Section title</a:t>
            </a:r>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17792" y="739725"/>
            <a:ext cx="9273736" cy="5938475"/>
          </a:xfrm>
          <a:prstGeom prst="rect">
            <a:avLst/>
          </a:prstGeom>
        </p:spPr>
      </p:pic>
      <p:pic>
        <p:nvPicPr>
          <p:cNvPr id="10" name="Picture 9"/>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l="15789" b="24812"/>
          <a:stretch/>
        </p:blipFill>
        <p:spPr>
          <a:xfrm>
            <a:off x="0" y="2958457"/>
            <a:ext cx="4938208" cy="3899056"/>
          </a:xfrm>
          <a:prstGeom prst="rect">
            <a:avLst/>
          </a:prstGeom>
        </p:spPr>
      </p:pic>
      <p:sp>
        <p:nvSpPr>
          <p:cNvPr id="5" name="Title 4"/>
          <p:cNvSpPr>
            <a:spLocks noGrp="1"/>
          </p:cNvSpPr>
          <p:nvPr>
            <p:ph type="title"/>
          </p:nvPr>
        </p:nvSpPr>
        <p:spPr>
          <a:xfrm>
            <a:off x="588263" y="457200"/>
            <a:ext cx="11018520" cy="2215991"/>
          </a:xfrm>
        </p:spPr>
        <p:txBody>
          <a:bodyPr/>
          <a:lstStyle/>
          <a:p>
            <a:r>
              <a:rPr lang="en-US"/>
              <a:t>Please Complete An Evaluation Form</a:t>
            </a:r>
            <a:br>
              <a:rPr lang="en-US"/>
            </a:br>
            <a:r>
              <a:rPr lang="en-US"/>
              <a:t>for every session you attend. </a:t>
            </a:r>
            <a:br>
              <a:rPr lang="en-US"/>
            </a:br>
            <a:br>
              <a:rPr lang="en-US"/>
            </a:br>
            <a:r>
              <a:rPr lang="en-US" spc="-100">
                <a:gradFill>
                  <a:gsLst>
                    <a:gs pos="34416">
                      <a:schemeClr val="tx2"/>
                    </a:gs>
                    <a:gs pos="83000">
                      <a:schemeClr val="tx2"/>
                    </a:gs>
                  </a:gsLst>
                  <a:lin ang="5400000" scaled="0"/>
                </a:gradFill>
              </a:rPr>
              <a:t>Your input is important!</a:t>
            </a:r>
            <a:endParaRPr lang="en-US"/>
          </a:p>
        </p:txBody>
      </p:sp>
      <p:sp>
        <p:nvSpPr>
          <p:cNvPr id="8" name="Rectangle 7"/>
          <p:cNvSpPr/>
          <p:nvPr/>
        </p:nvSpPr>
        <p:spPr>
          <a:xfrm>
            <a:off x="10323748" y="5906951"/>
            <a:ext cx="1279196" cy="362087"/>
          </a:xfrm>
          <a:prstGeom prst="rect">
            <a:avLst/>
          </a:prstGeom>
        </p:spPr>
        <p:txBody>
          <a:bodyPr wrap="none" lIns="0" tIns="0" rIns="0" bIns="0">
            <a:spAutoFit/>
          </a:bodyPr>
          <a:lstStyle/>
          <a:p>
            <a:pPr algn="r"/>
            <a:r>
              <a:rPr lang="en-US" sz="2353">
                <a:gradFill>
                  <a:gsLst>
                    <a:gs pos="6494">
                      <a:schemeClr val="tx1"/>
                    </a:gs>
                    <a:gs pos="18182">
                      <a:schemeClr val="tx1"/>
                    </a:gs>
                  </a:gsLst>
                  <a:lin ang="5400000" scaled="1"/>
                </a:gradFill>
              </a:rPr>
              <a:t>#</a:t>
            </a:r>
            <a:r>
              <a:rPr lang="en-US" sz="2353" err="1">
                <a:gradFill>
                  <a:gsLst>
                    <a:gs pos="6494">
                      <a:schemeClr val="tx1"/>
                    </a:gs>
                    <a:gs pos="18182">
                      <a:schemeClr val="tx1"/>
                    </a:gs>
                  </a:gsLst>
                  <a:lin ang="5400000" scaled="1"/>
                </a:gradFill>
              </a:rPr>
              <a:t>MSBuild</a:t>
            </a:r>
            <a:endParaRPr lang="en-US" sz="2353">
              <a:gradFill>
                <a:gsLst>
                  <a:gs pos="6494">
                    <a:schemeClr val="tx1"/>
                  </a:gs>
                  <a:gs pos="18182">
                    <a:schemeClr val="tx1"/>
                  </a:gs>
                </a:gsLst>
                <a:lin ang="5400000" scaled="1"/>
              </a:gradFill>
            </a:endParaRPr>
          </a:p>
        </p:txBody>
      </p:sp>
    </p:spTree>
    <p:extLst>
      <p:ext uri="{BB962C8B-B14F-4D97-AF65-F5344CB8AC3E}">
        <p14:creationId xmlns:p14="http://schemas.microsoft.com/office/powerpoint/2010/main" val="379322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3D992-F55E-124C-8240-2CE2972654B1}"/>
              </a:ext>
            </a:extLst>
          </p:cNvPr>
          <p:cNvSpPr>
            <a:spLocks noGrp="1"/>
          </p:cNvSpPr>
          <p:nvPr>
            <p:ph type="ctrTitle"/>
          </p:nvPr>
        </p:nvSpPr>
        <p:spPr>
          <a:xfrm>
            <a:off x="1524000" y="1122363"/>
            <a:ext cx="9144000" cy="1332970"/>
          </a:xfrm>
        </p:spPr>
        <p:txBody>
          <a:bodyPr/>
          <a:lstStyle/>
          <a:p>
            <a:r>
              <a:rPr lang="en-US"/>
              <a:t>ACR Build</a:t>
            </a:r>
          </a:p>
        </p:txBody>
      </p:sp>
      <p:sp>
        <p:nvSpPr>
          <p:cNvPr id="3" name="Subtitle 2">
            <a:extLst>
              <a:ext uri="{FF2B5EF4-FFF2-40B4-BE49-F238E27FC236}">
                <a16:creationId xmlns:a16="http://schemas.microsoft.com/office/drawing/2014/main" id="{1DEF442D-7A1D-1A43-B5CA-8C9BCF868A43}"/>
              </a:ext>
            </a:extLst>
          </p:cNvPr>
          <p:cNvSpPr>
            <a:spLocks noGrp="1"/>
          </p:cNvSpPr>
          <p:nvPr>
            <p:ph type="subTitle" idx="1"/>
          </p:nvPr>
        </p:nvSpPr>
        <p:spPr/>
        <p:txBody>
          <a:bodyPr/>
          <a:lstStyle/>
          <a:p>
            <a:r>
              <a:rPr lang="en-US"/>
              <a:t>A feature of </a:t>
            </a:r>
            <a:br>
              <a:rPr lang="en-US"/>
            </a:br>
            <a:r>
              <a:rPr lang="en-US"/>
              <a:t>Azure Container Registry</a:t>
            </a:r>
          </a:p>
        </p:txBody>
      </p:sp>
      <p:pic>
        <p:nvPicPr>
          <p:cNvPr id="4" name="Graphic 3">
            <a:extLst>
              <a:ext uri="{FF2B5EF4-FFF2-40B4-BE49-F238E27FC236}">
                <a16:creationId xmlns:a16="http://schemas.microsoft.com/office/drawing/2014/main" id="{D26BB802-18D4-224F-99A9-9EC5EA4FA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774513"/>
            <a:ext cx="3655050" cy="3655050"/>
          </a:xfrm>
          <a:prstGeom prst="rect">
            <a:avLst/>
          </a:prstGeom>
        </p:spPr>
      </p:pic>
      <p:sp>
        <p:nvSpPr>
          <p:cNvPr id="7" name="Subtitle 2">
            <a:extLst>
              <a:ext uri="{FF2B5EF4-FFF2-40B4-BE49-F238E27FC236}">
                <a16:creationId xmlns:a16="http://schemas.microsoft.com/office/drawing/2014/main" id="{277EB02C-0DA5-3E44-B914-1E7495C76083}"/>
              </a:ext>
            </a:extLst>
          </p:cNvPr>
          <p:cNvSpPr txBox="1">
            <a:spLocks/>
          </p:cNvSpPr>
          <p:nvPr/>
        </p:nvSpPr>
        <p:spPr>
          <a:xfrm>
            <a:off x="1553695" y="4661907"/>
            <a:ext cx="9144000" cy="165576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hlinkClick r:id="rId5"/>
              </a:rPr>
              <a:t>aka.ms/acr/build</a:t>
            </a:r>
            <a:endParaRPr lang="en-US"/>
          </a:p>
          <a:p>
            <a:endParaRPr lang="en-US"/>
          </a:p>
          <a:p>
            <a:r>
              <a:rPr lang="en-US"/>
              <a:t>@</a:t>
            </a:r>
            <a:r>
              <a:rPr lang="en-US" err="1"/>
              <a:t>SteveLasker</a:t>
            </a:r>
            <a:endParaRPr lang="en-US">
              <a:hlinkClick r:id="rId6"/>
            </a:endParaRPr>
          </a:p>
          <a:p>
            <a:r>
              <a:rPr lang="en-US">
                <a:hlinkClick r:id="rId6"/>
              </a:rPr>
              <a:t>blogs.msdn.microsoft.com/SteveLasker</a:t>
            </a:r>
            <a:endParaRPr lang="en-US"/>
          </a:p>
        </p:txBody>
      </p:sp>
      <p:pic>
        <p:nvPicPr>
          <p:cNvPr id="8" name="Graphic 7">
            <a:extLst>
              <a:ext uri="{FF2B5EF4-FFF2-40B4-BE49-F238E27FC236}">
                <a16:creationId xmlns:a16="http://schemas.microsoft.com/office/drawing/2014/main" id="{201C326F-166E-964D-A884-F34953B090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44894" y="1225285"/>
            <a:ext cx="4753505" cy="4753505"/>
          </a:xfrm>
          <a:prstGeom prst="rect">
            <a:avLst/>
          </a:prstGeom>
        </p:spPr>
      </p:pic>
    </p:spTree>
    <p:extLst>
      <p:ext uri="{BB962C8B-B14F-4D97-AF65-F5344CB8AC3E}">
        <p14:creationId xmlns:p14="http://schemas.microsoft.com/office/powerpoint/2010/main" val="2647251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54B482B-10B2-4D5C-9A9C-E149692448D2}"/>
              </a:ext>
            </a:extLst>
          </p:cNvPr>
          <p:cNvGrpSpPr/>
          <p:nvPr/>
        </p:nvGrpSpPr>
        <p:grpSpPr>
          <a:xfrm>
            <a:off x="175597" y="4914144"/>
            <a:ext cx="2568845" cy="1778593"/>
            <a:chOff x="173917" y="4914564"/>
            <a:chExt cx="2569574" cy="1779099"/>
          </a:xfrm>
        </p:grpSpPr>
        <p:grpSp>
          <p:nvGrpSpPr>
            <p:cNvPr id="137" name="Group 136"/>
            <p:cNvGrpSpPr/>
            <p:nvPr/>
          </p:nvGrpSpPr>
          <p:grpSpPr>
            <a:xfrm>
              <a:off x="173917" y="4942033"/>
              <a:ext cx="2569574" cy="1751630"/>
              <a:chOff x="252964" y="4780912"/>
              <a:chExt cx="2621099" cy="1786754"/>
            </a:xfrm>
          </p:grpSpPr>
          <p:sp>
            <p:nvSpPr>
              <p:cNvPr id="138" name="Rounded Rectangle 11"/>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grpSp>
            <p:nvGrpSpPr>
              <p:cNvPr id="139" name="Group 138"/>
              <p:cNvGrpSpPr/>
              <p:nvPr/>
            </p:nvGrpSpPr>
            <p:grpSpPr>
              <a:xfrm>
                <a:off x="1756065" y="5902498"/>
                <a:ext cx="658373" cy="378242"/>
                <a:chOff x="2195243" y="5902498"/>
                <a:chExt cx="658373" cy="378242"/>
              </a:xfrm>
            </p:grpSpPr>
            <p:sp>
              <p:nvSpPr>
                <p:cNvPr id="151"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2"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3"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4"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5"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6"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140" name="Group 139"/>
              <p:cNvGrpSpPr/>
              <p:nvPr/>
            </p:nvGrpSpPr>
            <p:grpSpPr>
              <a:xfrm>
                <a:off x="606413" y="5902498"/>
                <a:ext cx="658373" cy="378242"/>
                <a:chOff x="1392286" y="5902498"/>
                <a:chExt cx="658373" cy="378242"/>
              </a:xfrm>
            </p:grpSpPr>
            <p:sp>
              <p:nvSpPr>
                <p:cNvPr id="143"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4"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5"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6"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7"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8"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9"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0"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141" name="TextBox 140"/>
              <p:cNvSpPr txBox="1"/>
              <p:nvPr/>
            </p:nvSpPr>
            <p:spPr>
              <a:xfrm>
                <a:off x="252964" y="4876684"/>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sp>
          <p:nvSpPr>
            <p:cNvPr id="215" name="Rectangle 214"/>
            <p:cNvSpPr/>
            <p:nvPr/>
          </p:nvSpPr>
          <p:spPr>
            <a:xfrm>
              <a:off x="207764" y="4914564"/>
              <a:ext cx="1097365" cy="292259"/>
            </a:xfrm>
            <a:prstGeom prst="rect">
              <a:avLst/>
            </a:prstGeom>
          </p:spPr>
          <p:txBody>
            <a:bodyPr wrap="square">
              <a:spAutoFit/>
            </a:bodyPr>
            <a:lstStyle/>
            <a:p>
              <a:pPr defTabSz="896042">
                <a:defRPr/>
              </a:pPr>
              <a:r>
                <a:rPr lang="en-US" sz="1272" i="1" kern="0">
                  <a:solidFill>
                    <a:prstClr val="white"/>
                  </a:solidFill>
                  <a:ea typeface="Segoe UI" panose="020B0502040204020203" pitchFamily="34" charset="0"/>
                  <a:cs typeface="Segoe UI" panose="020B0502040204020203" pitchFamily="34" charset="0"/>
                </a:rPr>
                <a:t>Inner-Loop</a:t>
              </a:r>
            </a:p>
          </p:txBody>
        </p:sp>
      </p:grpSp>
      <p:sp>
        <p:nvSpPr>
          <p:cNvPr id="4" name="Title 3"/>
          <p:cNvSpPr>
            <a:spLocks noGrp="1"/>
          </p:cNvSpPr>
          <p:nvPr>
            <p:ph type="title"/>
          </p:nvPr>
        </p:nvSpPr>
        <p:spPr/>
        <p:txBody>
          <a:bodyPr/>
          <a:lstStyle/>
          <a:p>
            <a:r>
              <a:rPr lang="en-US" b="0" i="1" u="sng"/>
              <a:t>Today’s </a:t>
            </a:r>
            <a:r>
              <a:rPr lang="en-US"/>
              <a:t>Container DevOps Workflow</a:t>
            </a:r>
          </a:p>
        </p:txBody>
      </p:sp>
      <p:sp>
        <p:nvSpPr>
          <p:cNvPr id="120" name="Right Arrow 5"/>
          <p:cNvSpPr/>
          <p:nvPr/>
        </p:nvSpPr>
        <p:spPr>
          <a:xfrm>
            <a:off x="1139673" y="1956910"/>
            <a:ext cx="2621879"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cxnSp>
        <p:nvCxnSpPr>
          <p:cNvPr id="122" name="Straight Arrow Connector 121"/>
          <p:cNvCxnSpPr>
            <a:cxnSpLocks/>
          </p:cNvCxnSpPr>
          <p:nvPr/>
        </p:nvCxnSpPr>
        <p:spPr>
          <a:xfrm>
            <a:off x="3228191" y="3046972"/>
            <a:ext cx="699418" cy="529428"/>
          </a:xfrm>
          <a:prstGeom prst="straightConnector1">
            <a:avLst/>
          </a:prstGeom>
          <a:noFill/>
          <a:ln w="76200" cap="flat" cmpd="sng" algn="ctr">
            <a:solidFill>
              <a:srgbClr val="89CBFF"/>
            </a:solidFill>
            <a:prstDash val="solid"/>
            <a:miter lim="800000"/>
            <a:headEnd type="triangle" w="med" len="lg"/>
            <a:tailEnd type="triangle" w="med" len="lg"/>
          </a:ln>
          <a:effectLst/>
        </p:spPr>
      </p:cxnSp>
      <p:sp>
        <p:nvSpPr>
          <p:cNvPr id="129" name="Right Arrow 5"/>
          <p:cNvSpPr/>
          <p:nvPr/>
        </p:nvSpPr>
        <p:spPr>
          <a:xfrm>
            <a:off x="2896612" y="1935382"/>
            <a:ext cx="2621879"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grpSp>
        <p:nvGrpSpPr>
          <p:cNvPr id="130" name="Group 129"/>
          <p:cNvGrpSpPr/>
          <p:nvPr/>
        </p:nvGrpSpPr>
        <p:grpSpPr>
          <a:xfrm>
            <a:off x="2650171" y="1640070"/>
            <a:ext cx="1454120" cy="1496877"/>
            <a:chOff x="2777875" y="1412218"/>
            <a:chExt cx="1483698" cy="1527326"/>
          </a:xfrm>
        </p:grpSpPr>
        <p:sp>
          <p:nvSpPr>
            <p:cNvPr id="131" name="Rounded Rectangle 12"/>
            <p:cNvSpPr/>
            <p:nvPr/>
          </p:nvSpPr>
          <p:spPr>
            <a:xfrm>
              <a:off x="2777875"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32" name="TextBox 131"/>
            <p:cNvSpPr txBox="1"/>
            <p:nvPr/>
          </p:nvSpPr>
          <p:spPr>
            <a:xfrm>
              <a:off x="2825969" y="1794022"/>
              <a:ext cx="1387510" cy="899200"/>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Build/CI,</a:t>
              </a:r>
            </a:p>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Integrate,</a:t>
              </a:r>
            </a:p>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Test</a:t>
              </a:r>
            </a:p>
          </p:txBody>
        </p:sp>
        <p:sp>
          <p:nvSpPr>
            <p:cNvPr id="133" name="TextBox 132"/>
            <p:cNvSpPr txBox="1"/>
            <p:nvPr/>
          </p:nvSpPr>
          <p:spPr>
            <a:xfrm>
              <a:off x="3081795" y="1412218"/>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sp>
        <p:nvSpPr>
          <p:cNvPr id="135" name="Right Arrow 5"/>
          <p:cNvSpPr/>
          <p:nvPr/>
        </p:nvSpPr>
        <p:spPr>
          <a:xfrm rot="16200000">
            <a:off x="298045" y="3549515"/>
            <a:ext cx="1875931"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57" name="Right Arrow 5"/>
          <p:cNvSpPr/>
          <p:nvPr/>
        </p:nvSpPr>
        <p:spPr>
          <a:xfrm>
            <a:off x="5435751" y="1924812"/>
            <a:ext cx="2000393"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58" name="Freeform: Shape 157"/>
          <p:cNvSpPr/>
          <p:nvPr/>
        </p:nvSpPr>
        <p:spPr>
          <a:xfrm rot="16200000">
            <a:off x="6551887" y="2791859"/>
            <a:ext cx="4333543" cy="1178309"/>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latin typeface="Segoe UI"/>
              <a:ea typeface="+mj-ea"/>
              <a:cs typeface="+mj-cs"/>
            </a:endParaRPr>
          </a:p>
        </p:txBody>
      </p:sp>
      <p:sp>
        <p:nvSpPr>
          <p:cNvPr id="160" name="Bent Arrow 14"/>
          <p:cNvSpPr/>
          <p:nvPr/>
        </p:nvSpPr>
        <p:spPr>
          <a:xfrm rot="10800000">
            <a:off x="2784128" y="3058081"/>
            <a:ext cx="5730335" cy="3060342"/>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62" name="AutoShape 21"/>
          <p:cNvSpPr>
            <a:spLocks noChangeAspect="1" noChangeArrowheads="1" noTextEdit="1"/>
          </p:cNvSpPr>
          <p:nvPr/>
        </p:nvSpPr>
        <p:spPr bwMode="auto">
          <a:xfrm>
            <a:off x="391912" y="5306878"/>
            <a:ext cx="2190046" cy="141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cxnSp>
        <p:nvCxnSpPr>
          <p:cNvPr id="165" name="Straight Arrow Connector 164"/>
          <p:cNvCxnSpPr>
            <a:cxnSpLocks/>
          </p:cNvCxnSpPr>
          <p:nvPr/>
        </p:nvCxnSpPr>
        <p:spPr>
          <a:xfrm flipH="1">
            <a:off x="2845750" y="4618533"/>
            <a:ext cx="2185149" cy="607633"/>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166" name="Group 165"/>
          <p:cNvGrpSpPr/>
          <p:nvPr/>
        </p:nvGrpSpPr>
        <p:grpSpPr>
          <a:xfrm>
            <a:off x="7349103" y="1687906"/>
            <a:ext cx="1458470" cy="1533490"/>
            <a:chOff x="7572388" y="1461030"/>
            <a:chExt cx="1488138" cy="1564684"/>
          </a:xfrm>
        </p:grpSpPr>
        <p:sp>
          <p:nvSpPr>
            <p:cNvPr id="167" name="Rounded Rectangle 26"/>
            <p:cNvSpPr/>
            <p:nvPr/>
          </p:nvSpPr>
          <p:spPr>
            <a:xfrm>
              <a:off x="7576828"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68" name="TextBox 167"/>
            <p:cNvSpPr txBox="1"/>
            <p:nvPr/>
          </p:nvSpPr>
          <p:spPr>
            <a:xfrm>
              <a:off x="7572388" y="2437531"/>
              <a:ext cx="1406898" cy="588183"/>
            </a:xfrm>
            <a:prstGeom prst="rect">
              <a:avLst/>
            </a:prstGeom>
          </p:spPr>
          <p:txBody>
            <a:bodyPr vert="horz" wrap="square" lIns="89568" tIns="89568" rIns="89568" bIns="89568" rtlCol="0" anchor="t">
              <a:noAutofit/>
            </a:bodyPr>
            <a:lstStyle/>
            <a:p>
              <a:pPr marL="228523" indent="-228523" defTabSz="878390">
                <a:defRPr/>
              </a:pPr>
              <a:r>
                <a:rPr lang="en-US" sz="1076" kern="0">
                  <a:solidFill>
                    <a:prstClr val="white"/>
                  </a:solidFill>
                  <a:ea typeface="Segoe UI" pitchFamily="34" charset="0"/>
                  <a:cs typeface="Segoe UI" panose="020B0502040204020203" pitchFamily="34" charset="0"/>
                </a:rPr>
                <a:t>Production</a:t>
              </a:r>
            </a:p>
            <a:p>
              <a:pPr marL="228523" indent="-228523" defTabSz="878390">
                <a:defRPr/>
              </a:pPr>
              <a:r>
                <a:rPr lang="en-US" sz="1076" kern="0">
                  <a:solidFill>
                    <a:prstClr val="white"/>
                  </a:solidFill>
                  <a:ea typeface="Segoe UI" pitchFamily="34" charset="0"/>
                  <a:cs typeface="Segoe UI" panose="020B0502040204020203" pitchFamily="34" charset="0"/>
                </a:rPr>
                <a:t>environments</a:t>
              </a:r>
            </a:p>
          </p:txBody>
        </p:sp>
        <p:sp>
          <p:nvSpPr>
            <p:cNvPr id="169" name="TextBox 168"/>
            <p:cNvSpPr txBox="1"/>
            <p:nvPr/>
          </p:nvSpPr>
          <p:spPr>
            <a:xfrm>
              <a:off x="7632963" y="1680614"/>
              <a:ext cx="1411380" cy="427319"/>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itchFamily="34" charset="0"/>
                  <a:cs typeface="Segoe UI" panose="020B0502040204020203" pitchFamily="34" charset="0"/>
                </a:rPr>
                <a:t>Run, Manage</a:t>
              </a:r>
            </a:p>
          </p:txBody>
        </p:sp>
        <p:sp>
          <p:nvSpPr>
            <p:cNvPr id="170" name="Rectangle 169"/>
            <p:cNvSpPr/>
            <p:nvPr/>
          </p:nvSpPr>
          <p:spPr>
            <a:xfrm>
              <a:off x="7683226" y="2034185"/>
              <a:ext cx="1262181" cy="432141"/>
            </a:xfrm>
            <a:prstGeom prst="rect">
              <a:avLst/>
            </a:prstGeom>
            <a:solidFill>
              <a:sysClr val="window" lastClr="FFFFFF"/>
            </a:solidFill>
            <a:ln w="12700" cap="flat" cmpd="sng" algn="ctr">
              <a:no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pic>
          <p:nvPicPr>
            <p:cNvPr id="171" name="Picture 170"/>
            <p:cNvPicPr>
              <a:picLocks noChangeAspect="1"/>
            </p:cNvPicPr>
            <p:nvPr/>
          </p:nvPicPr>
          <p:blipFill>
            <a:blip r:embed="rId3"/>
            <a:stretch>
              <a:fillRect/>
            </a:stretch>
          </p:blipFill>
          <p:spPr>
            <a:xfrm>
              <a:off x="7769766" y="2080979"/>
              <a:ext cx="392605" cy="338551"/>
            </a:xfrm>
            <a:prstGeom prst="rect">
              <a:avLst/>
            </a:prstGeom>
          </p:spPr>
        </p:pic>
        <p:pic>
          <p:nvPicPr>
            <p:cNvPr id="173" name="Picture 172"/>
            <p:cNvPicPr>
              <a:picLocks noChangeAspect="1"/>
            </p:cNvPicPr>
            <p:nvPr/>
          </p:nvPicPr>
          <p:blipFill>
            <a:blip r:embed="rId4"/>
            <a:stretch>
              <a:fillRect/>
            </a:stretch>
          </p:blipFill>
          <p:spPr>
            <a:xfrm>
              <a:off x="8296301" y="2105507"/>
              <a:ext cx="628748" cy="308658"/>
            </a:xfrm>
            <a:prstGeom prst="rect">
              <a:avLst/>
            </a:prstGeom>
          </p:spPr>
        </p:pic>
        <p:cxnSp>
          <p:nvCxnSpPr>
            <p:cNvPr id="174" name="Straight Connector 173"/>
            <p:cNvCxnSpPr/>
            <p:nvPr/>
          </p:nvCxnSpPr>
          <p:spPr>
            <a:xfrm>
              <a:off x="8199520" y="2090620"/>
              <a:ext cx="96781" cy="211951"/>
            </a:xfrm>
            <a:prstGeom prst="line">
              <a:avLst/>
            </a:prstGeom>
            <a:noFill/>
            <a:ln w="6350" cap="flat" cmpd="sng" algn="ctr">
              <a:solidFill>
                <a:sysClr val="windowText" lastClr="000000"/>
              </a:solidFill>
              <a:prstDash val="dash"/>
              <a:miter lim="800000"/>
            </a:ln>
            <a:effectLst/>
          </p:spPr>
        </p:cxnSp>
        <p:cxnSp>
          <p:nvCxnSpPr>
            <p:cNvPr id="175" name="Straight Connector 174"/>
            <p:cNvCxnSpPr/>
            <p:nvPr/>
          </p:nvCxnSpPr>
          <p:spPr>
            <a:xfrm flipV="1">
              <a:off x="8190439" y="2398285"/>
              <a:ext cx="116983" cy="29765"/>
            </a:xfrm>
            <a:prstGeom prst="line">
              <a:avLst/>
            </a:prstGeom>
            <a:noFill/>
            <a:ln w="6350" cap="flat" cmpd="sng" algn="ctr">
              <a:solidFill>
                <a:sysClr val="windowText" lastClr="000000"/>
              </a:solidFill>
              <a:prstDash val="dash"/>
              <a:miter lim="800000"/>
            </a:ln>
            <a:effectLst/>
          </p:spPr>
        </p:cxnSp>
        <p:sp>
          <p:nvSpPr>
            <p:cNvPr id="176" name="Rectangle: Rounded Corners 175"/>
            <p:cNvSpPr/>
            <p:nvPr/>
          </p:nvSpPr>
          <p:spPr>
            <a:xfrm>
              <a:off x="7725711" y="2057484"/>
              <a:ext cx="482889" cy="380047"/>
            </a:xfrm>
            <a:prstGeom prst="roundRect">
              <a:avLst/>
            </a:prstGeom>
            <a:noFill/>
            <a:ln w="9525" cap="flat" cmpd="sng" algn="ctr">
              <a:solidFill>
                <a:sysClr val="windowText" lastClr="000000"/>
              </a:solid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grpSp>
      <p:grpSp>
        <p:nvGrpSpPr>
          <p:cNvPr id="181" name="Group 180"/>
          <p:cNvGrpSpPr/>
          <p:nvPr/>
        </p:nvGrpSpPr>
        <p:grpSpPr>
          <a:xfrm>
            <a:off x="9290512" y="1214240"/>
            <a:ext cx="2512442" cy="608928"/>
            <a:chOff x="2260698" y="1058892"/>
            <a:chExt cx="2563550" cy="621314"/>
          </a:xfrm>
        </p:grpSpPr>
        <p:sp>
          <p:nvSpPr>
            <p:cNvPr id="182" name="Rectangle 181"/>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Service</a:t>
              </a:r>
            </a:p>
          </p:txBody>
        </p:sp>
        <p:pic>
          <p:nvPicPr>
            <p:cNvPr id="183" name="Picture 182"/>
            <p:cNvPicPr>
              <a:picLocks noChangeAspect="1"/>
            </p:cNvPicPr>
            <p:nvPr/>
          </p:nvPicPr>
          <p:blipFill>
            <a:blip r:embed="rId5"/>
            <a:stretch>
              <a:fillRect/>
            </a:stretch>
          </p:blipFill>
          <p:spPr>
            <a:xfrm>
              <a:off x="2308837" y="1104529"/>
              <a:ext cx="650738" cy="495720"/>
            </a:xfrm>
            <a:prstGeom prst="rect">
              <a:avLst/>
            </a:prstGeom>
          </p:spPr>
        </p:pic>
      </p:grpSp>
      <p:grpSp>
        <p:nvGrpSpPr>
          <p:cNvPr id="184" name="Group 183"/>
          <p:cNvGrpSpPr/>
          <p:nvPr/>
        </p:nvGrpSpPr>
        <p:grpSpPr>
          <a:xfrm>
            <a:off x="9290512" y="3072584"/>
            <a:ext cx="2512442" cy="608928"/>
            <a:chOff x="2260698" y="1672903"/>
            <a:chExt cx="2563550" cy="621314"/>
          </a:xfrm>
        </p:grpSpPr>
        <p:sp>
          <p:nvSpPr>
            <p:cNvPr id="185" name="Rectangle 184"/>
            <p:cNvSpPr/>
            <p:nvPr/>
          </p:nvSpPr>
          <p:spPr>
            <a:xfrm>
              <a:off x="2260698" y="1672903"/>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Service Fabric</a:t>
              </a:r>
            </a:p>
          </p:txBody>
        </p:sp>
        <p:pic>
          <p:nvPicPr>
            <p:cNvPr id="186" name="Picture 185"/>
            <p:cNvPicPr>
              <a:picLocks noChangeAspect="1"/>
            </p:cNvPicPr>
            <p:nvPr/>
          </p:nvPicPr>
          <p:blipFill>
            <a:blip r:embed="rId6"/>
            <a:stretch>
              <a:fillRect/>
            </a:stretch>
          </p:blipFill>
          <p:spPr>
            <a:xfrm>
              <a:off x="2386537" y="1735699"/>
              <a:ext cx="495338" cy="495720"/>
            </a:xfrm>
            <a:prstGeom prst="rect">
              <a:avLst/>
            </a:prstGeom>
          </p:spPr>
        </p:pic>
      </p:grpSp>
      <p:grpSp>
        <p:nvGrpSpPr>
          <p:cNvPr id="190" name="Group 189"/>
          <p:cNvGrpSpPr/>
          <p:nvPr/>
        </p:nvGrpSpPr>
        <p:grpSpPr>
          <a:xfrm>
            <a:off x="9290512" y="2453136"/>
            <a:ext cx="2512442" cy="608928"/>
            <a:chOff x="2260698" y="2350204"/>
            <a:chExt cx="2563550" cy="621314"/>
          </a:xfrm>
        </p:grpSpPr>
        <p:sp>
          <p:nvSpPr>
            <p:cNvPr id="191" name="Rectangle 190"/>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App Services</a:t>
              </a:r>
            </a:p>
          </p:txBody>
        </p:sp>
        <p:pic>
          <p:nvPicPr>
            <p:cNvPr id="192" name="Picture 191"/>
            <p:cNvPicPr>
              <a:picLocks noChangeAspect="1"/>
            </p:cNvPicPr>
            <p:nvPr/>
          </p:nvPicPr>
          <p:blipFill>
            <a:blip r:embed="rId7"/>
            <a:stretch>
              <a:fillRect/>
            </a:stretch>
          </p:blipFill>
          <p:spPr>
            <a:xfrm>
              <a:off x="2386538" y="2409936"/>
              <a:ext cx="495337" cy="495720"/>
            </a:xfrm>
            <a:prstGeom prst="rect">
              <a:avLst/>
            </a:prstGeom>
          </p:spPr>
        </p:pic>
      </p:grpSp>
      <p:grpSp>
        <p:nvGrpSpPr>
          <p:cNvPr id="206" name="Group 205"/>
          <p:cNvGrpSpPr/>
          <p:nvPr/>
        </p:nvGrpSpPr>
        <p:grpSpPr>
          <a:xfrm>
            <a:off x="808240" y="5267834"/>
            <a:ext cx="1293763" cy="878634"/>
            <a:chOff x="1883426" y="5104140"/>
            <a:chExt cx="1320080" cy="896507"/>
          </a:xfrm>
        </p:grpSpPr>
        <p:pic>
          <p:nvPicPr>
            <p:cNvPr id="207" name="Picture 206"/>
            <p:cNvPicPr>
              <a:picLocks noChangeAspect="1"/>
            </p:cNvPicPr>
            <p:nvPr/>
          </p:nvPicPr>
          <p:blipFill>
            <a:blip r:embed="rId8"/>
            <a:stretch>
              <a:fillRect/>
            </a:stretch>
          </p:blipFill>
          <p:spPr>
            <a:xfrm>
              <a:off x="2145264" y="5243497"/>
              <a:ext cx="668742" cy="618646"/>
            </a:xfrm>
            <a:prstGeom prst="rect">
              <a:avLst/>
            </a:prstGeom>
          </p:spPr>
        </p:pic>
        <p:sp>
          <p:nvSpPr>
            <p:cNvPr id="208" name="Rectangle 207"/>
            <p:cNvSpPr/>
            <p:nvPr/>
          </p:nvSpPr>
          <p:spPr>
            <a:xfrm>
              <a:off x="1883426" y="5483571"/>
              <a:ext cx="240435"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Code</a:t>
              </a:r>
            </a:p>
          </p:txBody>
        </p:sp>
        <p:sp>
          <p:nvSpPr>
            <p:cNvPr id="209" name="Rectangle 208"/>
            <p:cNvSpPr/>
            <p:nvPr/>
          </p:nvSpPr>
          <p:spPr>
            <a:xfrm>
              <a:off x="2379447" y="5104140"/>
              <a:ext cx="183188"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Run</a:t>
              </a:r>
            </a:p>
          </p:txBody>
        </p:sp>
        <p:sp>
          <p:nvSpPr>
            <p:cNvPr id="210" name="Rectangle 209"/>
            <p:cNvSpPr/>
            <p:nvPr/>
          </p:nvSpPr>
          <p:spPr>
            <a:xfrm>
              <a:off x="2817502" y="5483571"/>
              <a:ext cx="386004"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Validate</a:t>
              </a:r>
            </a:p>
          </p:txBody>
        </p:sp>
        <p:sp>
          <p:nvSpPr>
            <p:cNvPr id="211" name="Rectangle 210"/>
            <p:cNvSpPr/>
            <p:nvPr/>
          </p:nvSpPr>
          <p:spPr>
            <a:xfrm>
              <a:off x="2308915" y="5862143"/>
              <a:ext cx="302588"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Debug</a:t>
              </a:r>
            </a:p>
          </p:txBody>
        </p:sp>
      </p:grpSp>
      <p:grpSp>
        <p:nvGrpSpPr>
          <p:cNvPr id="212" name="Group 211"/>
          <p:cNvGrpSpPr/>
          <p:nvPr/>
        </p:nvGrpSpPr>
        <p:grpSpPr>
          <a:xfrm>
            <a:off x="1269757" y="4962634"/>
            <a:ext cx="1479824" cy="877758"/>
            <a:chOff x="1369381" y="4802368"/>
            <a:chExt cx="1509926" cy="895613"/>
          </a:xfrm>
        </p:grpSpPr>
        <p:pic>
          <p:nvPicPr>
            <p:cNvPr id="213" name="Picture 12" descr="Image result for docker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0309" y="4802368"/>
              <a:ext cx="598998" cy="39933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_x0020_6" descr="image016"/>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8" name="Group 217"/>
          <p:cNvGrpSpPr/>
          <p:nvPr/>
        </p:nvGrpSpPr>
        <p:grpSpPr>
          <a:xfrm>
            <a:off x="4803262" y="1616047"/>
            <a:ext cx="1454120" cy="1520897"/>
            <a:chOff x="4974763" y="1387710"/>
            <a:chExt cx="1483698" cy="1551834"/>
          </a:xfrm>
        </p:grpSpPr>
        <p:sp>
          <p:nvSpPr>
            <p:cNvPr id="219" name="Rounded Rectangle 12"/>
            <p:cNvSpPr/>
            <p:nvPr/>
          </p:nvSpPr>
          <p:spPr>
            <a:xfrm>
              <a:off x="4974763"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20" name="TextBox 219"/>
            <p:cNvSpPr txBox="1"/>
            <p:nvPr/>
          </p:nvSpPr>
          <p:spPr>
            <a:xfrm>
              <a:off x="5150687" y="1935424"/>
              <a:ext cx="1240480" cy="310392"/>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CD, Deploy</a:t>
              </a:r>
            </a:p>
          </p:txBody>
        </p:sp>
        <p:sp>
          <p:nvSpPr>
            <p:cNvPr id="221" name="TextBox 220"/>
            <p:cNvSpPr txBox="1"/>
            <p:nvPr/>
          </p:nvSpPr>
          <p:spPr>
            <a:xfrm>
              <a:off x="5223238" y="1387710"/>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cxnSp>
        <p:nvCxnSpPr>
          <p:cNvPr id="224" name="Straight Arrow Connector 223"/>
          <p:cNvCxnSpPr>
            <a:cxnSpLocks/>
          </p:cNvCxnSpPr>
          <p:nvPr/>
        </p:nvCxnSpPr>
        <p:spPr>
          <a:xfrm flipV="1">
            <a:off x="6261733" y="3068454"/>
            <a:ext cx="1143891" cy="561096"/>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228" name="Group 227"/>
          <p:cNvGrpSpPr/>
          <p:nvPr/>
        </p:nvGrpSpPr>
        <p:grpSpPr>
          <a:xfrm>
            <a:off x="524214" y="1668312"/>
            <a:ext cx="1454120" cy="1480675"/>
            <a:chOff x="608671" y="1428750"/>
            <a:chExt cx="1483698" cy="1510794"/>
          </a:xfrm>
        </p:grpSpPr>
        <p:sp>
          <p:nvSpPr>
            <p:cNvPr id="229" name="Rounded Rectangle 11"/>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30" name="TextBox 229"/>
            <p:cNvSpPr txBox="1"/>
            <p:nvPr/>
          </p:nvSpPr>
          <p:spPr>
            <a:xfrm>
              <a:off x="659206" y="1806524"/>
              <a:ext cx="1375377" cy="876125"/>
            </a:xfrm>
            <a:prstGeom prst="rect">
              <a:avLst/>
            </a:prstGeom>
          </p:spPr>
          <p:txBody>
            <a:bodyPr vert="horz" wrap="square" lIns="89568" tIns="89568" rIns="89568" bIns="89568" rtlCol="0" anchor="t">
              <a:noAutofit/>
            </a:bodyPr>
            <a:lstStyle/>
            <a:p>
              <a:pPr algn="ctr" defTabSz="878390">
                <a:defRPr/>
              </a:pPr>
              <a:r>
                <a:rPr lang="en-US" sz="1567" kern="0">
                  <a:solidFill>
                    <a:prstClr val="white"/>
                  </a:solidFill>
                  <a:ea typeface="Segoe UI" panose="020B0502040204020203" pitchFamily="34" charset="0"/>
                  <a:cs typeface="Segoe UI" panose="020B0502040204020203" pitchFamily="34" charset="0"/>
                </a:rPr>
                <a:t>Source Code Control</a:t>
              </a:r>
            </a:p>
            <a:p>
              <a:pPr algn="ctr" defTabSz="878390">
                <a:defRPr/>
              </a:pPr>
              <a:r>
                <a:rPr lang="en-US" sz="1076" kern="0">
                  <a:solidFill>
                    <a:prstClr val="white"/>
                  </a:solidFill>
                  <a:ea typeface="Segoe UI" panose="020B0502040204020203" pitchFamily="34" charset="0"/>
                  <a:cs typeface="Segoe UI" panose="020B0502040204020203" pitchFamily="34" charset="0"/>
                </a:rPr>
                <a:t>(SCC)</a:t>
              </a:r>
            </a:p>
          </p:txBody>
        </p:sp>
        <p:sp>
          <p:nvSpPr>
            <p:cNvPr id="231" name="TextBox 230"/>
            <p:cNvSpPr txBox="1"/>
            <p:nvPr/>
          </p:nvSpPr>
          <p:spPr>
            <a:xfrm>
              <a:off x="889041" y="1428750"/>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pic>
          <p:nvPicPr>
            <p:cNvPr id="232" name="Picture 231"/>
            <p:cNvPicPr>
              <a:picLocks noChangeAspect="1"/>
            </p:cNvPicPr>
            <p:nvPr/>
          </p:nvPicPr>
          <p:blipFill>
            <a:blip r:embed="rId12"/>
            <a:stretch>
              <a:fillRect/>
            </a:stretch>
          </p:blipFill>
          <p:spPr>
            <a:xfrm>
              <a:off x="679478" y="2532713"/>
              <a:ext cx="360364" cy="358071"/>
            </a:xfrm>
            <a:prstGeom prst="rect">
              <a:avLst/>
            </a:prstGeom>
          </p:spPr>
        </p:pic>
      </p:grpSp>
      <p:grpSp>
        <p:nvGrpSpPr>
          <p:cNvPr id="13" name="Group 12">
            <a:extLst>
              <a:ext uri="{FF2B5EF4-FFF2-40B4-BE49-F238E27FC236}">
                <a16:creationId xmlns:a16="http://schemas.microsoft.com/office/drawing/2014/main" id="{CEA66207-F891-48F1-B1BC-4D24DB241D2C}"/>
              </a:ext>
            </a:extLst>
          </p:cNvPr>
          <p:cNvGrpSpPr/>
          <p:nvPr/>
        </p:nvGrpSpPr>
        <p:grpSpPr>
          <a:xfrm>
            <a:off x="3766591" y="3339038"/>
            <a:ext cx="2448632" cy="1449040"/>
            <a:chOff x="3765931" y="3339013"/>
            <a:chExt cx="2449326" cy="1449450"/>
          </a:xfrm>
        </p:grpSpPr>
        <p:sp>
          <p:nvSpPr>
            <p:cNvPr id="203" name="Rounded Rectangle 12"/>
            <p:cNvSpPr/>
            <p:nvPr/>
          </p:nvSpPr>
          <p:spPr>
            <a:xfrm>
              <a:off x="3765931" y="3339013"/>
              <a:ext cx="2449326" cy="144945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04" name="Rectangle 203"/>
            <p:cNvSpPr/>
            <p:nvPr/>
          </p:nvSpPr>
          <p:spPr>
            <a:xfrm>
              <a:off x="4708935" y="4175695"/>
              <a:ext cx="1066970" cy="246291"/>
            </a:xfrm>
            <a:prstGeom prst="rect">
              <a:avLst/>
            </a:prstGeom>
          </p:spPr>
          <p:txBody>
            <a:bodyPr wrap="square">
              <a:spAutoFit/>
            </a:bodyPr>
            <a:lstStyle/>
            <a:p>
              <a:pPr algn="ctr" defTabSz="896042">
                <a:defRPr/>
              </a:pPr>
              <a:endParaRPr lang="en-US" sz="1000" kern="0">
                <a:solidFill>
                  <a:prstClr val="white"/>
                </a:solidFill>
                <a:ea typeface="Segoe UI" panose="020B0502040204020203" pitchFamily="34" charset="0"/>
                <a:cs typeface="Segoe UI" panose="020B0502040204020203" pitchFamily="34" charset="0"/>
              </a:endParaRPr>
            </a:p>
          </p:txBody>
        </p:sp>
        <p:pic>
          <p:nvPicPr>
            <p:cNvPr id="238" name="Picture 237"/>
            <p:cNvPicPr>
              <a:picLocks noChangeAspect="1"/>
            </p:cNvPicPr>
            <p:nvPr/>
          </p:nvPicPr>
          <p:blipFill>
            <a:blip r:embed="rId13"/>
            <a:stretch>
              <a:fillRect/>
            </a:stretch>
          </p:blipFill>
          <p:spPr>
            <a:xfrm>
              <a:off x="4941259" y="3746555"/>
              <a:ext cx="554779" cy="554779"/>
            </a:xfrm>
            <a:prstGeom prst="rect">
              <a:avLst/>
            </a:prstGeom>
          </p:spPr>
        </p:pic>
      </p:grpSp>
      <p:grpSp>
        <p:nvGrpSpPr>
          <p:cNvPr id="8" name="Group 7">
            <a:extLst>
              <a:ext uri="{FF2B5EF4-FFF2-40B4-BE49-F238E27FC236}">
                <a16:creationId xmlns:a16="http://schemas.microsoft.com/office/drawing/2014/main" id="{B454B857-831D-427E-BCF6-E414B4170065}"/>
              </a:ext>
            </a:extLst>
          </p:cNvPr>
          <p:cNvGrpSpPr/>
          <p:nvPr/>
        </p:nvGrpSpPr>
        <p:grpSpPr>
          <a:xfrm>
            <a:off x="3939861" y="5013356"/>
            <a:ext cx="3222906" cy="1476133"/>
            <a:chOff x="3939249" y="5013804"/>
            <a:chExt cx="3223820" cy="1476553"/>
          </a:xfrm>
        </p:grpSpPr>
        <p:grpSp>
          <p:nvGrpSpPr>
            <p:cNvPr id="177" name="Group 176"/>
            <p:cNvGrpSpPr/>
            <p:nvPr/>
          </p:nvGrpSpPr>
          <p:grpSpPr>
            <a:xfrm>
              <a:off x="4515791" y="5013804"/>
              <a:ext cx="2028741" cy="1476553"/>
              <a:chOff x="4681901" y="4854122"/>
              <a:chExt cx="2069421" cy="1506161"/>
            </a:xfrm>
          </p:grpSpPr>
          <p:pic>
            <p:nvPicPr>
              <p:cNvPr id="178" name="Picture 177"/>
              <p:cNvPicPr>
                <a:picLocks noChangeAspect="1"/>
              </p:cNvPicPr>
              <p:nvPr/>
            </p:nvPicPr>
            <p:blipFill>
              <a:blip r:embed="rId14">
                <a:duotone>
                  <a:prstClr val="black"/>
                  <a:srgbClr val="A5A5A5">
                    <a:tint val="45000"/>
                    <a:satMod val="400000"/>
                  </a:srgbClr>
                </a:duotone>
              </a:blip>
              <a:stretch>
                <a:fillRect/>
              </a:stretch>
            </p:blipFill>
            <p:spPr>
              <a:xfrm>
                <a:off x="4681901" y="4854122"/>
                <a:ext cx="2069421" cy="1506161"/>
              </a:xfrm>
              <a:prstGeom prst="rect">
                <a:avLst/>
              </a:prstGeom>
            </p:spPr>
          </p:pic>
          <p:sp>
            <p:nvSpPr>
              <p:cNvPr id="179" name="Rectangle 178"/>
              <p:cNvSpPr/>
              <p:nvPr/>
            </p:nvSpPr>
            <p:spPr>
              <a:xfrm>
                <a:off x="4984766" y="4897716"/>
                <a:ext cx="1705477" cy="202787"/>
              </a:xfrm>
              <a:prstGeom prst="rect">
                <a:avLst/>
              </a:prstGeom>
              <a:solidFill>
                <a:srgbClr val="656565"/>
              </a:solidFill>
              <a:ln w="12700" cap="flat" cmpd="sng" algn="ctr">
                <a:no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grpSp>
        <p:sp>
          <p:nvSpPr>
            <p:cNvPr id="161" name="TextBox 160"/>
            <p:cNvSpPr txBox="1"/>
            <p:nvPr/>
          </p:nvSpPr>
          <p:spPr>
            <a:xfrm>
              <a:off x="3939249" y="5209617"/>
              <a:ext cx="3223820" cy="352041"/>
            </a:xfrm>
            <a:prstGeom prst="rect">
              <a:avLst/>
            </a:prstGeom>
          </p:spPr>
          <p:txBody>
            <a:bodyPr vert="horz" wrap="square" lIns="89568" tIns="89568" rIns="89568" bIns="89568" rtlCol="0" anchor="t">
              <a:noAutofit/>
            </a:bodyPr>
            <a:lstStyle/>
            <a:p>
              <a:pPr algn="ctr" defTabSz="878390">
                <a:defRPr/>
              </a:pPr>
              <a:r>
                <a:rPr lang="en-US" sz="1370" kern="0">
                  <a:solidFill>
                    <a:prstClr val="white"/>
                  </a:solidFill>
                  <a:ea typeface="Segoe UI" panose="020B0502040204020203" pitchFamily="34" charset="0"/>
                  <a:cs typeface="Segoe UI" panose="020B0502040204020203" pitchFamily="34" charset="0"/>
                </a:rPr>
                <a:t>Monitor and Diagnose</a:t>
              </a:r>
            </a:p>
          </p:txBody>
        </p:sp>
      </p:grpSp>
      <p:sp>
        <p:nvSpPr>
          <p:cNvPr id="14" name="TextBox 13">
            <a:extLst>
              <a:ext uri="{FF2B5EF4-FFF2-40B4-BE49-F238E27FC236}">
                <a16:creationId xmlns:a16="http://schemas.microsoft.com/office/drawing/2014/main" id="{0C24CDF7-E1B5-4889-AB49-B6D4D52C8BEA}"/>
              </a:ext>
            </a:extLst>
          </p:cNvPr>
          <p:cNvSpPr txBox="1"/>
          <p:nvPr/>
        </p:nvSpPr>
        <p:spPr>
          <a:xfrm>
            <a:off x="0" y="1627524"/>
            <a:ext cx="2698601" cy="1812955"/>
          </a:xfrm>
          <a:prstGeom prst="rect">
            <a:avLst/>
          </a:prstGeom>
          <a:noFill/>
        </p:spPr>
        <p:txBody>
          <a:bodyPr wrap="square" lIns="182828" tIns="146263" rIns="182828" bIns="146263" rtlCol="0">
            <a:spAutoFit/>
          </a:bodyPr>
          <a:lstStyle/>
          <a:p>
            <a:pPr>
              <a:lnSpc>
                <a:spcPct val="90000"/>
              </a:lnSpc>
              <a:spcAft>
                <a:spcPts val="600"/>
              </a:spcAft>
            </a:pPr>
            <a:r>
              <a:rPr lang="en-US" sz="2400" dirty="0">
                <a:gradFill>
                  <a:gsLst>
                    <a:gs pos="2917">
                      <a:schemeClr val="tx1"/>
                    </a:gs>
                    <a:gs pos="30000">
                      <a:schemeClr val="tx1"/>
                    </a:gs>
                  </a:gsLst>
                  <a:lin ang="5400000" scaled="0"/>
                </a:gradFill>
              </a:rPr>
              <a:t>OS &amp; Framework Patching</a:t>
            </a:r>
          </a:p>
          <a:p>
            <a:pPr>
              <a:lnSpc>
                <a:spcPct val="90000"/>
              </a:lnSpc>
              <a:spcAft>
                <a:spcPts val="600"/>
              </a:spcAft>
            </a:pPr>
            <a:r>
              <a:rPr lang="en-US" dirty="0">
                <a:gradFill>
                  <a:gsLst>
                    <a:gs pos="2917">
                      <a:schemeClr val="tx1"/>
                    </a:gs>
                    <a:gs pos="30000">
                      <a:schemeClr val="tx1"/>
                    </a:gs>
                  </a:gsLst>
                  <a:lin ang="5400000" scaled="0"/>
                </a:gradFill>
              </a:rPr>
              <a:t>What happens when developers stop making code changes?</a:t>
            </a:r>
          </a:p>
        </p:txBody>
      </p:sp>
      <p:grpSp>
        <p:nvGrpSpPr>
          <p:cNvPr id="3" name="Group 2">
            <a:extLst>
              <a:ext uri="{FF2B5EF4-FFF2-40B4-BE49-F238E27FC236}">
                <a16:creationId xmlns:a16="http://schemas.microsoft.com/office/drawing/2014/main" id="{C1B3A94F-4034-4267-A937-2BD8ECEEE664}"/>
              </a:ext>
            </a:extLst>
          </p:cNvPr>
          <p:cNvGrpSpPr/>
          <p:nvPr/>
        </p:nvGrpSpPr>
        <p:grpSpPr>
          <a:xfrm>
            <a:off x="9290512" y="1833688"/>
            <a:ext cx="2512442" cy="608928"/>
            <a:chOff x="12042417" y="1907893"/>
            <a:chExt cx="2512442" cy="608928"/>
          </a:xfrm>
        </p:grpSpPr>
        <p:sp>
          <p:nvSpPr>
            <p:cNvPr id="111" name="Rectangle 110">
              <a:extLst>
                <a:ext uri="{FF2B5EF4-FFF2-40B4-BE49-F238E27FC236}">
                  <a16:creationId xmlns:a16="http://schemas.microsoft.com/office/drawing/2014/main" id="{3357ED9A-C18E-48A6-88AC-A86B55EF0722}"/>
                </a:ext>
              </a:extLst>
            </p:cNvPr>
            <p:cNvSpPr/>
            <p:nvPr/>
          </p:nvSpPr>
          <p:spPr>
            <a:xfrm>
              <a:off x="12042417" y="1907893"/>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Instances</a:t>
              </a:r>
            </a:p>
          </p:txBody>
        </p:sp>
        <p:pic>
          <p:nvPicPr>
            <p:cNvPr id="124" name="Picture 2" descr="Image result for azure container instances logo">
              <a:extLst>
                <a:ext uri="{FF2B5EF4-FFF2-40B4-BE49-F238E27FC236}">
                  <a16:creationId xmlns:a16="http://schemas.microsoft.com/office/drawing/2014/main" id="{D1E6801F-3612-4E81-948D-92A5D100755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2641" r="22219"/>
            <a:stretch/>
          </p:blipFill>
          <p:spPr bwMode="auto">
            <a:xfrm>
              <a:off x="12113061" y="1941093"/>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C42B32E1-9EB9-4F4B-80E9-7BF18884C1CB}"/>
              </a:ext>
            </a:extLst>
          </p:cNvPr>
          <p:cNvGrpSpPr/>
          <p:nvPr/>
        </p:nvGrpSpPr>
        <p:grpSpPr>
          <a:xfrm>
            <a:off x="9290512" y="3692032"/>
            <a:ext cx="2512442" cy="608928"/>
            <a:chOff x="12042417" y="3769446"/>
            <a:chExt cx="2512442" cy="608928"/>
          </a:xfrm>
        </p:grpSpPr>
        <p:sp>
          <p:nvSpPr>
            <p:cNvPr id="119" name="Rectangle 118">
              <a:extLst>
                <a:ext uri="{FF2B5EF4-FFF2-40B4-BE49-F238E27FC236}">
                  <a16:creationId xmlns:a16="http://schemas.microsoft.com/office/drawing/2014/main" id="{95393B0F-46A2-415E-94B7-FE1EE090B61E}"/>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Azure Functions</a:t>
              </a:r>
            </a:p>
          </p:txBody>
        </p:sp>
        <p:pic>
          <p:nvPicPr>
            <p:cNvPr id="126" name="Picture 4">
              <a:extLst>
                <a:ext uri="{FF2B5EF4-FFF2-40B4-BE49-F238E27FC236}">
                  <a16:creationId xmlns:a16="http://schemas.microsoft.com/office/drawing/2014/main" id="{946268B6-17B5-430D-9A65-32C47696AFF8}"/>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9" name="Group 98">
            <a:extLst>
              <a:ext uri="{FF2B5EF4-FFF2-40B4-BE49-F238E27FC236}">
                <a16:creationId xmlns:a16="http://schemas.microsoft.com/office/drawing/2014/main" id="{290566BE-5D27-4584-80C1-7811591EF99C}"/>
              </a:ext>
            </a:extLst>
          </p:cNvPr>
          <p:cNvGrpSpPr/>
          <p:nvPr/>
        </p:nvGrpSpPr>
        <p:grpSpPr>
          <a:xfrm>
            <a:off x="9290512" y="4311480"/>
            <a:ext cx="2512442" cy="608928"/>
            <a:chOff x="12042417" y="3769446"/>
            <a:chExt cx="2512442" cy="608928"/>
          </a:xfrm>
        </p:grpSpPr>
        <p:sp>
          <p:nvSpPr>
            <p:cNvPr id="100" name="Rectangle 99">
              <a:extLst>
                <a:ext uri="{FF2B5EF4-FFF2-40B4-BE49-F238E27FC236}">
                  <a16:creationId xmlns:a16="http://schemas.microsoft.com/office/drawing/2014/main" id="{4AB14047-7AF2-4116-B150-AF13394D7C34}"/>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IoT</a:t>
              </a:r>
            </a:p>
          </p:txBody>
        </p:sp>
        <p:pic>
          <p:nvPicPr>
            <p:cNvPr id="101" name="Picture 4">
              <a:extLst>
                <a:ext uri="{FF2B5EF4-FFF2-40B4-BE49-F238E27FC236}">
                  <a16:creationId xmlns:a16="http://schemas.microsoft.com/office/drawing/2014/main" id="{5DA3389D-DDA4-403F-A39C-65721AD689EA}"/>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8EDE16EE-420A-45E5-A7BF-0FB332AEDC74}"/>
              </a:ext>
            </a:extLst>
          </p:cNvPr>
          <p:cNvGrpSpPr/>
          <p:nvPr/>
        </p:nvGrpSpPr>
        <p:grpSpPr>
          <a:xfrm>
            <a:off x="9290512" y="4930927"/>
            <a:ext cx="2512442" cy="608928"/>
            <a:chOff x="12042417" y="3769446"/>
            <a:chExt cx="2512442" cy="608928"/>
          </a:xfrm>
        </p:grpSpPr>
        <p:sp>
          <p:nvSpPr>
            <p:cNvPr id="103" name="Rectangle 102">
              <a:extLst>
                <a:ext uri="{FF2B5EF4-FFF2-40B4-BE49-F238E27FC236}">
                  <a16:creationId xmlns:a16="http://schemas.microsoft.com/office/drawing/2014/main" id="{C7D1E959-0EB9-44CB-82A2-71EA876D57AE}"/>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Azure Batch</a:t>
              </a:r>
            </a:p>
          </p:txBody>
        </p:sp>
        <p:pic>
          <p:nvPicPr>
            <p:cNvPr id="104" name="Picture 4">
              <a:extLst>
                <a:ext uri="{FF2B5EF4-FFF2-40B4-BE49-F238E27FC236}">
                  <a16:creationId xmlns:a16="http://schemas.microsoft.com/office/drawing/2014/main" id="{36D58339-1233-4365-88D1-186619D69C34}"/>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1748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06"/>
                                        </p:tgtEl>
                                        <p:attrNameLst>
                                          <p:attrName>style.visibility</p:attrName>
                                        </p:attrNameLst>
                                      </p:cBhvr>
                                      <p:to>
                                        <p:strVal val="visible"/>
                                      </p:to>
                                    </p:set>
                                    <p:anim calcmode="lin" valueType="num">
                                      <p:cBhvr>
                                        <p:cTn id="11" dur="500" fill="hold"/>
                                        <p:tgtEl>
                                          <p:spTgt spid="206"/>
                                        </p:tgtEl>
                                        <p:attrNameLst>
                                          <p:attrName>ppt_w</p:attrName>
                                        </p:attrNameLst>
                                      </p:cBhvr>
                                      <p:tavLst>
                                        <p:tav tm="0">
                                          <p:val>
                                            <p:fltVal val="0"/>
                                          </p:val>
                                        </p:tav>
                                        <p:tav tm="100000">
                                          <p:val>
                                            <p:strVal val="#ppt_w"/>
                                          </p:val>
                                        </p:tav>
                                      </p:tavLst>
                                    </p:anim>
                                    <p:anim calcmode="lin" valueType="num">
                                      <p:cBhvr>
                                        <p:cTn id="12" dur="500" fill="hold"/>
                                        <p:tgtEl>
                                          <p:spTgt spid="206"/>
                                        </p:tgtEl>
                                        <p:attrNameLst>
                                          <p:attrName>ppt_h</p:attrName>
                                        </p:attrNameLst>
                                      </p:cBhvr>
                                      <p:tavLst>
                                        <p:tav tm="0">
                                          <p:val>
                                            <p:fltVal val="0"/>
                                          </p:val>
                                        </p:tav>
                                        <p:tav tm="100000">
                                          <p:val>
                                            <p:strVal val="#ppt_h"/>
                                          </p:val>
                                        </p:tav>
                                      </p:tavLst>
                                    </p:anim>
                                    <p:animEffect transition="in" filter="fade">
                                      <p:cBhvr>
                                        <p:cTn id="13" dur="500"/>
                                        <p:tgtEl>
                                          <p:spTgt spid="206"/>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12"/>
                                        </p:tgtEl>
                                        <p:attrNameLst>
                                          <p:attrName>style.visibility</p:attrName>
                                        </p:attrNameLst>
                                      </p:cBhvr>
                                      <p:to>
                                        <p:strVal val="visible"/>
                                      </p:to>
                                    </p:set>
                                    <p:animEffect transition="in" filter="fade">
                                      <p:cBhvr>
                                        <p:cTn id="17" dur="500"/>
                                        <p:tgtEl>
                                          <p:spTgt spid="2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165"/>
                                        </p:tgtEl>
                                        <p:attrNameLst>
                                          <p:attrName>style.visibility</p:attrName>
                                        </p:attrNameLst>
                                      </p:cBhvr>
                                      <p:to>
                                        <p:strVal val="visible"/>
                                      </p:to>
                                    </p:set>
                                    <p:animEffect transition="in" filter="wipe(right)">
                                      <p:cBhvr>
                                        <p:cTn id="26" dur="500"/>
                                        <p:tgtEl>
                                          <p:spTgt spid="16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8"/>
                                        </p:tgtEl>
                                        <p:attrNameLst>
                                          <p:attrName>style.visibility</p:attrName>
                                        </p:attrNameLst>
                                      </p:cBhvr>
                                      <p:to>
                                        <p:strVal val="visible"/>
                                      </p:to>
                                    </p:set>
                                    <p:animEffect transition="in" filter="fade">
                                      <p:cBhvr>
                                        <p:cTn id="31" dur="500"/>
                                        <p:tgtEl>
                                          <p:spTgt spid="2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fade">
                                      <p:cBhvr>
                                        <p:cTn id="34" dur="500"/>
                                        <p:tgtEl>
                                          <p:spTgt spid="1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fade">
                                      <p:cBhvr>
                                        <p:cTn id="39" dur="500"/>
                                        <p:tgtEl>
                                          <p:spTgt spid="1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0"/>
                                        </p:tgtEl>
                                        <p:attrNameLst>
                                          <p:attrName>style.visibility</p:attrName>
                                        </p:attrNameLst>
                                      </p:cBhvr>
                                      <p:to>
                                        <p:strVal val="visible"/>
                                      </p:to>
                                    </p:set>
                                    <p:animEffect transition="in" filter="fade">
                                      <p:cBhvr>
                                        <p:cTn id="42" dur="500"/>
                                        <p:tgtEl>
                                          <p:spTgt spid="120"/>
                                        </p:tgtEl>
                                      </p:cBhvr>
                                    </p:animEffect>
                                  </p:childTnLst>
                                </p:cTn>
                              </p:par>
                            </p:childTnLst>
                          </p:cTn>
                        </p:par>
                        <p:par>
                          <p:cTn id="43" fill="hold">
                            <p:stCondLst>
                              <p:cond delay="500"/>
                            </p:stCondLst>
                            <p:childTnLst>
                              <p:par>
                                <p:cTn id="44" presetID="16" presetClass="entr" presetSubtype="42" fill="hold" nodeType="afterEffect">
                                  <p:stCondLst>
                                    <p:cond delay="0"/>
                                  </p:stCondLst>
                                  <p:childTnLst>
                                    <p:set>
                                      <p:cBhvr>
                                        <p:cTn id="45" dur="1" fill="hold">
                                          <p:stCondLst>
                                            <p:cond delay="0"/>
                                          </p:stCondLst>
                                        </p:cTn>
                                        <p:tgtEl>
                                          <p:spTgt spid="122"/>
                                        </p:tgtEl>
                                        <p:attrNameLst>
                                          <p:attrName>style.visibility</p:attrName>
                                        </p:attrNameLst>
                                      </p:cBhvr>
                                      <p:to>
                                        <p:strVal val="visible"/>
                                      </p:to>
                                    </p:set>
                                    <p:animEffect transition="in" filter="barn(outHorizontal)">
                                      <p:cBhvr>
                                        <p:cTn id="46" dur="500"/>
                                        <p:tgtEl>
                                          <p:spTgt spid="12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18"/>
                                        </p:tgtEl>
                                        <p:attrNameLst>
                                          <p:attrName>style.visibility</p:attrName>
                                        </p:attrNameLst>
                                      </p:cBhvr>
                                      <p:to>
                                        <p:strVal val="visible"/>
                                      </p:to>
                                    </p:set>
                                    <p:animEffect transition="in" filter="fade">
                                      <p:cBhvr>
                                        <p:cTn id="51" dur="500"/>
                                        <p:tgtEl>
                                          <p:spTgt spid="218"/>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129"/>
                                        </p:tgtEl>
                                        <p:attrNameLst>
                                          <p:attrName>style.visibility</p:attrName>
                                        </p:attrNameLst>
                                      </p:cBhvr>
                                      <p:to>
                                        <p:strVal val="visible"/>
                                      </p:to>
                                    </p:set>
                                    <p:anim calcmode="lin" valueType="num">
                                      <p:cBhvr additive="base">
                                        <p:cTn id="54" dur="900"/>
                                        <p:tgtEl>
                                          <p:spTgt spid="129"/>
                                        </p:tgtEl>
                                        <p:attrNameLst>
                                          <p:attrName>ppt_x</p:attrName>
                                        </p:attrNameLst>
                                      </p:cBhvr>
                                      <p:tavLst>
                                        <p:tav tm="0">
                                          <p:val>
                                            <p:strVal val="#ppt_x-#ppt_w*1.125000"/>
                                          </p:val>
                                        </p:tav>
                                        <p:tav tm="100000">
                                          <p:val>
                                            <p:strVal val="#ppt_x"/>
                                          </p:val>
                                        </p:tav>
                                      </p:tavLst>
                                    </p:anim>
                                    <p:animEffect transition="in" filter="wipe(right)">
                                      <p:cBhvr>
                                        <p:cTn id="55" dur="900"/>
                                        <p:tgtEl>
                                          <p:spTgt spid="129"/>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8" fill="hold" grpId="0" nodeType="clickEffect">
                                  <p:stCondLst>
                                    <p:cond delay="0"/>
                                  </p:stCondLst>
                                  <p:childTnLst>
                                    <p:set>
                                      <p:cBhvr>
                                        <p:cTn id="59" dur="1" fill="hold">
                                          <p:stCondLst>
                                            <p:cond delay="0"/>
                                          </p:stCondLst>
                                        </p:cTn>
                                        <p:tgtEl>
                                          <p:spTgt spid="157"/>
                                        </p:tgtEl>
                                        <p:attrNameLst>
                                          <p:attrName>style.visibility</p:attrName>
                                        </p:attrNameLst>
                                      </p:cBhvr>
                                      <p:to>
                                        <p:strVal val="visible"/>
                                      </p:to>
                                    </p:set>
                                    <p:anim calcmode="lin" valueType="num">
                                      <p:cBhvr additive="base">
                                        <p:cTn id="60" dur="700"/>
                                        <p:tgtEl>
                                          <p:spTgt spid="157"/>
                                        </p:tgtEl>
                                        <p:attrNameLst>
                                          <p:attrName>ppt_x</p:attrName>
                                        </p:attrNameLst>
                                      </p:cBhvr>
                                      <p:tavLst>
                                        <p:tav tm="0">
                                          <p:val>
                                            <p:strVal val="#ppt_x-#ppt_w*1.125000"/>
                                          </p:val>
                                        </p:tav>
                                        <p:tav tm="100000">
                                          <p:val>
                                            <p:strVal val="#ppt_x"/>
                                          </p:val>
                                        </p:tav>
                                      </p:tavLst>
                                    </p:anim>
                                    <p:animEffect transition="in" filter="wipe(right)">
                                      <p:cBhvr>
                                        <p:cTn id="61" dur="700"/>
                                        <p:tgtEl>
                                          <p:spTgt spid="157"/>
                                        </p:tgtEl>
                                      </p:cBhvr>
                                    </p:animEffect>
                                  </p:childTnLst>
                                </p:cTn>
                              </p:par>
                              <p:par>
                                <p:cTn id="62" presetID="10" presetClass="entr" presetSubtype="0" fill="hold" nodeType="withEffect">
                                  <p:stCondLst>
                                    <p:cond delay="0"/>
                                  </p:stCondLst>
                                  <p:childTnLst>
                                    <p:set>
                                      <p:cBhvr>
                                        <p:cTn id="63" dur="1" fill="hold">
                                          <p:stCondLst>
                                            <p:cond delay="0"/>
                                          </p:stCondLst>
                                        </p:cTn>
                                        <p:tgtEl>
                                          <p:spTgt spid="166"/>
                                        </p:tgtEl>
                                        <p:attrNameLst>
                                          <p:attrName>style.visibility</p:attrName>
                                        </p:attrNameLst>
                                      </p:cBhvr>
                                      <p:to>
                                        <p:strVal val="visible"/>
                                      </p:to>
                                    </p:set>
                                    <p:animEffect transition="in" filter="fade">
                                      <p:cBhvr>
                                        <p:cTn id="64" dur="500"/>
                                        <p:tgtEl>
                                          <p:spTgt spid="166"/>
                                        </p:tgtEl>
                                      </p:cBhvr>
                                    </p:animEffect>
                                  </p:childTnLst>
                                </p:cTn>
                              </p:par>
                            </p:childTnLst>
                          </p:cTn>
                        </p:par>
                        <p:par>
                          <p:cTn id="65" fill="hold">
                            <p:stCondLst>
                              <p:cond delay="700"/>
                            </p:stCondLst>
                            <p:childTnLst>
                              <p:par>
                                <p:cTn id="66" presetID="22" presetClass="entr" presetSubtype="8" fill="hold" nodeType="afterEffect">
                                  <p:stCondLst>
                                    <p:cond delay="0"/>
                                  </p:stCondLst>
                                  <p:childTnLst>
                                    <p:set>
                                      <p:cBhvr>
                                        <p:cTn id="67" dur="1" fill="hold">
                                          <p:stCondLst>
                                            <p:cond delay="0"/>
                                          </p:stCondLst>
                                        </p:cTn>
                                        <p:tgtEl>
                                          <p:spTgt spid="224"/>
                                        </p:tgtEl>
                                        <p:attrNameLst>
                                          <p:attrName>style.visibility</p:attrName>
                                        </p:attrNameLst>
                                      </p:cBhvr>
                                      <p:to>
                                        <p:strVal val="visible"/>
                                      </p:to>
                                    </p:set>
                                    <p:animEffect transition="in" filter="wipe(left)">
                                      <p:cBhvr>
                                        <p:cTn id="68" dur="500"/>
                                        <p:tgtEl>
                                          <p:spTgt spid="224"/>
                                        </p:tgtEl>
                                      </p:cBhvr>
                                    </p:animEffect>
                                  </p:childTnLst>
                                </p:cTn>
                              </p:par>
                            </p:childTnLst>
                          </p:cTn>
                        </p:par>
                        <p:par>
                          <p:cTn id="69" fill="hold">
                            <p:stCondLst>
                              <p:cond delay="1200"/>
                            </p:stCondLst>
                            <p:childTnLst>
                              <p:par>
                                <p:cTn id="70" presetID="22" presetClass="entr" presetSubtype="8" fill="hold" grpId="0" nodeType="afterEffect">
                                  <p:stCondLst>
                                    <p:cond delay="0"/>
                                  </p:stCondLst>
                                  <p:childTnLst>
                                    <p:set>
                                      <p:cBhvr>
                                        <p:cTn id="71" dur="1" fill="hold">
                                          <p:stCondLst>
                                            <p:cond delay="0"/>
                                          </p:stCondLst>
                                        </p:cTn>
                                        <p:tgtEl>
                                          <p:spTgt spid="158"/>
                                        </p:tgtEl>
                                        <p:attrNameLst>
                                          <p:attrName>style.visibility</p:attrName>
                                        </p:attrNameLst>
                                      </p:cBhvr>
                                      <p:to>
                                        <p:strVal val="visible"/>
                                      </p:to>
                                    </p:set>
                                    <p:animEffect transition="in" filter="wipe(left)">
                                      <p:cBhvr>
                                        <p:cTn id="72" dur="500"/>
                                        <p:tgtEl>
                                          <p:spTgt spid="158"/>
                                        </p:tgtEl>
                                      </p:cBhvr>
                                    </p:animEffect>
                                  </p:childTnLst>
                                </p:cTn>
                              </p:par>
                            </p:childTnLst>
                          </p:cTn>
                        </p:par>
                        <p:par>
                          <p:cTn id="73" fill="hold">
                            <p:stCondLst>
                              <p:cond delay="1700"/>
                            </p:stCondLst>
                            <p:childTnLst>
                              <p:par>
                                <p:cTn id="74" presetID="22" presetClass="entr" presetSubtype="8" fill="hold" nodeType="afterEffect">
                                  <p:stCondLst>
                                    <p:cond delay="0"/>
                                  </p:stCondLst>
                                  <p:childTnLst>
                                    <p:set>
                                      <p:cBhvr>
                                        <p:cTn id="75" dur="1" fill="hold">
                                          <p:stCondLst>
                                            <p:cond delay="0"/>
                                          </p:stCondLst>
                                        </p:cTn>
                                        <p:tgtEl>
                                          <p:spTgt spid="181"/>
                                        </p:tgtEl>
                                        <p:attrNameLst>
                                          <p:attrName>style.visibility</p:attrName>
                                        </p:attrNameLst>
                                      </p:cBhvr>
                                      <p:to>
                                        <p:strVal val="visible"/>
                                      </p:to>
                                    </p:set>
                                    <p:animEffect transition="in" filter="wipe(left)">
                                      <p:cBhvr>
                                        <p:cTn id="76" dur="500"/>
                                        <p:tgtEl>
                                          <p:spTgt spid="18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childTnLst>
                          </p:cTn>
                        </p:par>
                        <p:par>
                          <p:cTn id="82" fill="hold">
                            <p:stCondLst>
                              <p:cond delay="500"/>
                            </p:stCondLst>
                            <p:childTnLst>
                              <p:par>
                                <p:cTn id="83" presetID="22" presetClass="entr" presetSubtype="8" fill="hold" nodeType="afterEffect">
                                  <p:stCondLst>
                                    <p:cond delay="0"/>
                                  </p:stCondLst>
                                  <p:childTnLst>
                                    <p:set>
                                      <p:cBhvr>
                                        <p:cTn id="84" dur="1" fill="hold">
                                          <p:stCondLst>
                                            <p:cond delay="0"/>
                                          </p:stCondLst>
                                        </p:cTn>
                                        <p:tgtEl>
                                          <p:spTgt spid="190"/>
                                        </p:tgtEl>
                                        <p:attrNameLst>
                                          <p:attrName>style.visibility</p:attrName>
                                        </p:attrNameLst>
                                      </p:cBhvr>
                                      <p:to>
                                        <p:strVal val="visible"/>
                                      </p:to>
                                    </p:set>
                                    <p:animEffect transition="in" filter="wipe(left)">
                                      <p:cBhvr>
                                        <p:cTn id="85" dur="500"/>
                                        <p:tgtEl>
                                          <p:spTgt spid="190"/>
                                        </p:tgtEl>
                                      </p:cBhvr>
                                    </p:animEffect>
                                  </p:childTnLst>
                                </p:cTn>
                              </p:par>
                            </p:childTnLst>
                          </p:cTn>
                        </p:par>
                        <p:par>
                          <p:cTn id="86" fill="hold">
                            <p:stCondLst>
                              <p:cond delay="1000"/>
                            </p:stCondLst>
                            <p:childTnLst>
                              <p:par>
                                <p:cTn id="87" presetID="22" presetClass="entr" presetSubtype="8" fill="hold" nodeType="afterEffect">
                                  <p:stCondLst>
                                    <p:cond delay="0"/>
                                  </p:stCondLst>
                                  <p:childTnLst>
                                    <p:set>
                                      <p:cBhvr>
                                        <p:cTn id="88" dur="1" fill="hold">
                                          <p:stCondLst>
                                            <p:cond delay="0"/>
                                          </p:stCondLst>
                                        </p:cTn>
                                        <p:tgtEl>
                                          <p:spTgt spid="184"/>
                                        </p:tgtEl>
                                        <p:attrNameLst>
                                          <p:attrName>style.visibility</p:attrName>
                                        </p:attrNameLst>
                                      </p:cBhvr>
                                      <p:to>
                                        <p:strVal val="visible"/>
                                      </p:to>
                                    </p:set>
                                    <p:animEffect transition="in" filter="wipe(left)">
                                      <p:cBhvr>
                                        <p:cTn id="89" dur="500"/>
                                        <p:tgtEl>
                                          <p:spTgt spid="184"/>
                                        </p:tgtEl>
                                      </p:cBhvr>
                                    </p:animEffect>
                                  </p:childTnLst>
                                </p:cTn>
                              </p:par>
                            </p:childTnLst>
                          </p:cTn>
                        </p:par>
                        <p:par>
                          <p:cTn id="90" fill="hold">
                            <p:stCondLst>
                              <p:cond delay="1500"/>
                            </p:stCondLst>
                            <p:childTnLst>
                              <p:par>
                                <p:cTn id="91" presetID="22" presetClass="entr" presetSubtype="8" fill="hold" nodeType="after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left)">
                                      <p:cBhvr>
                                        <p:cTn id="93" dur="500"/>
                                        <p:tgtEl>
                                          <p:spTgt spid="5"/>
                                        </p:tgtEl>
                                      </p:cBhvr>
                                    </p:animEffect>
                                  </p:childTnLst>
                                </p:cTn>
                              </p:par>
                            </p:childTnLst>
                          </p:cTn>
                        </p:par>
                        <p:par>
                          <p:cTn id="94" fill="hold">
                            <p:stCondLst>
                              <p:cond delay="2000"/>
                            </p:stCondLst>
                            <p:childTnLst>
                              <p:par>
                                <p:cTn id="95" presetID="22" presetClass="entr" presetSubtype="8" fill="hold" nodeType="afterEffect">
                                  <p:stCondLst>
                                    <p:cond delay="0"/>
                                  </p:stCondLst>
                                  <p:childTnLst>
                                    <p:set>
                                      <p:cBhvr>
                                        <p:cTn id="96" dur="1" fill="hold">
                                          <p:stCondLst>
                                            <p:cond delay="0"/>
                                          </p:stCondLst>
                                        </p:cTn>
                                        <p:tgtEl>
                                          <p:spTgt spid="99"/>
                                        </p:tgtEl>
                                        <p:attrNameLst>
                                          <p:attrName>style.visibility</p:attrName>
                                        </p:attrNameLst>
                                      </p:cBhvr>
                                      <p:to>
                                        <p:strVal val="visible"/>
                                      </p:to>
                                    </p:set>
                                    <p:animEffect transition="in" filter="wipe(left)">
                                      <p:cBhvr>
                                        <p:cTn id="97" dur="500"/>
                                        <p:tgtEl>
                                          <p:spTgt spid="99"/>
                                        </p:tgtEl>
                                      </p:cBhvr>
                                    </p:animEffect>
                                  </p:childTnLst>
                                </p:cTn>
                              </p:par>
                            </p:childTnLst>
                          </p:cTn>
                        </p:par>
                        <p:par>
                          <p:cTn id="98" fill="hold">
                            <p:stCondLst>
                              <p:cond delay="2500"/>
                            </p:stCondLst>
                            <p:childTnLst>
                              <p:par>
                                <p:cTn id="99" presetID="22" presetClass="entr" presetSubtype="8" fill="hold" nodeType="afterEffect">
                                  <p:stCondLst>
                                    <p:cond delay="0"/>
                                  </p:stCondLst>
                                  <p:childTnLst>
                                    <p:set>
                                      <p:cBhvr>
                                        <p:cTn id="100" dur="1" fill="hold">
                                          <p:stCondLst>
                                            <p:cond delay="0"/>
                                          </p:stCondLst>
                                        </p:cTn>
                                        <p:tgtEl>
                                          <p:spTgt spid="102"/>
                                        </p:tgtEl>
                                        <p:attrNameLst>
                                          <p:attrName>style.visibility</p:attrName>
                                        </p:attrNameLst>
                                      </p:cBhvr>
                                      <p:to>
                                        <p:strVal val="visible"/>
                                      </p:to>
                                    </p:set>
                                    <p:animEffect transition="in" filter="wipe(left)">
                                      <p:cBhvr>
                                        <p:cTn id="101" dur="500"/>
                                        <p:tgtEl>
                                          <p:spTgt spid="10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8"/>
                                        </p:tgtEl>
                                        <p:attrNameLst>
                                          <p:attrName>style.visibility</p:attrName>
                                        </p:attrNameLst>
                                      </p:cBhvr>
                                      <p:to>
                                        <p:strVal val="visible"/>
                                      </p:to>
                                    </p:set>
                                    <p:animEffect transition="in" filter="fade">
                                      <p:cBhvr>
                                        <p:cTn id="106" dur="500"/>
                                        <p:tgtEl>
                                          <p:spTgt spid="8"/>
                                        </p:tgtEl>
                                      </p:cBhvr>
                                    </p:animEffect>
                                  </p:childTnLst>
                                </p:cTn>
                              </p:par>
                            </p:childTnLst>
                          </p:cTn>
                        </p:par>
                        <p:par>
                          <p:cTn id="107" fill="hold">
                            <p:stCondLst>
                              <p:cond delay="500"/>
                            </p:stCondLst>
                            <p:childTnLst>
                              <p:par>
                                <p:cTn id="108" presetID="21" presetClass="entr" presetSubtype="1" fill="hold" grpId="0" nodeType="afterEffect">
                                  <p:stCondLst>
                                    <p:cond delay="0"/>
                                  </p:stCondLst>
                                  <p:childTnLst>
                                    <p:set>
                                      <p:cBhvr>
                                        <p:cTn id="109" dur="1" fill="hold">
                                          <p:stCondLst>
                                            <p:cond delay="0"/>
                                          </p:stCondLst>
                                        </p:cTn>
                                        <p:tgtEl>
                                          <p:spTgt spid="160"/>
                                        </p:tgtEl>
                                        <p:attrNameLst>
                                          <p:attrName>style.visibility</p:attrName>
                                        </p:attrNameLst>
                                      </p:cBhvr>
                                      <p:to>
                                        <p:strVal val="visible"/>
                                      </p:to>
                                    </p:set>
                                    <p:animEffect transition="in" filter="wheel(1)">
                                      <p:cBhvr>
                                        <p:cTn id="110" dur="1500"/>
                                        <p:tgtEl>
                                          <p:spTgt spid="160"/>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nodeType="clickEffect">
                                  <p:stCondLst>
                                    <p:cond delay="0"/>
                                  </p:stCondLst>
                                  <p:childTnLst>
                                    <p:animEffect transition="out" filter="fade">
                                      <p:cBhvr>
                                        <p:cTn id="114" dur="500"/>
                                        <p:tgtEl>
                                          <p:spTgt spid="9"/>
                                        </p:tgtEl>
                                      </p:cBhvr>
                                    </p:animEffect>
                                    <p:set>
                                      <p:cBhvr>
                                        <p:cTn id="115" dur="1" fill="hold">
                                          <p:stCondLst>
                                            <p:cond delay="499"/>
                                          </p:stCondLst>
                                        </p:cTn>
                                        <p:tgtEl>
                                          <p:spTgt spid="9"/>
                                        </p:tgtEl>
                                        <p:attrNameLst>
                                          <p:attrName>style.visibility</p:attrName>
                                        </p:attrNameLst>
                                      </p:cBhvr>
                                      <p:to>
                                        <p:strVal val="hidden"/>
                                      </p:to>
                                    </p:set>
                                  </p:childTnLst>
                                </p:cTn>
                              </p:par>
                            </p:childTnLst>
                          </p:cTn>
                        </p:par>
                        <p:par>
                          <p:cTn id="116" fill="hold">
                            <p:stCondLst>
                              <p:cond delay="500"/>
                            </p:stCondLst>
                            <p:childTnLst>
                              <p:par>
                                <p:cTn id="117" presetID="10" presetClass="entr" presetSubtype="0" fill="hold" grpId="0" nodeType="afterEffect">
                                  <p:stCondLst>
                                    <p:cond delay="0"/>
                                  </p:stCondLst>
                                  <p:childTnLst>
                                    <p:set>
                                      <p:cBhvr>
                                        <p:cTn id="118" dur="1" fill="hold">
                                          <p:stCondLst>
                                            <p:cond delay="0"/>
                                          </p:stCondLst>
                                        </p:cTn>
                                        <p:tgtEl>
                                          <p:spTgt spid="14"/>
                                        </p:tgtEl>
                                        <p:attrNameLst>
                                          <p:attrName>style.visibility</p:attrName>
                                        </p:attrNameLst>
                                      </p:cBhvr>
                                      <p:to>
                                        <p:strVal val="visible"/>
                                      </p:to>
                                    </p:set>
                                    <p:animEffect transition="in" filter="fade">
                                      <p:cBhvr>
                                        <p:cTn id="119" dur="500"/>
                                        <p:tgtEl>
                                          <p:spTgt spid="14"/>
                                        </p:tgtEl>
                                      </p:cBhvr>
                                    </p:animEffect>
                                  </p:childTnLst>
                                </p:cTn>
                              </p:par>
                              <p:par>
                                <p:cTn id="120" presetID="10" presetClass="exit" presetSubtype="0" fill="hold" nodeType="withEffect">
                                  <p:stCondLst>
                                    <p:cond delay="0"/>
                                  </p:stCondLst>
                                  <p:childTnLst>
                                    <p:animEffect transition="out" filter="fade">
                                      <p:cBhvr>
                                        <p:cTn id="121" dur="500"/>
                                        <p:tgtEl>
                                          <p:spTgt spid="206"/>
                                        </p:tgtEl>
                                      </p:cBhvr>
                                    </p:animEffect>
                                    <p:set>
                                      <p:cBhvr>
                                        <p:cTn id="122" dur="1" fill="hold">
                                          <p:stCondLst>
                                            <p:cond delay="499"/>
                                          </p:stCondLst>
                                        </p:cTn>
                                        <p:tgtEl>
                                          <p:spTgt spid="206"/>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500"/>
                                        <p:tgtEl>
                                          <p:spTgt spid="212"/>
                                        </p:tgtEl>
                                      </p:cBhvr>
                                    </p:animEffect>
                                    <p:set>
                                      <p:cBhvr>
                                        <p:cTn id="125" dur="1" fill="hold">
                                          <p:stCondLst>
                                            <p:cond delay="499"/>
                                          </p:stCondLst>
                                        </p:cTn>
                                        <p:tgtEl>
                                          <p:spTgt spid="212"/>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165"/>
                                        </p:tgtEl>
                                      </p:cBhvr>
                                    </p:animEffect>
                                    <p:set>
                                      <p:cBhvr>
                                        <p:cTn id="128" dur="1" fill="hold">
                                          <p:stCondLst>
                                            <p:cond delay="499"/>
                                          </p:stCondLst>
                                        </p:cTn>
                                        <p:tgtEl>
                                          <p:spTgt spid="165"/>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228"/>
                                        </p:tgtEl>
                                      </p:cBhvr>
                                    </p:animEffect>
                                    <p:set>
                                      <p:cBhvr>
                                        <p:cTn id="131" dur="1" fill="hold">
                                          <p:stCondLst>
                                            <p:cond delay="499"/>
                                          </p:stCondLst>
                                        </p:cTn>
                                        <p:tgtEl>
                                          <p:spTgt spid="228"/>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135"/>
                                        </p:tgtEl>
                                      </p:cBhvr>
                                    </p:animEffect>
                                    <p:set>
                                      <p:cBhvr>
                                        <p:cTn id="134" dur="1" fill="hold">
                                          <p:stCondLst>
                                            <p:cond delay="499"/>
                                          </p:stCondLst>
                                        </p:cTn>
                                        <p:tgtEl>
                                          <p:spTgt spid="135"/>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120"/>
                                        </p:tgtEl>
                                      </p:cBhvr>
                                    </p:animEffect>
                                    <p:set>
                                      <p:cBhvr>
                                        <p:cTn id="137" dur="1" fill="hold">
                                          <p:stCondLst>
                                            <p:cond delay="499"/>
                                          </p:stCondLst>
                                        </p:cTn>
                                        <p:tgtEl>
                                          <p:spTgt spid="120"/>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500"/>
                                        <p:tgtEl>
                                          <p:spTgt spid="160"/>
                                        </p:tgtEl>
                                      </p:cBhvr>
                                    </p:animEffect>
                                    <p:set>
                                      <p:cBhvr>
                                        <p:cTn id="140" dur="1" fill="hold">
                                          <p:stCondLst>
                                            <p:cond delay="499"/>
                                          </p:stCondLst>
                                        </p:cTn>
                                        <p:tgtEl>
                                          <p:spTgt spid="1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129" grpId="0" animBg="1"/>
      <p:bldP spid="135" grpId="0" animBg="1"/>
      <p:bldP spid="135" grpId="1" animBg="1"/>
      <p:bldP spid="157" grpId="0" animBg="1"/>
      <p:bldP spid="158" grpId="0" animBg="1"/>
      <p:bldP spid="160" grpId="0" animBg="1"/>
      <p:bldP spid="160" grpId="1" animBg="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6675120" cy="923330"/>
          </a:xfrm>
        </p:spPr>
        <p:txBody>
          <a:bodyPr/>
          <a:lstStyle/>
          <a:p>
            <a:r>
              <a:rPr lang="en-US"/>
              <a:t>Docker Build</a:t>
            </a:r>
          </a:p>
          <a:p>
            <a:r>
              <a:rPr lang="en-US"/>
              <a:t>Docker Run</a:t>
            </a:r>
          </a:p>
          <a:p>
            <a:r>
              <a:rPr lang="en-US"/>
              <a:t>…the inner loop</a:t>
            </a:r>
          </a:p>
        </p:txBody>
      </p:sp>
    </p:spTree>
    <p:extLst>
      <p:ext uri="{BB962C8B-B14F-4D97-AF65-F5344CB8AC3E}">
        <p14:creationId xmlns:p14="http://schemas.microsoft.com/office/powerpoint/2010/main" val="294751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A8F3D-A367-4702-8567-105B3072153B}"/>
              </a:ext>
            </a:extLst>
          </p:cNvPr>
          <p:cNvSpPr>
            <a:spLocks noGrp="1"/>
          </p:cNvSpPr>
          <p:nvPr>
            <p:ph type="title"/>
          </p:nvPr>
        </p:nvSpPr>
        <p:spPr/>
        <p:txBody>
          <a:bodyPr/>
          <a:lstStyle/>
          <a:p>
            <a:r>
              <a:rPr lang="en-US"/>
              <a:t>Multi-Stage Builds</a:t>
            </a:r>
          </a:p>
        </p:txBody>
      </p:sp>
      <p:sp>
        <p:nvSpPr>
          <p:cNvPr id="5" name="Rectangle 4">
            <a:extLst>
              <a:ext uri="{FF2B5EF4-FFF2-40B4-BE49-F238E27FC236}">
                <a16:creationId xmlns:a16="http://schemas.microsoft.com/office/drawing/2014/main" id="{49F9AF01-3B5C-476F-B648-7DF509D29ACC}"/>
              </a:ext>
            </a:extLst>
          </p:cNvPr>
          <p:cNvSpPr/>
          <p:nvPr/>
        </p:nvSpPr>
        <p:spPr>
          <a:xfrm>
            <a:off x="178816" y="4650571"/>
            <a:ext cx="3145536" cy="138176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867" err="1"/>
              <a:t>microsoft</a:t>
            </a:r>
            <a:r>
              <a:rPr lang="en-US" sz="1867"/>
              <a:t>/</a:t>
            </a:r>
            <a:r>
              <a:rPr lang="en-US" sz="1867" err="1"/>
              <a:t>aspnetcore</a:t>
            </a:r>
            <a:r>
              <a:rPr lang="en-US" sz="1867"/>
              <a:t>-build</a:t>
            </a:r>
          </a:p>
        </p:txBody>
      </p:sp>
      <p:sp>
        <p:nvSpPr>
          <p:cNvPr id="6" name="Rectangle 5">
            <a:extLst>
              <a:ext uri="{FF2B5EF4-FFF2-40B4-BE49-F238E27FC236}">
                <a16:creationId xmlns:a16="http://schemas.microsoft.com/office/drawing/2014/main" id="{BB0F12D6-CFE7-4949-BDEE-A1D282E99D1D}"/>
              </a:ext>
            </a:extLst>
          </p:cNvPr>
          <p:cNvSpPr/>
          <p:nvPr/>
        </p:nvSpPr>
        <p:spPr>
          <a:xfrm>
            <a:off x="178816" y="4162891"/>
            <a:ext cx="31455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COPY .</a:t>
            </a:r>
            <a:r>
              <a:rPr lang="en-US" sz="1867" err="1"/>
              <a:t>sln</a:t>
            </a:r>
            <a:endParaRPr lang="en-US" sz="1867"/>
          </a:p>
        </p:txBody>
      </p:sp>
      <p:sp>
        <p:nvSpPr>
          <p:cNvPr id="7" name="Rectangle 6">
            <a:extLst>
              <a:ext uri="{FF2B5EF4-FFF2-40B4-BE49-F238E27FC236}">
                <a16:creationId xmlns:a16="http://schemas.microsoft.com/office/drawing/2014/main" id="{DC2F9B7C-B434-4D48-8E9C-D46DFA10D00D}"/>
              </a:ext>
            </a:extLst>
          </p:cNvPr>
          <p:cNvSpPr/>
          <p:nvPr/>
        </p:nvSpPr>
        <p:spPr>
          <a:xfrm>
            <a:off x="178816" y="3675211"/>
            <a:ext cx="31455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COPY .</a:t>
            </a:r>
            <a:r>
              <a:rPr lang="en-US" sz="1867" err="1"/>
              <a:t>csproj</a:t>
            </a:r>
            <a:endParaRPr lang="en-US" sz="1867"/>
          </a:p>
        </p:txBody>
      </p:sp>
      <p:sp>
        <p:nvSpPr>
          <p:cNvPr id="8" name="Rectangle 7">
            <a:extLst>
              <a:ext uri="{FF2B5EF4-FFF2-40B4-BE49-F238E27FC236}">
                <a16:creationId xmlns:a16="http://schemas.microsoft.com/office/drawing/2014/main" id="{DB200C72-5B32-4004-B81A-5393579B6956}"/>
              </a:ext>
            </a:extLst>
          </p:cNvPr>
          <p:cNvSpPr/>
          <p:nvPr/>
        </p:nvSpPr>
        <p:spPr>
          <a:xfrm>
            <a:off x="178816" y="3187531"/>
            <a:ext cx="31455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nuget restore</a:t>
            </a:r>
          </a:p>
        </p:txBody>
      </p:sp>
      <p:sp>
        <p:nvSpPr>
          <p:cNvPr id="9" name="Rectangle 8">
            <a:extLst>
              <a:ext uri="{FF2B5EF4-FFF2-40B4-BE49-F238E27FC236}">
                <a16:creationId xmlns:a16="http://schemas.microsoft.com/office/drawing/2014/main" id="{08C8E406-B461-4F17-BBF7-06D72C51F886}"/>
              </a:ext>
            </a:extLst>
          </p:cNvPr>
          <p:cNvSpPr/>
          <p:nvPr/>
        </p:nvSpPr>
        <p:spPr>
          <a:xfrm>
            <a:off x="178816" y="2699851"/>
            <a:ext cx="31455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copy source</a:t>
            </a:r>
          </a:p>
        </p:txBody>
      </p:sp>
      <p:sp>
        <p:nvSpPr>
          <p:cNvPr id="10" name="Rectangle 9">
            <a:extLst>
              <a:ext uri="{FF2B5EF4-FFF2-40B4-BE49-F238E27FC236}">
                <a16:creationId xmlns:a16="http://schemas.microsoft.com/office/drawing/2014/main" id="{C1C141B5-2B0E-4F83-8A08-372E2675EC34}"/>
              </a:ext>
            </a:extLst>
          </p:cNvPr>
          <p:cNvSpPr/>
          <p:nvPr/>
        </p:nvSpPr>
        <p:spPr>
          <a:xfrm>
            <a:off x="178816" y="2211960"/>
            <a:ext cx="31455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dotnet build</a:t>
            </a:r>
          </a:p>
        </p:txBody>
      </p:sp>
      <p:sp>
        <p:nvSpPr>
          <p:cNvPr id="11" name="Rectangle 10">
            <a:extLst>
              <a:ext uri="{FF2B5EF4-FFF2-40B4-BE49-F238E27FC236}">
                <a16:creationId xmlns:a16="http://schemas.microsoft.com/office/drawing/2014/main" id="{2F7E6F33-E10F-4F35-970C-0B89981FC63E}"/>
              </a:ext>
            </a:extLst>
          </p:cNvPr>
          <p:cNvSpPr/>
          <p:nvPr/>
        </p:nvSpPr>
        <p:spPr>
          <a:xfrm>
            <a:off x="4519168" y="5406475"/>
            <a:ext cx="2739136" cy="6258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67"/>
              <a:t>publish</a:t>
            </a:r>
          </a:p>
        </p:txBody>
      </p:sp>
      <p:sp>
        <p:nvSpPr>
          <p:cNvPr id="12" name="Rectangle 11">
            <a:extLst>
              <a:ext uri="{FF2B5EF4-FFF2-40B4-BE49-F238E27FC236}">
                <a16:creationId xmlns:a16="http://schemas.microsoft.com/office/drawing/2014/main" id="{50CD56AF-8A47-4B37-9FCC-8D9EA9C9E34C}"/>
              </a:ext>
            </a:extLst>
          </p:cNvPr>
          <p:cNvSpPr/>
          <p:nvPr/>
        </p:nvSpPr>
        <p:spPr>
          <a:xfrm>
            <a:off x="4519168" y="4918795"/>
            <a:ext cx="27391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dotnet publish</a:t>
            </a:r>
          </a:p>
        </p:txBody>
      </p:sp>
      <p:cxnSp>
        <p:nvCxnSpPr>
          <p:cNvPr id="22" name="Connector: Elbow 21">
            <a:extLst>
              <a:ext uri="{FF2B5EF4-FFF2-40B4-BE49-F238E27FC236}">
                <a16:creationId xmlns:a16="http://schemas.microsoft.com/office/drawing/2014/main" id="{378142C1-271F-4F48-9532-D80AF74E3A1B}"/>
              </a:ext>
            </a:extLst>
          </p:cNvPr>
          <p:cNvCxnSpPr>
            <a:cxnSpLocks/>
            <a:stCxn id="10" idx="0"/>
            <a:endCxn id="11" idx="2"/>
          </p:cNvCxnSpPr>
          <p:nvPr/>
        </p:nvCxnSpPr>
        <p:spPr>
          <a:xfrm rot="16200000" flipH="1">
            <a:off x="1909975" y="2053569"/>
            <a:ext cx="3820371" cy="4137152"/>
          </a:xfrm>
          <a:prstGeom prst="bentConnector5">
            <a:avLst>
              <a:gd name="adj1" fmla="val -7978"/>
              <a:gd name="adj2" fmla="val 52456"/>
              <a:gd name="adj3" fmla="val 107978"/>
            </a:avLst>
          </a:prstGeom>
          <a:ln w="571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973C5DF-C977-4417-91E9-1C936905625F}"/>
              </a:ext>
            </a:extLst>
          </p:cNvPr>
          <p:cNvSpPr/>
          <p:nvPr/>
        </p:nvSpPr>
        <p:spPr>
          <a:xfrm>
            <a:off x="8580459" y="4650571"/>
            <a:ext cx="3180756" cy="138176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867" err="1"/>
              <a:t>microsoft</a:t>
            </a:r>
            <a:r>
              <a:rPr lang="en-US" sz="1867"/>
              <a:t>/</a:t>
            </a:r>
            <a:r>
              <a:rPr lang="en-US" sz="1867" err="1"/>
              <a:t>aspnetcore</a:t>
            </a:r>
            <a:endParaRPr lang="en-US" sz="1867"/>
          </a:p>
        </p:txBody>
      </p:sp>
      <p:sp>
        <p:nvSpPr>
          <p:cNvPr id="27" name="Rectangle 26">
            <a:extLst>
              <a:ext uri="{FF2B5EF4-FFF2-40B4-BE49-F238E27FC236}">
                <a16:creationId xmlns:a16="http://schemas.microsoft.com/office/drawing/2014/main" id="{6653547E-0B8A-45AB-95C0-EB1500512A9B}"/>
              </a:ext>
            </a:extLst>
          </p:cNvPr>
          <p:cNvSpPr/>
          <p:nvPr/>
        </p:nvSpPr>
        <p:spPr>
          <a:xfrm>
            <a:off x="8580459" y="3136624"/>
            <a:ext cx="3180756" cy="625856"/>
          </a:xfrm>
          <a:prstGeom prst="rect">
            <a:avLst/>
          </a:prstGeom>
          <a:solidFill>
            <a:schemeClr val="accent6">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67">
                <a:solidFill>
                  <a:schemeClr val="tx1"/>
                </a:solidFill>
              </a:rPr>
              <a:t>final</a:t>
            </a:r>
          </a:p>
        </p:txBody>
      </p:sp>
      <p:sp>
        <p:nvSpPr>
          <p:cNvPr id="29" name="Rectangle 28">
            <a:extLst>
              <a:ext uri="{FF2B5EF4-FFF2-40B4-BE49-F238E27FC236}">
                <a16:creationId xmlns:a16="http://schemas.microsoft.com/office/drawing/2014/main" id="{34238A64-9A44-45FF-83A4-F6DF90C4CB20}"/>
              </a:ext>
            </a:extLst>
          </p:cNvPr>
          <p:cNvSpPr/>
          <p:nvPr/>
        </p:nvSpPr>
        <p:spPr>
          <a:xfrm>
            <a:off x="8580459" y="2648944"/>
            <a:ext cx="3180756" cy="38608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7">
                <a:solidFill>
                  <a:schemeClr val="tx1"/>
                </a:solidFill>
              </a:rPr>
              <a:t>COPY --from=publish /app </a:t>
            </a:r>
          </a:p>
        </p:txBody>
      </p:sp>
      <p:cxnSp>
        <p:nvCxnSpPr>
          <p:cNvPr id="30" name="Connector: Elbow 29">
            <a:extLst>
              <a:ext uri="{FF2B5EF4-FFF2-40B4-BE49-F238E27FC236}">
                <a16:creationId xmlns:a16="http://schemas.microsoft.com/office/drawing/2014/main" id="{ADCE4D7F-776E-4A59-BF55-768A1B1F9B6E}"/>
              </a:ext>
            </a:extLst>
          </p:cNvPr>
          <p:cNvCxnSpPr>
            <a:cxnSpLocks/>
            <a:stCxn id="12" idx="3"/>
            <a:endCxn id="29" idx="1"/>
          </p:cNvCxnSpPr>
          <p:nvPr/>
        </p:nvCxnSpPr>
        <p:spPr>
          <a:xfrm flipV="1">
            <a:off x="7258304" y="2841984"/>
            <a:ext cx="1322155" cy="2269851"/>
          </a:xfrm>
          <a:prstGeom prst="bentConnector3">
            <a:avLst>
              <a:gd name="adj1" fmla="val 50000"/>
            </a:avLst>
          </a:prstGeom>
          <a:ln w="38100">
            <a:headEnd type="none" w="med" len="med"/>
            <a:tailEnd type="triangle" w="med" len="med"/>
          </a:ln>
        </p:spPr>
        <p:style>
          <a:lnRef idx="2">
            <a:schemeClr val="accent6"/>
          </a:lnRef>
          <a:fillRef idx="0">
            <a:schemeClr val="accent6"/>
          </a:fillRef>
          <a:effectRef idx="1">
            <a:schemeClr val="accent6"/>
          </a:effectRef>
          <a:fontRef idx="minor">
            <a:schemeClr val="tx1"/>
          </a:fontRef>
        </p:style>
      </p:cxnSp>
      <p:sp>
        <p:nvSpPr>
          <p:cNvPr id="33" name="Rectangle 32">
            <a:extLst>
              <a:ext uri="{FF2B5EF4-FFF2-40B4-BE49-F238E27FC236}">
                <a16:creationId xmlns:a16="http://schemas.microsoft.com/office/drawing/2014/main" id="{058AAE88-798E-4598-BFCD-E0D67A92631B}"/>
              </a:ext>
            </a:extLst>
          </p:cNvPr>
          <p:cNvSpPr/>
          <p:nvPr/>
        </p:nvSpPr>
        <p:spPr>
          <a:xfrm>
            <a:off x="8580459" y="2211960"/>
            <a:ext cx="3180756" cy="38608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67">
                <a:solidFill>
                  <a:srgbClr val="0000FF"/>
                </a:solidFill>
                <a:latin typeface="Consolas" panose="020B0609020204030204" pitchFamily="49" charset="0"/>
              </a:rPr>
              <a:t>ENTRYPOINT</a:t>
            </a:r>
            <a:r>
              <a:rPr lang="en-US" sz="1067">
                <a:solidFill>
                  <a:srgbClr val="000000"/>
                </a:solidFill>
                <a:latin typeface="Consolas" panose="020B0609020204030204" pitchFamily="49" charset="0"/>
              </a:rPr>
              <a:t> [</a:t>
            </a:r>
            <a:r>
              <a:rPr lang="en-US" sz="1067">
                <a:solidFill>
                  <a:srgbClr val="A31515"/>
                </a:solidFill>
                <a:latin typeface="Consolas" panose="020B0609020204030204" pitchFamily="49" charset="0"/>
              </a:rPr>
              <a:t>"dotnet"</a:t>
            </a:r>
            <a:r>
              <a:rPr lang="en-US" sz="1067">
                <a:solidFill>
                  <a:srgbClr val="000000"/>
                </a:solidFill>
                <a:latin typeface="Consolas" panose="020B0609020204030204" pitchFamily="49" charset="0"/>
              </a:rPr>
              <a:t>, </a:t>
            </a:r>
            <a:r>
              <a:rPr lang="en-US" sz="1067">
                <a:solidFill>
                  <a:srgbClr val="A31515"/>
                </a:solidFill>
                <a:latin typeface="Consolas" panose="020B0609020204030204" pitchFamily="49" charset="0"/>
              </a:rPr>
              <a:t>"HelloWorld.dll"</a:t>
            </a:r>
            <a:r>
              <a:rPr lang="en-US" sz="1067">
                <a:solidFill>
                  <a:srgbClr val="000000"/>
                </a:solidFill>
                <a:latin typeface="Consolas" panose="020B0609020204030204" pitchFamily="49" charset="0"/>
              </a:rPr>
              <a:t>]</a:t>
            </a:r>
          </a:p>
        </p:txBody>
      </p:sp>
      <p:cxnSp>
        <p:nvCxnSpPr>
          <p:cNvPr id="34" name="Connector: Elbow 33">
            <a:extLst>
              <a:ext uri="{FF2B5EF4-FFF2-40B4-BE49-F238E27FC236}">
                <a16:creationId xmlns:a16="http://schemas.microsoft.com/office/drawing/2014/main" id="{AC317602-2F2D-443F-BC18-F0B1B78BA17D}"/>
              </a:ext>
            </a:extLst>
          </p:cNvPr>
          <p:cNvCxnSpPr>
            <a:cxnSpLocks/>
            <a:stCxn id="24" idx="0"/>
            <a:endCxn id="27" idx="2"/>
          </p:cNvCxnSpPr>
          <p:nvPr/>
        </p:nvCxnSpPr>
        <p:spPr>
          <a:xfrm rot="5400000" flipH="1" flipV="1">
            <a:off x="9726792" y="4206526"/>
            <a:ext cx="888091" cy="12700"/>
          </a:xfrm>
          <a:prstGeom prst="bentConnector3">
            <a:avLst>
              <a:gd name="adj1" fmla="val 50000"/>
            </a:avLst>
          </a:prstGeom>
          <a:ln w="571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F523140C-708E-4D4A-8784-B01EAB14B73F}"/>
              </a:ext>
            </a:extLst>
          </p:cNvPr>
          <p:cNvSpPr/>
          <p:nvPr/>
        </p:nvSpPr>
        <p:spPr>
          <a:xfrm>
            <a:off x="4009813" y="1107855"/>
            <a:ext cx="6096000" cy="3600986"/>
          </a:xfrm>
          <a:prstGeom prst="rect">
            <a:avLst/>
          </a:prstGeom>
        </p:spPr>
        <p:txBody>
          <a:bodyPr>
            <a:spAutoFit/>
          </a:bodyPr>
          <a:lstStyle/>
          <a:p>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a:t>
            </a:r>
            <a:r>
              <a:rPr lang="en-US" sz="1200" dirty="0" err="1">
                <a:solidFill>
                  <a:srgbClr val="000000"/>
                </a:solidFill>
                <a:highlight>
                  <a:srgbClr val="FFFF00"/>
                </a:highlight>
                <a:latin typeface="Consolas" panose="020B0609020204030204" pitchFamily="49" charset="0"/>
              </a:rPr>
              <a:t>microsoft</a:t>
            </a:r>
            <a:r>
              <a:rPr lang="en-US" sz="1200" dirty="0">
                <a:solidFill>
                  <a:srgbClr val="000000"/>
                </a:solidFill>
                <a:highlight>
                  <a:srgbClr val="FFFF00"/>
                </a:highlight>
                <a:latin typeface="Consolas" panose="020B0609020204030204" pitchFamily="49" charset="0"/>
              </a:rPr>
              <a:t>/aspnetcore:2.0</a:t>
            </a:r>
            <a:r>
              <a:rPr lang="en-US" sz="1200" dirty="0">
                <a:solidFill>
                  <a:srgbClr val="000000"/>
                </a:solidFill>
                <a:latin typeface="Consolas" panose="020B0609020204030204" pitchFamily="49" charset="0"/>
              </a:rPr>
              <a:t> AS </a:t>
            </a:r>
            <a:r>
              <a:rPr lang="en-US" sz="1200" b="1" dirty="0">
                <a:solidFill>
                  <a:srgbClr val="000000"/>
                </a:solidFill>
                <a:latin typeface="Consolas" panose="020B0609020204030204" pitchFamily="49" charset="0"/>
              </a:rPr>
              <a:t>base</a:t>
            </a:r>
          </a:p>
          <a:p>
            <a:r>
              <a:rPr lang="en-US" sz="1200" dirty="0">
                <a:solidFill>
                  <a:srgbClr val="0000FF"/>
                </a:solidFill>
                <a:latin typeface="Consolas" panose="020B0609020204030204" pitchFamily="49" charset="0"/>
              </a:rPr>
              <a:t>WORKDIR</a:t>
            </a:r>
            <a:r>
              <a:rPr lang="en-US" sz="1200" dirty="0">
                <a:solidFill>
                  <a:srgbClr val="000000"/>
                </a:solidFill>
                <a:latin typeface="Consolas" panose="020B0609020204030204" pitchFamily="49" charset="0"/>
              </a:rPr>
              <a:t> /app</a:t>
            </a:r>
          </a:p>
          <a:p>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FROM </a:t>
            </a:r>
            <a:r>
              <a:rPr lang="en-US" sz="1200" dirty="0" err="1">
                <a:solidFill>
                  <a:srgbClr val="000000"/>
                </a:solidFill>
                <a:highlight>
                  <a:srgbClr val="FFFF00"/>
                </a:highlight>
                <a:latin typeface="Consolas" panose="020B0609020204030204" pitchFamily="49" charset="0"/>
              </a:rPr>
              <a:t>microsoft</a:t>
            </a:r>
            <a:r>
              <a:rPr lang="en-US" sz="1200" dirty="0">
                <a:solidFill>
                  <a:srgbClr val="000000"/>
                </a:solidFill>
                <a:highlight>
                  <a:srgbClr val="FFFF00"/>
                </a:highlight>
                <a:latin typeface="Consolas" panose="020B0609020204030204" pitchFamily="49" charset="0"/>
              </a:rPr>
              <a:t>/aspnetcore-build:2.0</a:t>
            </a:r>
            <a:r>
              <a:rPr lang="en-US" sz="1200" dirty="0">
                <a:solidFill>
                  <a:srgbClr val="000000"/>
                </a:solidFill>
                <a:latin typeface="Consolas" panose="020B0609020204030204" pitchFamily="49" charset="0"/>
              </a:rPr>
              <a:t> AS </a:t>
            </a:r>
            <a:r>
              <a:rPr lang="en-US" sz="1200" b="1" dirty="0">
                <a:solidFill>
                  <a:srgbClr val="000000"/>
                </a:solidFill>
                <a:latin typeface="Consolas" panose="020B0609020204030204" pitchFamily="49" charset="0"/>
              </a:rPr>
              <a:t>build</a:t>
            </a:r>
          </a:p>
          <a:p>
            <a:r>
              <a:rPr lang="en-US" sz="1200" dirty="0">
                <a:solidFill>
                  <a:srgbClr val="0000FF"/>
                </a:solidFill>
                <a:latin typeface="Consolas" panose="020B0609020204030204" pitchFamily="49" charset="0"/>
              </a:rPr>
              <a:t>WORKDIR</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src</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COPY</a:t>
            </a:r>
            <a:r>
              <a:rPr lang="en-US" sz="1200" dirty="0">
                <a:solidFill>
                  <a:srgbClr val="000000"/>
                </a:solidFill>
                <a:latin typeface="Consolas" panose="020B0609020204030204" pitchFamily="49" charset="0"/>
              </a:rPr>
              <a:t> HelloWorld.sln ./</a:t>
            </a:r>
          </a:p>
          <a:p>
            <a:r>
              <a:rPr lang="en-US" sz="1200" dirty="0">
                <a:solidFill>
                  <a:srgbClr val="0000FF"/>
                </a:solidFill>
                <a:latin typeface="Consolas" panose="020B0609020204030204" pitchFamily="49" charset="0"/>
              </a:rPr>
              <a:t>COPY</a:t>
            </a:r>
            <a:r>
              <a:rPr lang="en-US" sz="1200" dirty="0">
                <a:solidFill>
                  <a:srgbClr val="000000"/>
                </a:solidFill>
                <a:latin typeface="Consolas" panose="020B0609020204030204" pitchFamily="49" charset="0"/>
              </a:rPr>
              <a:t> HelloWorld/</a:t>
            </a:r>
            <a:r>
              <a:rPr lang="en-US" sz="1200" dirty="0" err="1">
                <a:solidFill>
                  <a:srgbClr val="000000"/>
                </a:solidFill>
                <a:latin typeface="Consolas" panose="020B0609020204030204" pitchFamily="49" charset="0"/>
              </a:rPr>
              <a:t>HelloWorld.csproj</a:t>
            </a:r>
            <a:r>
              <a:rPr lang="en-US" sz="1200" dirty="0">
                <a:solidFill>
                  <a:srgbClr val="000000"/>
                </a:solidFill>
                <a:latin typeface="Consolas" panose="020B0609020204030204" pitchFamily="49" charset="0"/>
              </a:rPr>
              <a:t> HelloWorld/</a:t>
            </a:r>
          </a:p>
          <a:p>
            <a:r>
              <a:rPr lang="en-US" sz="1200" dirty="0">
                <a:solidFill>
                  <a:srgbClr val="0000FF"/>
                </a:solidFill>
                <a:latin typeface="Consolas" panose="020B0609020204030204" pitchFamily="49" charset="0"/>
              </a:rPr>
              <a:t>RUN </a:t>
            </a:r>
            <a:r>
              <a:rPr lang="en-US" sz="1200" dirty="0">
                <a:solidFill>
                  <a:srgbClr val="000000"/>
                </a:solidFill>
                <a:latin typeface="Consolas" panose="020B0609020204030204" pitchFamily="49" charset="0"/>
              </a:rPr>
              <a:t>dotnet restore -nowarn:msb3202,nu1503</a:t>
            </a:r>
          </a:p>
          <a:p>
            <a:r>
              <a:rPr lang="en-US" sz="1200" dirty="0">
                <a:solidFill>
                  <a:srgbClr val="0000FF"/>
                </a:solidFill>
                <a:latin typeface="Consolas" panose="020B0609020204030204" pitchFamily="49" charset="0"/>
              </a:rPr>
              <a:t>COPY</a:t>
            </a:r>
            <a:r>
              <a:rPr lang="en-US" sz="1200" dirty="0">
                <a:solidFill>
                  <a:srgbClr val="000000"/>
                </a:solidFill>
                <a:latin typeface="Consolas" panose="020B0609020204030204" pitchFamily="49" charset="0"/>
              </a:rPr>
              <a:t> . .</a:t>
            </a:r>
          </a:p>
          <a:p>
            <a:r>
              <a:rPr lang="en-US" sz="1200" dirty="0">
                <a:solidFill>
                  <a:srgbClr val="0000FF"/>
                </a:solidFill>
                <a:latin typeface="Consolas" panose="020B0609020204030204" pitchFamily="49" charset="0"/>
              </a:rPr>
              <a:t>WORKDIR</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src</a:t>
            </a:r>
            <a:r>
              <a:rPr lang="en-US" sz="1200" dirty="0">
                <a:solidFill>
                  <a:srgbClr val="000000"/>
                </a:solidFill>
                <a:latin typeface="Consolas" panose="020B0609020204030204" pitchFamily="49" charset="0"/>
              </a:rPr>
              <a:t>/HelloWorld</a:t>
            </a:r>
          </a:p>
          <a:p>
            <a:r>
              <a:rPr lang="en-US" sz="1200" dirty="0">
                <a:solidFill>
                  <a:srgbClr val="0000FF"/>
                </a:solidFill>
                <a:latin typeface="Consolas" panose="020B0609020204030204" pitchFamily="49" charset="0"/>
              </a:rPr>
              <a:t>RUN</a:t>
            </a:r>
            <a:r>
              <a:rPr lang="en-US" sz="1200" dirty="0">
                <a:solidFill>
                  <a:srgbClr val="000000"/>
                </a:solidFill>
                <a:latin typeface="Consolas" panose="020B0609020204030204" pitchFamily="49" charset="0"/>
              </a:rPr>
              <a:t> dotnet build -c Release -o /app</a:t>
            </a:r>
          </a:p>
          <a:p>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a:t>
            </a:r>
            <a:r>
              <a:rPr lang="en-US" sz="1200" dirty="0">
                <a:solidFill>
                  <a:srgbClr val="000000"/>
                </a:solidFill>
                <a:highlight>
                  <a:srgbClr val="FFFF00"/>
                </a:highlight>
                <a:latin typeface="Consolas" panose="020B0609020204030204" pitchFamily="49" charset="0"/>
              </a:rPr>
              <a:t>build</a:t>
            </a:r>
            <a:r>
              <a:rPr lang="en-US" sz="1200" dirty="0">
                <a:solidFill>
                  <a:srgbClr val="000000"/>
                </a:solidFill>
                <a:latin typeface="Consolas" panose="020B0609020204030204" pitchFamily="49" charset="0"/>
              </a:rPr>
              <a:t> AS </a:t>
            </a:r>
            <a:r>
              <a:rPr lang="en-US" sz="1200" b="1" dirty="0">
                <a:solidFill>
                  <a:srgbClr val="000000"/>
                </a:solidFill>
                <a:latin typeface="Consolas" panose="020B0609020204030204" pitchFamily="49" charset="0"/>
              </a:rPr>
              <a:t>publish</a:t>
            </a:r>
          </a:p>
          <a:p>
            <a:r>
              <a:rPr lang="en-US" sz="1200" dirty="0">
                <a:solidFill>
                  <a:srgbClr val="0000FF"/>
                </a:solidFill>
                <a:latin typeface="Consolas" panose="020B0609020204030204" pitchFamily="49" charset="0"/>
              </a:rPr>
              <a:t>RUN</a:t>
            </a:r>
            <a:r>
              <a:rPr lang="en-US" sz="1200" dirty="0">
                <a:solidFill>
                  <a:srgbClr val="000000"/>
                </a:solidFill>
                <a:latin typeface="Consolas" panose="020B0609020204030204" pitchFamily="49" charset="0"/>
              </a:rPr>
              <a:t> dotnet publish -c Release -o /app</a:t>
            </a:r>
          </a:p>
          <a:p>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a:t>
            </a:r>
            <a:r>
              <a:rPr lang="en-US" sz="1200" dirty="0">
                <a:solidFill>
                  <a:srgbClr val="000000"/>
                </a:solidFill>
                <a:highlight>
                  <a:srgbClr val="FFFF00"/>
                </a:highlight>
                <a:latin typeface="Consolas" panose="020B0609020204030204" pitchFamily="49" charset="0"/>
              </a:rPr>
              <a:t>base</a:t>
            </a:r>
            <a:r>
              <a:rPr lang="en-US" sz="1200" dirty="0">
                <a:solidFill>
                  <a:srgbClr val="000000"/>
                </a:solidFill>
                <a:latin typeface="Consolas" panose="020B0609020204030204" pitchFamily="49" charset="0"/>
              </a:rPr>
              <a:t> AS </a:t>
            </a:r>
            <a:r>
              <a:rPr lang="en-US" sz="1200" b="1" dirty="0">
                <a:solidFill>
                  <a:srgbClr val="000000"/>
                </a:solidFill>
                <a:latin typeface="Consolas" panose="020B0609020204030204" pitchFamily="49" charset="0"/>
              </a:rPr>
              <a:t>final</a:t>
            </a:r>
          </a:p>
          <a:p>
            <a:r>
              <a:rPr lang="en-US" sz="1200" dirty="0">
                <a:solidFill>
                  <a:srgbClr val="0000FF"/>
                </a:solidFill>
                <a:latin typeface="Consolas" panose="020B0609020204030204" pitchFamily="49" charset="0"/>
              </a:rPr>
              <a:t>WORKDIR</a:t>
            </a:r>
            <a:r>
              <a:rPr lang="en-US" sz="1200" dirty="0">
                <a:solidFill>
                  <a:srgbClr val="000000"/>
                </a:solidFill>
                <a:latin typeface="Consolas" panose="020B0609020204030204" pitchFamily="49" charset="0"/>
              </a:rPr>
              <a:t> /app</a:t>
            </a:r>
          </a:p>
          <a:p>
            <a:r>
              <a:rPr lang="en-US" sz="1200" dirty="0">
                <a:solidFill>
                  <a:srgbClr val="0000FF"/>
                </a:solidFill>
                <a:latin typeface="Consolas" panose="020B0609020204030204" pitchFamily="49" charset="0"/>
              </a:rPr>
              <a:t>COPY </a:t>
            </a:r>
            <a:r>
              <a:rPr lang="en-US" sz="1200" dirty="0">
                <a:solidFill>
                  <a:srgbClr val="000000"/>
                </a:solidFill>
                <a:latin typeface="Consolas" panose="020B0609020204030204" pitchFamily="49" charset="0"/>
              </a:rPr>
              <a:t>--from=publish /app .</a:t>
            </a:r>
          </a:p>
          <a:p>
            <a:r>
              <a:rPr lang="en-US" sz="1200" dirty="0">
                <a:solidFill>
                  <a:srgbClr val="0000FF"/>
                </a:solidFill>
                <a:latin typeface="Consolas" panose="020B0609020204030204" pitchFamily="49" charset="0"/>
              </a:rPr>
              <a:t>ENTRYPOINT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"dotnet"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"HelloWorld.dll"</a:t>
            </a:r>
            <a:r>
              <a:rPr lang="en-US" sz="1200" dirty="0">
                <a:solidFill>
                  <a:srgbClr val="000000"/>
                </a:solidFill>
                <a:latin typeface="Consolas" panose="020B0609020204030204" pitchFamily="49" charset="0"/>
              </a:rPr>
              <a:t>]</a:t>
            </a:r>
          </a:p>
        </p:txBody>
      </p:sp>
      <p:sp>
        <p:nvSpPr>
          <p:cNvPr id="49" name="Rectangle 48">
            <a:extLst>
              <a:ext uri="{FF2B5EF4-FFF2-40B4-BE49-F238E27FC236}">
                <a16:creationId xmlns:a16="http://schemas.microsoft.com/office/drawing/2014/main" id="{70EB6B7B-0357-49B7-B09A-E7F78CFBB1A8}"/>
              </a:ext>
            </a:extLst>
          </p:cNvPr>
          <p:cNvSpPr/>
          <p:nvPr/>
        </p:nvSpPr>
        <p:spPr>
          <a:xfrm>
            <a:off x="8441267" y="1987371"/>
            <a:ext cx="3445933" cy="4159428"/>
          </a:xfrm>
          <a:prstGeom prst="rect">
            <a:avLst/>
          </a:pr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Tree>
    <p:extLst>
      <p:ext uri="{BB962C8B-B14F-4D97-AF65-F5344CB8AC3E}">
        <p14:creationId xmlns:p14="http://schemas.microsoft.com/office/powerpoint/2010/main" val="156048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wipe(left)">
                                      <p:cBhvr>
                                        <p:cTn id="7" dur="500"/>
                                        <p:tgtEl>
                                          <p:spTgt spid="4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
                                            <p:txEl>
                                              <p:pRg st="1" end="1"/>
                                            </p:txEl>
                                          </p:spTgt>
                                        </p:tgtEl>
                                        <p:attrNameLst>
                                          <p:attrName>style.visibility</p:attrName>
                                        </p:attrNameLst>
                                      </p:cBhvr>
                                      <p:to>
                                        <p:strVal val="visible"/>
                                      </p:to>
                                    </p:set>
                                    <p:animEffect transition="in" filter="wipe(left)">
                                      <p:cBhvr>
                                        <p:cTn id="11" dur="500"/>
                                        <p:tgtEl>
                                          <p:spTgt spid="45">
                                            <p:txEl>
                                              <p:pRg st="1" end="1"/>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p:tgtEl>
                                          <p:spTgt spid="24"/>
                                        </p:tgtEl>
                                        <p:attrNameLst>
                                          <p:attrName>ppt_y</p:attrName>
                                        </p:attrNameLst>
                                      </p:cBhvr>
                                      <p:tavLst>
                                        <p:tav tm="0">
                                          <p:val>
                                            <p:strVal val="#ppt_y+#ppt_h*1.125000"/>
                                          </p:val>
                                        </p:tav>
                                        <p:tav tm="100000">
                                          <p:val>
                                            <p:strVal val="#ppt_y"/>
                                          </p:val>
                                        </p:tav>
                                      </p:tavLst>
                                    </p:anim>
                                    <p:animEffect transition="in" filter="wipe(up)">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5">
                                            <p:txEl>
                                              <p:pRg st="3" end="3"/>
                                            </p:txEl>
                                          </p:spTgt>
                                        </p:tgtEl>
                                        <p:attrNameLst>
                                          <p:attrName>style.visibility</p:attrName>
                                        </p:attrNameLst>
                                      </p:cBhvr>
                                      <p:to>
                                        <p:strVal val="visible"/>
                                      </p:to>
                                    </p:set>
                                    <p:animEffect transition="in" filter="wipe(left)">
                                      <p:cBhvr>
                                        <p:cTn id="21" dur="500"/>
                                        <p:tgtEl>
                                          <p:spTgt spid="45">
                                            <p:txEl>
                                              <p:pRg st="3" end="3"/>
                                            </p:txEl>
                                          </p:spTgt>
                                        </p:tgtEl>
                                      </p:cBhvr>
                                    </p:animEffect>
                                  </p:childTnLst>
                                </p:cTn>
                              </p:par>
                            </p:childTnLst>
                          </p:cTn>
                        </p:par>
                        <p:par>
                          <p:cTn id="22" fill="hold">
                            <p:stCondLst>
                              <p:cond delay="500"/>
                            </p:stCondLst>
                            <p:childTnLst>
                              <p:par>
                                <p:cTn id="23" presetID="12" presetClass="entr" presetSubtype="4"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p:tgtEl>
                                          <p:spTgt spid="5"/>
                                        </p:tgtEl>
                                        <p:attrNameLst>
                                          <p:attrName>ppt_y</p:attrName>
                                        </p:attrNameLst>
                                      </p:cBhvr>
                                      <p:tavLst>
                                        <p:tav tm="0">
                                          <p:val>
                                            <p:strVal val="#ppt_y+#ppt_h*1.125000"/>
                                          </p:val>
                                        </p:tav>
                                        <p:tav tm="100000">
                                          <p:val>
                                            <p:strVal val="#ppt_y"/>
                                          </p:val>
                                        </p:tav>
                                      </p:tavLst>
                                    </p:anim>
                                    <p:animEffect transition="in" filter="wipe(up)">
                                      <p:cBhvr>
                                        <p:cTn id="26" dur="500"/>
                                        <p:tgtEl>
                                          <p:spTgt spid="5"/>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45">
                                            <p:txEl>
                                              <p:pRg st="4" end="4"/>
                                            </p:txEl>
                                          </p:spTgt>
                                        </p:tgtEl>
                                        <p:attrNameLst>
                                          <p:attrName>style.visibility</p:attrName>
                                        </p:attrNameLst>
                                      </p:cBhvr>
                                      <p:to>
                                        <p:strVal val="visible"/>
                                      </p:to>
                                    </p:set>
                                    <p:animEffect transition="in" filter="wipe(left)">
                                      <p:cBhvr>
                                        <p:cTn id="30" dur="500"/>
                                        <p:tgtEl>
                                          <p:spTgt spid="4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animEffect transition="in" filter="wipe(left)">
                                      <p:cBhvr>
                                        <p:cTn id="35" dur="500"/>
                                        <p:tgtEl>
                                          <p:spTgt spid="45">
                                            <p:txEl>
                                              <p:pRg st="5" end="5"/>
                                            </p:txEl>
                                          </p:spTgt>
                                        </p:tgtEl>
                                      </p:cBhvr>
                                    </p:animEffect>
                                  </p:childTnLst>
                                </p:cTn>
                              </p:par>
                            </p:childTnLst>
                          </p:cTn>
                        </p:par>
                        <p:par>
                          <p:cTn id="36" fill="hold">
                            <p:stCondLst>
                              <p:cond delay="500"/>
                            </p:stCondLst>
                            <p:childTnLst>
                              <p:par>
                                <p:cTn id="37" presetID="12" presetClass="entr" presetSubtype="4"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p:tgtEl>
                                          <p:spTgt spid="6"/>
                                        </p:tgtEl>
                                        <p:attrNameLst>
                                          <p:attrName>ppt_y</p:attrName>
                                        </p:attrNameLst>
                                      </p:cBhvr>
                                      <p:tavLst>
                                        <p:tav tm="0">
                                          <p:val>
                                            <p:strVal val="#ppt_y+#ppt_h*1.125000"/>
                                          </p:val>
                                        </p:tav>
                                        <p:tav tm="100000">
                                          <p:val>
                                            <p:strVal val="#ppt_y"/>
                                          </p:val>
                                        </p:tav>
                                      </p:tavLst>
                                    </p:anim>
                                    <p:animEffect transition="in" filter="wipe(up)">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5">
                                            <p:txEl>
                                              <p:pRg st="6" end="6"/>
                                            </p:txEl>
                                          </p:spTgt>
                                        </p:tgtEl>
                                        <p:attrNameLst>
                                          <p:attrName>style.visibility</p:attrName>
                                        </p:attrNameLst>
                                      </p:cBhvr>
                                      <p:to>
                                        <p:strVal val="visible"/>
                                      </p:to>
                                    </p:set>
                                    <p:animEffect transition="in" filter="wipe(left)">
                                      <p:cBhvr>
                                        <p:cTn id="45" dur="500"/>
                                        <p:tgtEl>
                                          <p:spTgt spid="45">
                                            <p:txEl>
                                              <p:pRg st="6" end="6"/>
                                            </p:txEl>
                                          </p:spTgt>
                                        </p:tgtEl>
                                      </p:cBhvr>
                                    </p:animEffect>
                                  </p:childTnLst>
                                </p:cTn>
                              </p:par>
                            </p:childTnLst>
                          </p:cTn>
                        </p:par>
                        <p:par>
                          <p:cTn id="46" fill="hold">
                            <p:stCondLst>
                              <p:cond delay="500"/>
                            </p:stCondLst>
                            <p:childTnLst>
                              <p:par>
                                <p:cTn id="47" presetID="12" presetClass="entr" presetSubtype="4"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5">
                                            <p:txEl>
                                              <p:pRg st="7" end="7"/>
                                            </p:txEl>
                                          </p:spTgt>
                                        </p:tgtEl>
                                        <p:attrNameLst>
                                          <p:attrName>style.visibility</p:attrName>
                                        </p:attrNameLst>
                                      </p:cBhvr>
                                      <p:to>
                                        <p:strVal val="visible"/>
                                      </p:to>
                                    </p:set>
                                    <p:animEffect transition="in" filter="wipe(left)">
                                      <p:cBhvr>
                                        <p:cTn id="55" dur="500"/>
                                        <p:tgtEl>
                                          <p:spTgt spid="45">
                                            <p:txEl>
                                              <p:pRg st="7" end="7"/>
                                            </p:txEl>
                                          </p:spTgt>
                                        </p:tgtEl>
                                      </p:cBhvr>
                                    </p:animEffect>
                                  </p:childTnLst>
                                </p:cTn>
                              </p:par>
                            </p:childTnLst>
                          </p:cTn>
                        </p:par>
                        <p:par>
                          <p:cTn id="56" fill="hold">
                            <p:stCondLst>
                              <p:cond delay="500"/>
                            </p:stCondLst>
                            <p:childTnLst>
                              <p:par>
                                <p:cTn id="57" presetID="12" presetClass="entr" presetSubtype="4"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p:tgtEl>
                                          <p:spTgt spid="8"/>
                                        </p:tgtEl>
                                        <p:attrNameLst>
                                          <p:attrName>ppt_y</p:attrName>
                                        </p:attrNameLst>
                                      </p:cBhvr>
                                      <p:tavLst>
                                        <p:tav tm="0">
                                          <p:val>
                                            <p:strVal val="#ppt_y+#ppt_h*1.125000"/>
                                          </p:val>
                                        </p:tav>
                                        <p:tav tm="100000">
                                          <p:val>
                                            <p:strVal val="#ppt_y"/>
                                          </p:val>
                                        </p:tav>
                                      </p:tavLst>
                                    </p:anim>
                                    <p:animEffect transition="in" filter="wipe(up)">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5">
                                            <p:txEl>
                                              <p:pRg st="8" end="8"/>
                                            </p:txEl>
                                          </p:spTgt>
                                        </p:tgtEl>
                                        <p:attrNameLst>
                                          <p:attrName>style.visibility</p:attrName>
                                        </p:attrNameLst>
                                      </p:cBhvr>
                                      <p:to>
                                        <p:strVal val="visible"/>
                                      </p:to>
                                    </p:set>
                                    <p:animEffect transition="in" filter="wipe(left)">
                                      <p:cBhvr>
                                        <p:cTn id="65" dur="500"/>
                                        <p:tgtEl>
                                          <p:spTgt spid="45">
                                            <p:txEl>
                                              <p:pRg st="8" end="8"/>
                                            </p:txEl>
                                          </p:spTgt>
                                        </p:tgtEl>
                                      </p:cBhvr>
                                    </p:animEffect>
                                  </p:childTnLst>
                                </p:cTn>
                              </p:par>
                            </p:childTnLst>
                          </p:cTn>
                        </p:par>
                        <p:par>
                          <p:cTn id="66" fill="hold">
                            <p:stCondLst>
                              <p:cond delay="500"/>
                            </p:stCondLst>
                            <p:childTnLst>
                              <p:par>
                                <p:cTn id="67" presetID="12" presetClass="entr" presetSubtype="4"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additive="base">
                                        <p:cTn id="69" dur="500"/>
                                        <p:tgtEl>
                                          <p:spTgt spid="9"/>
                                        </p:tgtEl>
                                        <p:attrNameLst>
                                          <p:attrName>ppt_y</p:attrName>
                                        </p:attrNameLst>
                                      </p:cBhvr>
                                      <p:tavLst>
                                        <p:tav tm="0">
                                          <p:val>
                                            <p:strVal val="#ppt_y+#ppt_h*1.125000"/>
                                          </p:val>
                                        </p:tav>
                                        <p:tav tm="100000">
                                          <p:val>
                                            <p:strVal val="#ppt_y"/>
                                          </p:val>
                                        </p:tav>
                                      </p:tavLst>
                                    </p:anim>
                                    <p:animEffect transition="in" filter="wipe(up)">
                                      <p:cBhvr>
                                        <p:cTn id="70" dur="500"/>
                                        <p:tgtEl>
                                          <p:spTgt spid="9"/>
                                        </p:tgtEl>
                                      </p:cBhvr>
                                    </p:animEffect>
                                  </p:childTnLst>
                                </p:cTn>
                              </p:par>
                            </p:childTnLst>
                          </p:cTn>
                        </p:par>
                        <p:par>
                          <p:cTn id="71" fill="hold">
                            <p:stCondLst>
                              <p:cond delay="1000"/>
                            </p:stCondLst>
                            <p:childTnLst>
                              <p:par>
                                <p:cTn id="72" presetID="22" presetClass="entr" presetSubtype="8" fill="hold" nodeType="afterEffect">
                                  <p:stCondLst>
                                    <p:cond delay="0"/>
                                  </p:stCondLst>
                                  <p:childTnLst>
                                    <p:set>
                                      <p:cBhvr>
                                        <p:cTn id="73" dur="1" fill="hold">
                                          <p:stCondLst>
                                            <p:cond delay="0"/>
                                          </p:stCondLst>
                                        </p:cTn>
                                        <p:tgtEl>
                                          <p:spTgt spid="45">
                                            <p:txEl>
                                              <p:pRg st="9" end="9"/>
                                            </p:txEl>
                                          </p:spTgt>
                                        </p:tgtEl>
                                        <p:attrNameLst>
                                          <p:attrName>style.visibility</p:attrName>
                                        </p:attrNameLst>
                                      </p:cBhvr>
                                      <p:to>
                                        <p:strVal val="visible"/>
                                      </p:to>
                                    </p:set>
                                    <p:animEffect transition="in" filter="wipe(left)">
                                      <p:cBhvr>
                                        <p:cTn id="74" dur="500"/>
                                        <p:tgtEl>
                                          <p:spTgt spid="45">
                                            <p:txEl>
                                              <p:pRg st="9" end="9"/>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45">
                                            <p:txEl>
                                              <p:pRg st="10" end="10"/>
                                            </p:txEl>
                                          </p:spTgt>
                                        </p:tgtEl>
                                        <p:attrNameLst>
                                          <p:attrName>style.visibility</p:attrName>
                                        </p:attrNameLst>
                                      </p:cBhvr>
                                      <p:to>
                                        <p:strVal val="visible"/>
                                      </p:to>
                                    </p:set>
                                    <p:animEffect transition="in" filter="wipe(left)">
                                      <p:cBhvr>
                                        <p:cTn id="79" dur="500"/>
                                        <p:tgtEl>
                                          <p:spTgt spid="45">
                                            <p:txEl>
                                              <p:pRg st="10" end="10"/>
                                            </p:txEl>
                                          </p:spTgt>
                                        </p:tgtEl>
                                      </p:cBhvr>
                                    </p:animEffect>
                                  </p:childTnLst>
                                </p:cTn>
                              </p:par>
                            </p:childTnLst>
                          </p:cTn>
                        </p:par>
                        <p:par>
                          <p:cTn id="80" fill="hold">
                            <p:stCondLst>
                              <p:cond delay="500"/>
                            </p:stCondLst>
                            <p:childTnLst>
                              <p:par>
                                <p:cTn id="81" presetID="12" presetClass="entr" presetSubtype="4" fill="hold" grpId="0" nodeType="after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p:tgtEl>
                                          <p:spTgt spid="10"/>
                                        </p:tgtEl>
                                        <p:attrNameLst>
                                          <p:attrName>ppt_y</p:attrName>
                                        </p:attrNameLst>
                                      </p:cBhvr>
                                      <p:tavLst>
                                        <p:tav tm="0">
                                          <p:val>
                                            <p:strVal val="#ppt_y+#ppt_h*1.125000"/>
                                          </p:val>
                                        </p:tav>
                                        <p:tav tm="100000">
                                          <p:val>
                                            <p:strVal val="#ppt_y"/>
                                          </p:val>
                                        </p:tav>
                                      </p:tavLst>
                                    </p:anim>
                                    <p:animEffect transition="in" filter="wipe(up)">
                                      <p:cBhvr>
                                        <p:cTn id="84" dur="500"/>
                                        <p:tgtEl>
                                          <p:spTgt spid="1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45">
                                            <p:txEl>
                                              <p:pRg st="12" end="12"/>
                                            </p:txEl>
                                          </p:spTgt>
                                        </p:tgtEl>
                                        <p:attrNameLst>
                                          <p:attrName>style.visibility</p:attrName>
                                        </p:attrNameLst>
                                      </p:cBhvr>
                                      <p:to>
                                        <p:strVal val="visible"/>
                                      </p:to>
                                    </p:set>
                                    <p:animEffect transition="in" filter="wipe(left)">
                                      <p:cBhvr>
                                        <p:cTn id="89" dur="500"/>
                                        <p:tgtEl>
                                          <p:spTgt spid="45">
                                            <p:txEl>
                                              <p:pRg st="12" end="12"/>
                                            </p:txEl>
                                          </p:spTgt>
                                        </p:tgtEl>
                                      </p:cBhvr>
                                    </p:animEffect>
                                  </p:childTnLst>
                                </p:cTn>
                              </p:par>
                            </p:childTnLst>
                          </p:cTn>
                        </p:par>
                        <p:par>
                          <p:cTn id="90" fill="hold">
                            <p:stCondLst>
                              <p:cond delay="500"/>
                            </p:stCondLst>
                            <p:childTnLst>
                              <p:par>
                                <p:cTn id="91" presetID="22" presetClass="entr" presetSubtype="8" fill="hold" nodeType="after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wipe(left)">
                                      <p:cBhvr>
                                        <p:cTn id="93" dur="500"/>
                                        <p:tgtEl>
                                          <p:spTgt spid="22"/>
                                        </p:tgtEl>
                                      </p:cBhvr>
                                    </p:animEffect>
                                  </p:childTnLst>
                                </p:cTn>
                              </p:par>
                            </p:childTnLst>
                          </p:cTn>
                        </p:par>
                        <p:par>
                          <p:cTn id="94" fill="hold">
                            <p:stCondLst>
                              <p:cond delay="1000"/>
                            </p:stCondLst>
                            <p:childTnLst>
                              <p:par>
                                <p:cTn id="95" presetID="12" presetClass="entr" presetSubtype="4" fill="hold" grpId="0" nodeType="after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additive="base">
                                        <p:cTn id="97" dur="500"/>
                                        <p:tgtEl>
                                          <p:spTgt spid="11"/>
                                        </p:tgtEl>
                                        <p:attrNameLst>
                                          <p:attrName>ppt_y</p:attrName>
                                        </p:attrNameLst>
                                      </p:cBhvr>
                                      <p:tavLst>
                                        <p:tav tm="0">
                                          <p:val>
                                            <p:strVal val="#ppt_y+#ppt_h*1.125000"/>
                                          </p:val>
                                        </p:tav>
                                        <p:tav tm="100000">
                                          <p:val>
                                            <p:strVal val="#ppt_y"/>
                                          </p:val>
                                        </p:tav>
                                      </p:tavLst>
                                    </p:anim>
                                    <p:animEffect transition="in" filter="wipe(up)">
                                      <p:cBhvr>
                                        <p:cTn id="98" dur="500"/>
                                        <p:tgtEl>
                                          <p:spTgt spid="1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45">
                                            <p:txEl>
                                              <p:pRg st="13" end="13"/>
                                            </p:txEl>
                                          </p:spTgt>
                                        </p:tgtEl>
                                        <p:attrNameLst>
                                          <p:attrName>style.visibility</p:attrName>
                                        </p:attrNameLst>
                                      </p:cBhvr>
                                      <p:to>
                                        <p:strVal val="visible"/>
                                      </p:to>
                                    </p:set>
                                    <p:animEffect transition="in" filter="wipe(left)">
                                      <p:cBhvr>
                                        <p:cTn id="103" dur="500"/>
                                        <p:tgtEl>
                                          <p:spTgt spid="45">
                                            <p:txEl>
                                              <p:pRg st="13" end="13"/>
                                            </p:txEl>
                                          </p:spTgt>
                                        </p:tgtEl>
                                      </p:cBhvr>
                                    </p:animEffect>
                                  </p:childTnLst>
                                </p:cTn>
                              </p:par>
                            </p:childTnLst>
                          </p:cTn>
                        </p:par>
                        <p:par>
                          <p:cTn id="104" fill="hold">
                            <p:stCondLst>
                              <p:cond delay="500"/>
                            </p:stCondLst>
                            <p:childTnLst>
                              <p:par>
                                <p:cTn id="105" presetID="12" presetClass="entr" presetSubtype="4" fill="hold" grpId="0" nodeType="afterEffect">
                                  <p:stCondLst>
                                    <p:cond delay="0"/>
                                  </p:stCondLst>
                                  <p:childTnLst>
                                    <p:set>
                                      <p:cBhvr>
                                        <p:cTn id="106" dur="1" fill="hold">
                                          <p:stCondLst>
                                            <p:cond delay="0"/>
                                          </p:stCondLst>
                                        </p:cTn>
                                        <p:tgtEl>
                                          <p:spTgt spid="12"/>
                                        </p:tgtEl>
                                        <p:attrNameLst>
                                          <p:attrName>style.visibility</p:attrName>
                                        </p:attrNameLst>
                                      </p:cBhvr>
                                      <p:to>
                                        <p:strVal val="visible"/>
                                      </p:to>
                                    </p:set>
                                    <p:anim calcmode="lin" valueType="num">
                                      <p:cBhvr additive="base">
                                        <p:cTn id="107" dur="500"/>
                                        <p:tgtEl>
                                          <p:spTgt spid="12"/>
                                        </p:tgtEl>
                                        <p:attrNameLst>
                                          <p:attrName>ppt_y</p:attrName>
                                        </p:attrNameLst>
                                      </p:cBhvr>
                                      <p:tavLst>
                                        <p:tav tm="0">
                                          <p:val>
                                            <p:strVal val="#ppt_y+#ppt_h*1.125000"/>
                                          </p:val>
                                        </p:tav>
                                        <p:tav tm="100000">
                                          <p:val>
                                            <p:strVal val="#ppt_y"/>
                                          </p:val>
                                        </p:tav>
                                      </p:tavLst>
                                    </p:anim>
                                    <p:animEffect transition="in" filter="wipe(up)">
                                      <p:cBhvr>
                                        <p:cTn id="108" dur="500"/>
                                        <p:tgtEl>
                                          <p:spTgt spid="12"/>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45">
                                            <p:txEl>
                                              <p:pRg st="15" end="15"/>
                                            </p:txEl>
                                          </p:spTgt>
                                        </p:tgtEl>
                                        <p:attrNameLst>
                                          <p:attrName>style.visibility</p:attrName>
                                        </p:attrNameLst>
                                      </p:cBhvr>
                                      <p:to>
                                        <p:strVal val="visible"/>
                                      </p:to>
                                    </p:set>
                                    <p:animEffect transition="in" filter="wipe(left)">
                                      <p:cBhvr>
                                        <p:cTn id="113" dur="500"/>
                                        <p:tgtEl>
                                          <p:spTgt spid="45">
                                            <p:txEl>
                                              <p:pRg st="15" end="15"/>
                                            </p:txEl>
                                          </p:spTgt>
                                        </p:tgtEl>
                                      </p:cBhvr>
                                    </p:animEffect>
                                  </p:childTnLst>
                                </p:cTn>
                              </p:par>
                            </p:childTnLst>
                          </p:cTn>
                        </p:par>
                        <p:par>
                          <p:cTn id="114" fill="hold">
                            <p:stCondLst>
                              <p:cond delay="500"/>
                            </p:stCondLst>
                            <p:childTnLst>
                              <p:par>
                                <p:cTn id="115" presetID="12" presetClass="entr" presetSubtype="4" fill="hold" grpId="0" nodeType="afterEffect">
                                  <p:stCondLst>
                                    <p:cond delay="0"/>
                                  </p:stCondLst>
                                  <p:childTnLst>
                                    <p:set>
                                      <p:cBhvr>
                                        <p:cTn id="116" dur="1" fill="hold">
                                          <p:stCondLst>
                                            <p:cond delay="0"/>
                                          </p:stCondLst>
                                        </p:cTn>
                                        <p:tgtEl>
                                          <p:spTgt spid="27"/>
                                        </p:tgtEl>
                                        <p:attrNameLst>
                                          <p:attrName>style.visibility</p:attrName>
                                        </p:attrNameLst>
                                      </p:cBhvr>
                                      <p:to>
                                        <p:strVal val="visible"/>
                                      </p:to>
                                    </p:set>
                                    <p:anim calcmode="lin" valueType="num">
                                      <p:cBhvr additive="base">
                                        <p:cTn id="117" dur="500"/>
                                        <p:tgtEl>
                                          <p:spTgt spid="27"/>
                                        </p:tgtEl>
                                        <p:attrNameLst>
                                          <p:attrName>ppt_y</p:attrName>
                                        </p:attrNameLst>
                                      </p:cBhvr>
                                      <p:tavLst>
                                        <p:tav tm="0">
                                          <p:val>
                                            <p:strVal val="#ppt_y+#ppt_h*1.125000"/>
                                          </p:val>
                                        </p:tav>
                                        <p:tav tm="100000">
                                          <p:val>
                                            <p:strVal val="#ppt_y"/>
                                          </p:val>
                                        </p:tav>
                                      </p:tavLst>
                                    </p:anim>
                                    <p:animEffect transition="in" filter="wipe(up)">
                                      <p:cBhvr>
                                        <p:cTn id="118" dur="500"/>
                                        <p:tgtEl>
                                          <p:spTgt spid="27"/>
                                        </p:tgtEl>
                                      </p:cBhvr>
                                    </p:animEffect>
                                  </p:childTnLst>
                                </p:cTn>
                              </p:par>
                              <p:par>
                                <p:cTn id="119" presetID="22" presetClass="entr" presetSubtype="4" fill="hold" nodeType="with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wipe(down)">
                                      <p:cBhvr>
                                        <p:cTn id="121" dur="500"/>
                                        <p:tgtEl>
                                          <p:spTgt spid="34"/>
                                        </p:tgtEl>
                                      </p:cBhvr>
                                    </p:animEffect>
                                  </p:childTnLst>
                                </p:cTn>
                              </p:par>
                            </p:childTnLst>
                          </p:cTn>
                        </p:par>
                        <p:par>
                          <p:cTn id="122" fill="hold">
                            <p:stCondLst>
                              <p:cond delay="1000"/>
                            </p:stCondLst>
                            <p:childTnLst>
                              <p:par>
                                <p:cTn id="123" presetID="22" presetClass="entr" presetSubtype="8" fill="hold" nodeType="afterEffect">
                                  <p:stCondLst>
                                    <p:cond delay="0"/>
                                  </p:stCondLst>
                                  <p:childTnLst>
                                    <p:set>
                                      <p:cBhvr>
                                        <p:cTn id="124" dur="1" fill="hold">
                                          <p:stCondLst>
                                            <p:cond delay="0"/>
                                          </p:stCondLst>
                                        </p:cTn>
                                        <p:tgtEl>
                                          <p:spTgt spid="45">
                                            <p:txEl>
                                              <p:pRg st="16" end="16"/>
                                            </p:txEl>
                                          </p:spTgt>
                                        </p:tgtEl>
                                        <p:attrNameLst>
                                          <p:attrName>style.visibility</p:attrName>
                                        </p:attrNameLst>
                                      </p:cBhvr>
                                      <p:to>
                                        <p:strVal val="visible"/>
                                      </p:to>
                                    </p:set>
                                    <p:animEffect transition="in" filter="wipe(left)">
                                      <p:cBhvr>
                                        <p:cTn id="125" dur="500"/>
                                        <p:tgtEl>
                                          <p:spTgt spid="45">
                                            <p:txEl>
                                              <p:pRg st="16" end="16"/>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45">
                                            <p:txEl>
                                              <p:pRg st="17" end="17"/>
                                            </p:txEl>
                                          </p:spTgt>
                                        </p:tgtEl>
                                        <p:attrNameLst>
                                          <p:attrName>style.visibility</p:attrName>
                                        </p:attrNameLst>
                                      </p:cBhvr>
                                      <p:to>
                                        <p:strVal val="visible"/>
                                      </p:to>
                                    </p:set>
                                    <p:animEffect transition="in" filter="wipe(left)">
                                      <p:cBhvr>
                                        <p:cTn id="130" dur="500"/>
                                        <p:tgtEl>
                                          <p:spTgt spid="45">
                                            <p:txEl>
                                              <p:pRg st="17" end="17"/>
                                            </p:txEl>
                                          </p:spTgt>
                                        </p:tgtEl>
                                      </p:cBhvr>
                                    </p:animEffect>
                                  </p:childTnLst>
                                </p:cTn>
                              </p:par>
                            </p:childTnLst>
                          </p:cTn>
                        </p:par>
                        <p:par>
                          <p:cTn id="131" fill="hold">
                            <p:stCondLst>
                              <p:cond delay="500"/>
                            </p:stCondLst>
                            <p:childTnLst>
                              <p:par>
                                <p:cTn id="132" presetID="12" presetClass="entr" presetSubtype="4" fill="hold" grpId="0" nodeType="afterEffect">
                                  <p:stCondLst>
                                    <p:cond delay="0"/>
                                  </p:stCondLst>
                                  <p:childTnLst>
                                    <p:set>
                                      <p:cBhvr>
                                        <p:cTn id="133" dur="1" fill="hold">
                                          <p:stCondLst>
                                            <p:cond delay="0"/>
                                          </p:stCondLst>
                                        </p:cTn>
                                        <p:tgtEl>
                                          <p:spTgt spid="29"/>
                                        </p:tgtEl>
                                        <p:attrNameLst>
                                          <p:attrName>style.visibility</p:attrName>
                                        </p:attrNameLst>
                                      </p:cBhvr>
                                      <p:to>
                                        <p:strVal val="visible"/>
                                      </p:to>
                                    </p:set>
                                    <p:anim calcmode="lin" valueType="num">
                                      <p:cBhvr additive="base">
                                        <p:cTn id="134" dur="500"/>
                                        <p:tgtEl>
                                          <p:spTgt spid="29"/>
                                        </p:tgtEl>
                                        <p:attrNameLst>
                                          <p:attrName>ppt_y</p:attrName>
                                        </p:attrNameLst>
                                      </p:cBhvr>
                                      <p:tavLst>
                                        <p:tav tm="0">
                                          <p:val>
                                            <p:strVal val="#ppt_y+#ppt_h*1.125000"/>
                                          </p:val>
                                        </p:tav>
                                        <p:tav tm="100000">
                                          <p:val>
                                            <p:strVal val="#ppt_y"/>
                                          </p:val>
                                        </p:tav>
                                      </p:tavLst>
                                    </p:anim>
                                    <p:animEffect transition="in" filter="wipe(up)">
                                      <p:cBhvr>
                                        <p:cTn id="135" dur="500"/>
                                        <p:tgtEl>
                                          <p:spTgt spid="29"/>
                                        </p:tgtEl>
                                      </p:cBhvr>
                                    </p:animEffect>
                                  </p:childTnLst>
                                </p:cTn>
                              </p:par>
                            </p:childTnLst>
                          </p:cTn>
                        </p:par>
                        <p:par>
                          <p:cTn id="136" fill="hold">
                            <p:stCondLst>
                              <p:cond delay="1000"/>
                            </p:stCondLst>
                            <p:childTnLst>
                              <p:par>
                                <p:cTn id="137" presetID="22" presetClass="entr" presetSubtype="8" fill="hold" nodeType="afterEffect">
                                  <p:stCondLst>
                                    <p:cond delay="0"/>
                                  </p:stCondLst>
                                  <p:childTnLst>
                                    <p:set>
                                      <p:cBhvr>
                                        <p:cTn id="138" dur="1" fill="hold">
                                          <p:stCondLst>
                                            <p:cond delay="0"/>
                                          </p:stCondLst>
                                        </p:cTn>
                                        <p:tgtEl>
                                          <p:spTgt spid="30"/>
                                        </p:tgtEl>
                                        <p:attrNameLst>
                                          <p:attrName>style.visibility</p:attrName>
                                        </p:attrNameLst>
                                      </p:cBhvr>
                                      <p:to>
                                        <p:strVal val="visible"/>
                                      </p:to>
                                    </p:set>
                                    <p:animEffect transition="in" filter="wipe(left)">
                                      <p:cBhvr>
                                        <p:cTn id="139" dur="500"/>
                                        <p:tgtEl>
                                          <p:spTgt spid="30"/>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nodeType="clickEffect">
                                  <p:stCondLst>
                                    <p:cond delay="0"/>
                                  </p:stCondLst>
                                  <p:childTnLst>
                                    <p:set>
                                      <p:cBhvr>
                                        <p:cTn id="143" dur="1" fill="hold">
                                          <p:stCondLst>
                                            <p:cond delay="0"/>
                                          </p:stCondLst>
                                        </p:cTn>
                                        <p:tgtEl>
                                          <p:spTgt spid="45">
                                            <p:txEl>
                                              <p:pRg st="18" end="18"/>
                                            </p:txEl>
                                          </p:spTgt>
                                        </p:tgtEl>
                                        <p:attrNameLst>
                                          <p:attrName>style.visibility</p:attrName>
                                        </p:attrNameLst>
                                      </p:cBhvr>
                                      <p:to>
                                        <p:strVal val="visible"/>
                                      </p:to>
                                    </p:set>
                                    <p:animEffect transition="in" filter="wipe(left)">
                                      <p:cBhvr>
                                        <p:cTn id="144" dur="500"/>
                                        <p:tgtEl>
                                          <p:spTgt spid="45">
                                            <p:txEl>
                                              <p:pRg st="18" end="18"/>
                                            </p:txEl>
                                          </p:spTgt>
                                        </p:tgtEl>
                                      </p:cBhvr>
                                    </p:animEffect>
                                  </p:childTnLst>
                                </p:cTn>
                              </p:par>
                              <p:par>
                                <p:cTn id="145" presetID="12" presetClass="entr" presetSubtype="4"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additive="base">
                                        <p:cTn id="147" dur="500"/>
                                        <p:tgtEl>
                                          <p:spTgt spid="33"/>
                                        </p:tgtEl>
                                        <p:attrNameLst>
                                          <p:attrName>ppt_y</p:attrName>
                                        </p:attrNameLst>
                                      </p:cBhvr>
                                      <p:tavLst>
                                        <p:tav tm="0">
                                          <p:val>
                                            <p:strVal val="#ppt_y+#ppt_h*1.125000"/>
                                          </p:val>
                                        </p:tav>
                                        <p:tav tm="100000">
                                          <p:val>
                                            <p:strVal val="#ppt_y"/>
                                          </p:val>
                                        </p:tav>
                                      </p:tavLst>
                                    </p:anim>
                                    <p:animEffect transition="in" filter="wipe(up)">
                                      <p:cBhvr>
                                        <p:cTn id="148" dur="500"/>
                                        <p:tgtEl>
                                          <p:spTgt spid="33"/>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49"/>
                                        </p:tgtEl>
                                        <p:attrNameLst>
                                          <p:attrName>style.visibility</p:attrName>
                                        </p:attrNameLst>
                                      </p:cBhvr>
                                      <p:to>
                                        <p:strVal val="visible"/>
                                      </p:to>
                                    </p:set>
                                    <p:animEffect transition="in" filter="fade">
                                      <p:cBhvr>
                                        <p:cTn id="153" dur="500"/>
                                        <p:tgtEl>
                                          <p:spTgt spid="49"/>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xit" presetSubtype="0" fill="hold" grpId="0" nodeType="clickEffect">
                                  <p:stCondLst>
                                    <p:cond delay="0"/>
                                  </p:stCondLst>
                                  <p:childTnLst>
                                    <p:animEffect transition="out" filter="fade">
                                      <p:cBhvr>
                                        <p:cTn id="157" dur="1500"/>
                                        <p:tgtEl>
                                          <p:spTgt spid="45">
                                            <p:txEl>
                                              <p:pRg st="0" end="0"/>
                                            </p:txEl>
                                          </p:spTgt>
                                        </p:tgtEl>
                                      </p:cBhvr>
                                    </p:animEffect>
                                    <p:set>
                                      <p:cBhvr>
                                        <p:cTn id="158" dur="1" fill="hold">
                                          <p:stCondLst>
                                            <p:cond delay="1499"/>
                                          </p:stCondLst>
                                        </p:cTn>
                                        <p:tgtEl>
                                          <p:spTgt spid="45">
                                            <p:txEl>
                                              <p:pRg st="0" end="0"/>
                                            </p:txEl>
                                          </p:spTgt>
                                        </p:tgtEl>
                                        <p:attrNameLst>
                                          <p:attrName>style.visibility</p:attrName>
                                        </p:attrNameLst>
                                      </p:cBhvr>
                                      <p:to>
                                        <p:strVal val="hidden"/>
                                      </p:to>
                                    </p:set>
                                  </p:childTnLst>
                                </p:cTn>
                              </p:par>
                              <p:par>
                                <p:cTn id="159" presetID="10" presetClass="exit" presetSubtype="0" fill="hold" grpId="0" nodeType="withEffect">
                                  <p:stCondLst>
                                    <p:cond delay="0"/>
                                  </p:stCondLst>
                                  <p:childTnLst>
                                    <p:animEffect transition="out" filter="fade">
                                      <p:cBhvr>
                                        <p:cTn id="160" dur="1500"/>
                                        <p:tgtEl>
                                          <p:spTgt spid="45">
                                            <p:txEl>
                                              <p:pRg st="1" end="1"/>
                                            </p:txEl>
                                          </p:spTgt>
                                        </p:tgtEl>
                                      </p:cBhvr>
                                    </p:animEffect>
                                    <p:set>
                                      <p:cBhvr>
                                        <p:cTn id="161" dur="1" fill="hold">
                                          <p:stCondLst>
                                            <p:cond delay="1499"/>
                                          </p:stCondLst>
                                        </p:cTn>
                                        <p:tgtEl>
                                          <p:spTgt spid="45">
                                            <p:txEl>
                                              <p:pRg st="1" end="1"/>
                                            </p:txEl>
                                          </p:spTgt>
                                        </p:tgtEl>
                                        <p:attrNameLst>
                                          <p:attrName>style.visibility</p:attrName>
                                        </p:attrNameLst>
                                      </p:cBhvr>
                                      <p:to>
                                        <p:strVal val="hidden"/>
                                      </p:to>
                                    </p:set>
                                  </p:childTnLst>
                                </p:cTn>
                              </p:par>
                              <p:par>
                                <p:cTn id="162" presetID="10" presetClass="exit" presetSubtype="0" fill="hold" grpId="0" nodeType="withEffect">
                                  <p:stCondLst>
                                    <p:cond delay="0"/>
                                  </p:stCondLst>
                                  <p:childTnLst>
                                    <p:animEffect transition="out" filter="fade">
                                      <p:cBhvr>
                                        <p:cTn id="163" dur="1500"/>
                                        <p:tgtEl>
                                          <p:spTgt spid="45">
                                            <p:txEl>
                                              <p:pRg st="3" end="3"/>
                                            </p:txEl>
                                          </p:spTgt>
                                        </p:tgtEl>
                                      </p:cBhvr>
                                    </p:animEffect>
                                    <p:set>
                                      <p:cBhvr>
                                        <p:cTn id="164" dur="1" fill="hold">
                                          <p:stCondLst>
                                            <p:cond delay="1499"/>
                                          </p:stCondLst>
                                        </p:cTn>
                                        <p:tgtEl>
                                          <p:spTgt spid="45">
                                            <p:txEl>
                                              <p:pRg st="3" end="3"/>
                                            </p:txEl>
                                          </p:spTgt>
                                        </p:tgtEl>
                                        <p:attrNameLst>
                                          <p:attrName>style.visibility</p:attrName>
                                        </p:attrNameLst>
                                      </p:cBhvr>
                                      <p:to>
                                        <p:strVal val="hidden"/>
                                      </p:to>
                                    </p:set>
                                  </p:childTnLst>
                                </p:cTn>
                              </p:par>
                              <p:par>
                                <p:cTn id="165" presetID="10" presetClass="exit" presetSubtype="0" fill="hold" grpId="0" nodeType="withEffect">
                                  <p:stCondLst>
                                    <p:cond delay="0"/>
                                  </p:stCondLst>
                                  <p:childTnLst>
                                    <p:animEffect transition="out" filter="fade">
                                      <p:cBhvr>
                                        <p:cTn id="166" dur="1500"/>
                                        <p:tgtEl>
                                          <p:spTgt spid="45">
                                            <p:txEl>
                                              <p:pRg st="4" end="4"/>
                                            </p:txEl>
                                          </p:spTgt>
                                        </p:tgtEl>
                                      </p:cBhvr>
                                    </p:animEffect>
                                    <p:set>
                                      <p:cBhvr>
                                        <p:cTn id="167" dur="1" fill="hold">
                                          <p:stCondLst>
                                            <p:cond delay="1499"/>
                                          </p:stCondLst>
                                        </p:cTn>
                                        <p:tgtEl>
                                          <p:spTgt spid="45">
                                            <p:txEl>
                                              <p:pRg st="4" end="4"/>
                                            </p:txEl>
                                          </p:spTgt>
                                        </p:tgtEl>
                                        <p:attrNameLst>
                                          <p:attrName>style.visibility</p:attrName>
                                        </p:attrNameLst>
                                      </p:cBhvr>
                                      <p:to>
                                        <p:strVal val="hidden"/>
                                      </p:to>
                                    </p:set>
                                  </p:childTnLst>
                                </p:cTn>
                              </p:par>
                              <p:par>
                                <p:cTn id="168" presetID="10" presetClass="exit" presetSubtype="0" fill="hold" grpId="0" nodeType="withEffect">
                                  <p:stCondLst>
                                    <p:cond delay="0"/>
                                  </p:stCondLst>
                                  <p:childTnLst>
                                    <p:animEffect transition="out" filter="fade">
                                      <p:cBhvr>
                                        <p:cTn id="169" dur="1500"/>
                                        <p:tgtEl>
                                          <p:spTgt spid="45">
                                            <p:txEl>
                                              <p:pRg st="5" end="5"/>
                                            </p:txEl>
                                          </p:spTgt>
                                        </p:tgtEl>
                                      </p:cBhvr>
                                    </p:animEffect>
                                    <p:set>
                                      <p:cBhvr>
                                        <p:cTn id="170" dur="1" fill="hold">
                                          <p:stCondLst>
                                            <p:cond delay="1499"/>
                                          </p:stCondLst>
                                        </p:cTn>
                                        <p:tgtEl>
                                          <p:spTgt spid="45">
                                            <p:txEl>
                                              <p:pRg st="5" end="5"/>
                                            </p:txEl>
                                          </p:spTgt>
                                        </p:tgtEl>
                                        <p:attrNameLst>
                                          <p:attrName>style.visibility</p:attrName>
                                        </p:attrNameLst>
                                      </p:cBhvr>
                                      <p:to>
                                        <p:strVal val="hidden"/>
                                      </p:to>
                                    </p:set>
                                  </p:childTnLst>
                                </p:cTn>
                              </p:par>
                              <p:par>
                                <p:cTn id="171" presetID="10" presetClass="exit" presetSubtype="0" fill="hold" grpId="0" nodeType="withEffect">
                                  <p:stCondLst>
                                    <p:cond delay="0"/>
                                  </p:stCondLst>
                                  <p:childTnLst>
                                    <p:animEffect transition="out" filter="fade">
                                      <p:cBhvr>
                                        <p:cTn id="172" dur="1500"/>
                                        <p:tgtEl>
                                          <p:spTgt spid="45">
                                            <p:txEl>
                                              <p:pRg st="6" end="6"/>
                                            </p:txEl>
                                          </p:spTgt>
                                        </p:tgtEl>
                                      </p:cBhvr>
                                    </p:animEffect>
                                    <p:set>
                                      <p:cBhvr>
                                        <p:cTn id="173" dur="1" fill="hold">
                                          <p:stCondLst>
                                            <p:cond delay="1499"/>
                                          </p:stCondLst>
                                        </p:cTn>
                                        <p:tgtEl>
                                          <p:spTgt spid="45">
                                            <p:txEl>
                                              <p:pRg st="6" end="6"/>
                                            </p:txEl>
                                          </p:spTgt>
                                        </p:tgtEl>
                                        <p:attrNameLst>
                                          <p:attrName>style.visibility</p:attrName>
                                        </p:attrNameLst>
                                      </p:cBhvr>
                                      <p:to>
                                        <p:strVal val="hidden"/>
                                      </p:to>
                                    </p:set>
                                  </p:childTnLst>
                                </p:cTn>
                              </p:par>
                              <p:par>
                                <p:cTn id="174" presetID="10" presetClass="exit" presetSubtype="0" fill="hold" grpId="0" nodeType="withEffect">
                                  <p:stCondLst>
                                    <p:cond delay="0"/>
                                  </p:stCondLst>
                                  <p:childTnLst>
                                    <p:animEffect transition="out" filter="fade">
                                      <p:cBhvr>
                                        <p:cTn id="175" dur="1500"/>
                                        <p:tgtEl>
                                          <p:spTgt spid="45">
                                            <p:txEl>
                                              <p:pRg st="7" end="7"/>
                                            </p:txEl>
                                          </p:spTgt>
                                        </p:tgtEl>
                                      </p:cBhvr>
                                    </p:animEffect>
                                    <p:set>
                                      <p:cBhvr>
                                        <p:cTn id="176" dur="1" fill="hold">
                                          <p:stCondLst>
                                            <p:cond delay="1499"/>
                                          </p:stCondLst>
                                        </p:cTn>
                                        <p:tgtEl>
                                          <p:spTgt spid="45">
                                            <p:txEl>
                                              <p:pRg st="7" end="7"/>
                                            </p:txEl>
                                          </p:spTgt>
                                        </p:tgtEl>
                                        <p:attrNameLst>
                                          <p:attrName>style.visibility</p:attrName>
                                        </p:attrNameLst>
                                      </p:cBhvr>
                                      <p:to>
                                        <p:strVal val="hidden"/>
                                      </p:to>
                                    </p:set>
                                  </p:childTnLst>
                                </p:cTn>
                              </p:par>
                              <p:par>
                                <p:cTn id="177" presetID="10" presetClass="exit" presetSubtype="0" fill="hold" grpId="0" nodeType="withEffect">
                                  <p:stCondLst>
                                    <p:cond delay="0"/>
                                  </p:stCondLst>
                                  <p:childTnLst>
                                    <p:animEffect transition="out" filter="fade">
                                      <p:cBhvr>
                                        <p:cTn id="178" dur="1500"/>
                                        <p:tgtEl>
                                          <p:spTgt spid="45">
                                            <p:txEl>
                                              <p:pRg st="8" end="8"/>
                                            </p:txEl>
                                          </p:spTgt>
                                        </p:tgtEl>
                                      </p:cBhvr>
                                    </p:animEffect>
                                    <p:set>
                                      <p:cBhvr>
                                        <p:cTn id="179" dur="1" fill="hold">
                                          <p:stCondLst>
                                            <p:cond delay="1499"/>
                                          </p:stCondLst>
                                        </p:cTn>
                                        <p:tgtEl>
                                          <p:spTgt spid="45">
                                            <p:txEl>
                                              <p:pRg st="8" end="8"/>
                                            </p:txEl>
                                          </p:spTgt>
                                        </p:tgtEl>
                                        <p:attrNameLst>
                                          <p:attrName>style.visibility</p:attrName>
                                        </p:attrNameLst>
                                      </p:cBhvr>
                                      <p:to>
                                        <p:strVal val="hidden"/>
                                      </p:to>
                                    </p:set>
                                  </p:childTnLst>
                                </p:cTn>
                              </p:par>
                              <p:par>
                                <p:cTn id="180" presetID="10" presetClass="exit" presetSubtype="0" fill="hold" grpId="0" nodeType="withEffect">
                                  <p:stCondLst>
                                    <p:cond delay="0"/>
                                  </p:stCondLst>
                                  <p:childTnLst>
                                    <p:animEffect transition="out" filter="fade">
                                      <p:cBhvr>
                                        <p:cTn id="181" dur="1500"/>
                                        <p:tgtEl>
                                          <p:spTgt spid="45">
                                            <p:txEl>
                                              <p:pRg st="9" end="9"/>
                                            </p:txEl>
                                          </p:spTgt>
                                        </p:tgtEl>
                                      </p:cBhvr>
                                    </p:animEffect>
                                    <p:set>
                                      <p:cBhvr>
                                        <p:cTn id="182" dur="1" fill="hold">
                                          <p:stCondLst>
                                            <p:cond delay="1499"/>
                                          </p:stCondLst>
                                        </p:cTn>
                                        <p:tgtEl>
                                          <p:spTgt spid="45">
                                            <p:txEl>
                                              <p:pRg st="9" end="9"/>
                                            </p:txEl>
                                          </p:spTgt>
                                        </p:tgtEl>
                                        <p:attrNameLst>
                                          <p:attrName>style.visibility</p:attrName>
                                        </p:attrNameLst>
                                      </p:cBhvr>
                                      <p:to>
                                        <p:strVal val="hidden"/>
                                      </p:to>
                                    </p:set>
                                  </p:childTnLst>
                                </p:cTn>
                              </p:par>
                              <p:par>
                                <p:cTn id="183" presetID="10" presetClass="exit" presetSubtype="0" fill="hold" grpId="0" nodeType="withEffect">
                                  <p:stCondLst>
                                    <p:cond delay="0"/>
                                  </p:stCondLst>
                                  <p:childTnLst>
                                    <p:animEffect transition="out" filter="fade">
                                      <p:cBhvr>
                                        <p:cTn id="184" dur="1500"/>
                                        <p:tgtEl>
                                          <p:spTgt spid="45">
                                            <p:txEl>
                                              <p:pRg st="10" end="10"/>
                                            </p:txEl>
                                          </p:spTgt>
                                        </p:tgtEl>
                                      </p:cBhvr>
                                    </p:animEffect>
                                    <p:set>
                                      <p:cBhvr>
                                        <p:cTn id="185" dur="1" fill="hold">
                                          <p:stCondLst>
                                            <p:cond delay="1499"/>
                                          </p:stCondLst>
                                        </p:cTn>
                                        <p:tgtEl>
                                          <p:spTgt spid="45">
                                            <p:txEl>
                                              <p:pRg st="10" end="10"/>
                                            </p:txEl>
                                          </p:spTgt>
                                        </p:tgtEl>
                                        <p:attrNameLst>
                                          <p:attrName>style.visibility</p:attrName>
                                        </p:attrNameLst>
                                      </p:cBhvr>
                                      <p:to>
                                        <p:strVal val="hidden"/>
                                      </p:to>
                                    </p:set>
                                  </p:childTnLst>
                                </p:cTn>
                              </p:par>
                              <p:par>
                                <p:cTn id="186" presetID="10" presetClass="exit" presetSubtype="0" fill="hold" grpId="0" nodeType="withEffect">
                                  <p:stCondLst>
                                    <p:cond delay="0"/>
                                  </p:stCondLst>
                                  <p:childTnLst>
                                    <p:animEffect transition="out" filter="fade">
                                      <p:cBhvr>
                                        <p:cTn id="187" dur="1500"/>
                                        <p:tgtEl>
                                          <p:spTgt spid="45">
                                            <p:txEl>
                                              <p:pRg st="12" end="12"/>
                                            </p:txEl>
                                          </p:spTgt>
                                        </p:tgtEl>
                                      </p:cBhvr>
                                    </p:animEffect>
                                    <p:set>
                                      <p:cBhvr>
                                        <p:cTn id="188" dur="1" fill="hold">
                                          <p:stCondLst>
                                            <p:cond delay="1499"/>
                                          </p:stCondLst>
                                        </p:cTn>
                                        <p:tgtEl>
                                          <p:spTgt spid="45">
                                            <p:txEl>
                                              <p:pRg st="12" end="12"/>
                                            </p:txEl>
                                          </p:spTgt>
                                        </p:tgtEl>
                                        <p:attrNameLst>
                                          <p:attrName>style.visibility</p:attrName>
                                        </p:attrNameLst>
                                      </p:cBhvr>
                                      <p:to>
                                        <p:strVal val="hidden"/>
                                      </p:to>
                                    </p:set>
                                  </p:childTnLst>
                                </p:cTn>
                              </p:par>
                              <p:par>
                                <p:cTn id="189" presetID="10" presetClass="exit" presetSubtype="0" fill="hold" grpId="0" nodeType="withEffect">
                                  <p:stCondLst>
                                    <p:cond delay="0"/>
                                  </p:stCondLst>
                                  <p:childTnLst>
                                    <p:animEffect transition="out" filter="fade">
                                      <p:cBhvr>
                                        <p:cTn id="190" dur="1500"/>
                                        <p:tgtEl>
                                          <p:spTgt spid="45">
                                            <p:txEl>
                                              <p:pRg st="13" end="13"/>
                                            </p:txEl>
                                          </p:spTgt>
                                        </p:tgtEl>
                                      </p:cBhvr>
                                    </p:animEffect>
                                    <p:set>
                                      <p:cBhvr>
                                        <p:cTn id="191" dur="1" fill="hold">
                                          <p:stCondLst>
                                            <p:cond delay="1499"/>
                                          </p:stCondLst>
                                        </p:cTn>
                                        <p:tgtEl>
                                          <p:spTgt spid="45">
                                            <p:txEl>
                                              <p:pRg st="13" end="13"/>
                                            </p:txEl>
                                          </p:spTgt>
                                        </p:tgtEl>
                                        <p:attrNameLst>
                                          <p:attrName>style.visibility</p:attrName>
                                        </p:attrNameLst>
                                      </p:cBhvr>
                                      <p:to>
                                        <p:strVal val="hidden"/>
                                      </p:to>
                                    </p:set>
                                  </p:childTnLst>
                                </p:cTn>
                              </p:par>
                              <p:par>
                                <p:cTn id="192" presetID="10" presetClass="exit" presetSubtype="0" fill="hold" grpId="0" nodeType="withEffect">
                                  <p:stCondLst>
                                    <p:cond delay="0"/>
                                  </p:stCondLst>
                                  <p:childTnLst>
                                    <p:animEffect transition="out" filter="fade">
                                      <p:cBhvr>
                                        <p:cTn id="193" dur="1500"/>
                                        <p:tgtEl>
                                          <p:spTgt spid="45">
                                            <p:txEl>
                                              <p:pRg st="15" end="15"/>
                                            </p:txEl>
                                          </p:spTgt>
                                        </p:tgtEl>
                                      </p:cBhvr>
                                    </p:animEffect>
                                    <p:set>
                                      <p:cBhvr>
                                        <p:cTn id="194" dur="1" fill="hold">
                                          <p:stCondLst>
                                            <p:cond delay="1499"/>
                                          </p:stCondLst>
                                        </p:cTn>
                                        <p:tgtEl>
                                          <p:spTgt spid="45">
                                            <p:txEl>
                                              <p:pRg st="15" end="15"/>
                                            </p:txEl>
                                          </p:spTgt>
                                        </p:tgtEl>
                                        <p:attrNameLst>
                                          <p:attrName>style.visibility</p:attrName>
                                        </p:attrNameLst>
                                      </p:cBhvr>
                                      <p:to>
                                        <p:strVal val="hidden"/>
                                      </p:to>
                                    </p:set>
                                  </p:childTnLst>
                                </p:cTn>
                              </p:par>
                              <p:par>
                                <p:cTn id="195" presetID="10" presetClass="exit" presetSubtype="0" fill="hold" grpId="0" nodeType="withEffect">
                                  <p:stCondLst>
                                    <p:cond delay="0"/>
                                  </p:stCondLst>
                                  <p:childTnLst>
                                    <p:animEffect transition="out" filter="fade">
                                      <p:cBhvr>
                                        <p:cTn id="196" dur="1500"/>
                                        <p:tgtEl>
                                          <p:spTgt spid="45">
                                            <p:txEl>
                                              <p:pRg st="16" end="16"/>
                                            </p:txEl>
                                          </p:spTgt>
                                        </p:tgtEl>
                                      </p:cBhvr>
                                    </p:animEffect>
                                    <p:set>
                                      <p:cBhvr>
                                        <p:cTn id="197" dur="1" fill="hold">
                                          <p:stCondLst>
                                            <p:cond delay="1499"/>
                                          </p:stCondLst>
                                        </p:cTn>
                                        <p:tgtEl>
                                          <p:spTgt spid="45">
                                            <p:txEl>
                                              <p:pRg st="16" end="16"/>
                                            </p:txEl>
                                          </p:spTgt>
                                        </p:tgtEl>
                                        <p:attrNameLst>
                                          <p:attrName>style.visibility</p:attrName>
                                        </p:attrNameLst>
                                      </p:cBhvr>
                                      <p:to>
                                        <p:strVal val="hidden"/>
                                      </p:to>
                                    </p:set>
                                  </p:childTnLst>
                                </p:cTn>
                              </p:par>
                              <p:par>
                                <p:cTn id="198" presetID="10" presetClass="exit" presetSubtype="0" fill="hold" grpId="0" nodeType="withEffect">
                                  <p:stCondLst>
                                    <p:cond delay="0"/>
                                  </p:stCondLst>
                                  <p:childTnLst>
                                    <p:animEffect transition="out" filter="fade">
                                      <p:cBhvr>
                                        <p:cTn id="199" dur="1500"/>
                                        <p:tgtEl>
                                          <p:spTgt spid="45">
                                            <p:txEl>
                                              <p:pRg st="17" end="17"/>
                                            </p:txEl>
                                          </p:spTgt>
                                        </p:tgtEl>
                                      </p:cBhvr>
                                    </p:animEffect>
                                    <p:set>
                                      <p:cBhvr>
                                        <p:cTn id="200" dur="1" fill="hold">
                                          <p:stCondLst>
                                            <p:cond delay="1499"/>
                                          </p:stCondLst>
                                        </p:cTn>
                                        <p:tgtEl>
                                          <p:spTgt spid="45">
                                            <p:txEl>
                                              <p:pRg st="17" end="17"/>
                                            </p:txEl>
                                          </p:spTgt>
                                        </p:tgtEl>
                                        <p:attrNameLst>
                                          <p:attrName>style.visibility</p:attrName>
                                        </p:attrNameLst>
                                      </p:cBhvr>
                                      <p:to>
                                        <p:strVal val="hidden"/>
                                      </p:to>
                                    </p:set>
                                  </p:childTnLst>
                                </p:cTn>
                              </p:par>
                              <p:par>
                                <p:cTn id="201" presetID="10" presetClass="exit" presetSubtype="0" fill="hold" grpId="0" nodeType="withEffect">
                                  <p:stCondLst>
                                    <p:cond delay="0"/>
                                  </p:stCondLst>
                                  <p:childTnLst>
                                    <p:animEffect transition="out" filter="fade">
                                      <p:cBhvr>
                                        <p:cTn id="202" dur="1500"/>
                                        <p:tgtEl>
                                          <p:spTgt spid="45">
                                            <p:txEl>
                                              <p:pRg st="18" end="18"/>
                                            </p:txEl>
                                          </p:spTgt>
                                        </p:tgtEl>
                                      </p:cBhvr>
                                    </p:animEffect>
                                    <p:set>
                                      <p:cBhvr>
                                        <p:cTn id="203" dur="1" fill="hold">
                                          <p:stCondLst>
                                            <p:cond delay="1499"/>
                                          </p:stCondLst>
                                        </p:cTn>
                                        <p:tgtEl>
                                          <p:spTgt spid="45">
                                            <p:txEl>
                                              <p:pRg st="18" end="18"/>
                                            </p:txEl>
                                          </p:spTgt>
                                        </p:tgtEl>
                                        <p:attrNameLst>
                                          <p:attrName>style.visibility</p:attrName>
                                        </p:attrNameLst>
                                      </p:cBhvr>
                                      <p:to>
                                        <p:strVal val="hidden"/>
                                      </p:to>
                                    </p:set>
                                  </p:childTnLst>
                                </p:cTn>
                              </p:par>
                              <p:par>
                                <p:cTn id="204" presetID="10" presetClass="exit" presetSubtype="0" fill="hold" grpId="1" nodeType="withEffect">
                                  <p:stCondLst>
                                    <p:cond delay="0"/>
                                  </p:stCondLst>
                                  <p:childTnLst>
                                    <p:animEffect transition="out" filter="fade">
                                      <p:cBhvr>
                                        <p:cTn id="205" dur="1500"/>
                                        <p:tgtEl>
                                          <p:spTgt spid="5"/>
                                        </p:tgtEl>
                                      </p:cBhvr>
                                    </p:animEffect>
                                    <p:set>
                                      <p:cBhvr>
                                        <p:cTn id="206" dur="1" fill="hold">
                                          <p:stCondLst>
                                            <p:cond delay="1499"/>
                                          </p:stCondLst>
                                        </p:cTn>
                                        <p:tgtEl>
                                          <p:spTgt spid="5"/>
                                        </p:tgtEl>
                                        <p:attrNameLst>
                                          <p:attrName>style.visibility</p:attrName>
                                        </p:attrNameLst>
                                      </p:cBhvr>
                                      <p:to>
                                        <p:strVal val="hidden"/>
                                      </p:to>
                                    </p:set>
                                  </p:childTnLst>
                                </p:cTn>
                              </p:par>
                              <p:par>
                                <p:cTn id="207" presetID="10" presetClass="exit" presetSubtype="0" fill="hold" grpId="1" nodeType="withEffect">
                                  <p:stCondLst>
                                    <p:cond delay="0"/>
                                  </p:stCondLst>
                                  <p:childTnLst>
                                    <p:animEffect transition="out" filter="fade">
                                      <p:cBhvr>
                                        <p:cTn id="208" dur="1500"/>
                                        <p:tgtEl>
                                          <p:spTgt spid="6"/>
                                        </p:tgtEl>
                                      </p:cBhvr>
                                    </p:animEffect>
                                    <p:set>
                                      <p:cBhvr>
                                        <p:cTn id="209" dur="1" fill="hold">
                                          <p:stCondLst>
                                            <p:cond delay="1499"/>
                                          </p:stCondLst>
                                        </p:cTn>
                                        <p:tgtEl>
                                          <p:spTgt spid="6"/>
                                        </p:tgtEl>
                                        <p:attrNameLst>
                                          <p:attrName>style.visibility</p:attrName>
                                        </p:attrNameLst>
                                      </p:cBhvr>
                                      <p:to>
                                        <p:strVal val="hidden"/>
                                      </p:to>
                                    </p:set>
                                  </p:childTnLst>
                                </p:cTn>
                              </p:par>
                              <p:par>
                                <p:cTn id="210" presetID="10" presetClass="exit" presetSubtype="0" fill="hold" grpId="1" nodeType="withEffect">
                                  <p:stCondLst>
                                    <p:cond delay="0"/>
                                  </p:stCondLst>
                                  <p:childTnLst>
                                    <p:animEffect transition="out" filter="fade">
                                      <p:cBhvr>
                                        <p:cTn id="211" dur="1500"/>
                                        <p:tgtEl>
                                          <p:spTgt spid="7"/>
                                        </p:tgtEl>
                                      </p:cBhvr>
                                    </p:animEffect>
                                    <p:set>
                                      <p:cBhvr>
                                        <p:cTn id="212" dur="1" fill="hold">
                                          <p:stCondLst>
                                            <p:cond delay="1499"/>
                                          </p:stCondLst>
                                        </p:cTn>
                                        <p:tgtEl>
                                          <p:spTgt spid="7"/>
                                        </p:tgtEl>
                                        <p:attrNameLst>
                                          <p:attrName>style.visibility</p:attrName>
                                        </p:attrNameLst>
                                      </p:cBhvr>
                                      <p:to>
                                        <p:strVal val="hidden"/>
                                      </p:to>
                                    </p:set>
                                  </p:childTnLst>
                                </p:cTn>
                              </p:par>
                              <p:par>
                                <p:cTn id="213" presetID="10" presetClass="exit" presetSubtype="0" fill="hold" grpId="1" nodeType="withEffect">
                                  <p:stCondLst>
                                    <p:cond delay="0"/>
                                  </p:stCondLst>
                                  <p:childTnLst>
                                    <p:animEffect transition="out" filter="fade">
                                      <p:cBhvr>
                                        <p:cTn id="214" dur="1500"/>
                                        <p:tgtEl>
                                          <p:spTgt spid="8"/>
                                        </p:tgtEl>
                                      </p:cBhvr>
                                    </p:animEffect>
                                    <p:set>
                                      <p:cBhvr>
                                        <p:cTn id="215" dur="1" fill="hold">
                                          <p:stCondLst>
                                            <p:cond delay="1499"/>
                                          </p:stCondLst>
                                        </p:cTn>
                                        <p:tgtEl>
                                          <p:spTgt spid="8"/>
                                        </p:tgtEl>
                                        <p:attrNameLst>
                                          <p:attrName>style.visibility</p:attrName>
                                        </p:attrNameLst>
                                      </p:cBhvr>
                                      <p:to>
                                        <p:strVal val="hidden"/>
                                      </p:to>
                                    </p:set>
                                  </p:childTnLst>
                                </p:cTn>
                              </p:par>
                              <p:par>
                                <p:cTn id="216" presetID="10" presetClass="exit" presetSubtype="0" fill="hold" grpId="1" nodeType="withEffect">
                                  <p:stCondLst>
                                    <p:cond delay="0"/>
                                  </p:stCondLst>
                                  <p:childTnLst>
                                    <p:animEffect transition="out" filter="fade">
                                      <p:cBhvr>
                                        <p:cTn id="217" dur="1500"/>
                                        <p:tgtEl>
                                          <p:spTgt spid="9"/>
                                        </p:tgtEl>
                                      </p:cBhvr>
                                    </p:animEffect>
                                    <p:set>
                                      <p:cBhvr>
                                        <p:cTn id="218" dur="1" fill="hold">
                                          <p:stCondLst>
                                            <p:cond delay="1499"/>
                                          </p:stCondLst>
                                        </p:cTn>
                                        <p:tgtEl>
                                          <p:spTgt spid="9"/>
                                        </p:tgtEl>
                                        <p:attrNameLst>
                                          <p:attrName>style.visibility</p:attrName>
                                        </p:attrNameLst>
                                      </p:cBhvr>
                                      <p:to>
                                        <p:strVal val="hidden"/>
                                      </p:to>
                                    </p:set>
                                  </p:childTnLst>
                                </p:cTn>
                              </p:par>
                              <p:par>
                                <p:cTn id="219" presetID="10" presetClass="exit" presetSubtype="0" fill="hold" nodeType="withEffect">
                                  <p:stCondLst>
                                    <p:cond delay="0"/>
                                  </p:stCondLst>
                                  <p:childTnLst>
                                    <p:animEffect transition="out" filter="fade">
                                      <p:cBhvr>
                                        <p:cTn id="220" dur="1500"/>
                                        <p:tgtEl>
                                          <p:spTgt spid="22"/>
                                        </p:tgtEl>
                                      </p:cBhvr>
                                    </p:animEffect>
                                    <p:set>
                                      <p:cBhvr>
                                        <p:cTn id="221" dur="1" fill="hold">
                                          <p:stCondLst>
                                            <p:cond delay="1499"/>
                                          </p:stCondLst>
                                        </p:cTn>
                                        <p:tgtEl>
                                          <p:spTgt spid="22"/>
                                        </p:tgtEl>
                                        <p:attrNameLst>
                                          <p:attrName>style.visibility</p:attrName>
                                        </p:attrNameLst>
                                      </p:cBhvr>
                                      <p:to>
                                        <p:strVal val="hidden"/>
                                      </p:to>
                                    </p:set>
                                  </p:childTnLst>
                                </p:cTn>
                              </p:par>
                              <p:par>
                                <p:cTn id="222" presetID="10" presetClass="exit" presetSubtype="0" fill="hold" grpId="1" nodeType="withEffect">
                                  <p:stCondLst>
                                    <p:cond delay="0"/>
                                  </p:stCondLst>
                                  <p:childTnLst>
                                    <p:animEffect transition="out" filter="fade">
                                      <p:cBhvr>
                                        <p:cTn id="223" dur="1500"/>
                                        <p:tgtEl>
                                          <p:spTgt spid="11"/>
                                        </p:tgtEl>
                                      </p:cBhvr>
                                    </p:animEffect>
                                    <p:set>
                                      <p:cBhvr>
                                        <p:cTn id="224" dur="1" fill="hold">
                                          <p:stCondLst>
                                            <p:cond delay="1499"/>
                                          </p:stCondLst>
                                        </p:cTn>
                                        <p:tgtEl>
                                          <p:spTgt spid="11"/>
                                        </p:tgtEl>
                                        <p:attrNameLst>
                                          <p:attrName>style.visibility</p:attrName>
                                        </p:attrNameLst>
                                      </p:cBhvr>
                                      <p:to>
                                        <p:strVal val="hidden"/>
                                      </p:to>
                                    </p:set>
                                  </p:childTnLst>
                                </p:cTn>
                              </p:par>
                              <p:par>
                                <p:cTn id="225" presetID="10" presetClass="exit" presetSubtype="0" fill="hold" grpId="1" nodeType="withEffect">
                                  <p:stCondLst>
                                    <p:cond delay="0"/>
                                  </p:stCondLst>
                                  <p:childTnLst>
                                    <p:animEffect transition="out" filter="fade">
                                      <p:cBhvr>
                                        <p:cTn id="226" dur="1500"/>
                                        <p:tgtEl>
                                          <p:spTgt spid="12"/>
                                        </p:tgtEl>
                                      </p:cBhvr>
                                    </p:animEffect>
                                    <p:set>
                                      <p:cBhvr>
                                        <p:cTn id="227" dur="1" fill="hold">
                                          <p:stCondLst>
                                            <p:cond delay="1499"/>
                                          </p:stCondLst>
                                        </p:cTn>
                                        <p:tgtEl>
                                          <p:spTgt spid="12"/>
                                        </p:tgtEl>
                                        <p:attrNameLst>
                                          <p:attrName>style.visibility</p:attrName>
                                        </p:attrNameLst>
                                      </p:cBhvr>
                                      <p:to>
                                        <p:strVal val="hidden"/>
                                      </p:to>
                                    </p:set>
                                  </p:childTnLst>
                                </p:cTn>
                              </p:par>
                              <p:par>
                                <p:cTn id="228" presetID="10" presetClass="exit" presetSubtype="0" fill="hold" grpId="1" nodeType="withEffect">
                                  <p:stCondLst>
                                    <p:cond delay="0"/>
                                  </p:stCondLst>
                                  <p:childTnLst>
                                    <p:animEffect transition="out" filter="fade">
                                      <p:cBhvr>
                                        <p:cTn id="229" dur="1500"/>
                                        <p:tgtEl>
                                          <p:spTgt spid="10"/>
                                        </p:tgtEl>
                                      </p:cBhvr>
                                    </p:animEffect>
                                    <p:set>
                                      <p:cBhvr>
                                        <p:cTn id="230" dur="1" fill="hold">
                                          <p:stCondLst>
                                            <p:cond delay="1499"/>
                                          </p:stCondLst>
                                        </p:cTn>
                                        <p:tgtEl>
                                          <p:spTgt spid="10"/>
                                        </p:tgtEl>
                                        <p:attrNameLst>
                                          <p:attrName>style.visibility</p:attrName>
                                        </p:attrNameLst>
                                      </p:cBhvr>
                                      <p:to>
                                        <p:strVal val="hidden"/>
                                      </p:to>
                                    </p:set>
                                  </p:childTnLst>
                                </p:cTn>
                              </p:par>
                              <p:par>
                                <p:cTn id="231" presetID="10" presetClass="exit" presetSubtype="0" fill="hold" nodeType="withEffect">
                                  <p:stCondLst>
                                    <p:cond delay="0"/>
                                  </p:stCondLst>
                                  <p:childTnLst>
                                    <p:animEffect transition="out" filter="fade">
                                      <p:cBhvr>
                                        <p:cTn id="232" dur="1500"/>
                                        <p:tgtEl>
                                          <p:spTgt spid="30"/>
                                        </p:tgtEl>
                                      </p:cBhvr>
                                    </p:animEffect>
                                    <p:set>
                                      <p:cBhvr>
                                        <p:cTn id="233" dur="1" fill="hold">
                                          <p:stCondLst>
                                            <p:cond delay="1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24" grpId="0" animBg="1"/>
      <p:bldP spid="27" grpId="0" animBg="1"/>
      <p:bldP spid="29" grpId="0" animBg="1"/>
      <p:bldP spid="33" grpId="0" animBg="1"/>
      <p:bldP spid="45" grpId="0" build="allAtOnce"/>
      <p:bldP spid="4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a:extLst>
              <a:ext uri="{FF2B5EF4-FFF2-40B4-BE49-F238E27FC236}">
                <a16:creationId xmlns:a16="http://schemas.microsoft.com/office/drawing/2014/main" id="{34E80059-4DA1-4116-A904-6A19AB08C3EA}"/>
              </a:ext>
            </a:extLst>
          </p:cNvPr>
          <p:cNvSpPr/>
          <p:nvPr/>
        </p:nvSpPr>
        <p:spPr bwMode="auto">
          <a:xfrm>
            <a:off x="5663699" y="2996787"/>
            <a:ext cx="674695" cy="3315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36" name="Picture 235">
            <a:extLst>
              <a:ext uri="{FF2B5EF4-FFF2-40B4-BE49-F238E27FC236}">
                <a16:creationId xmlns:a16="http://schemas.microsoft.com/office/drawing/2014/main" id="{C30F6326-2D4F-4A7D-86DE-CCFB99D037ED}"/>
              </a:ext>
            </a:extLst>
          </p:cNvPr>
          <p:cNvPicPr>
            <a:picLocks noChangeAspect="1"/>
          </p:cNvPicPr>
          <p:nvPr/>
        </p:nvPicPr>
        <p:blipFill>
          <a:blip r:embed="rId2"/>
          <a:stretch>
            <a:fillRect/>
          </a:stretch>
        </p:blipFill>
        <p:spPr>
          <a:xfrm>
            <a:off x="5320872" y="2513528"/>
            <a:ext cx="1145281" cy="1145281"/>
          </a:xfrm>
          <a:prstGeom prst="rect">
            <a:avLst/>
          </a:prstGeom>
        </p:spPr>
      </p:pic>
      <p:sp>
        <p:nvSpPr>
          <p:cNvPr id="230" name="Rectangle 229">
            <a:extLst>
              <a:ext uri="{FF2B5EF4-FFF2-40B4-BE49-F238E27FC236}">
                <a16:creationId xmlns:a16="http://schemas.microsoft.com/office/drawing/2014/main" id="{B7EC324B-F971-4F36-806A-F4FB7D1F41ED}"/>
              </a:ext>
            </a:extLst>
          </p:cNvPr>
          <p:cNvSpPr/>
          <p:nvPr/>
        </p:nvSpPr>
        <p:spPr>
          <a:xfrm>
            <a:off x="5822321" y="3057163"/>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p>
        </p:txBody>
      </p:sp>
      <p:sp>
        <p:nvSpPr>
          <p:cNvPr id="106" name="Rectangle 105">
            <a:extLst>
              <a:ext uri="{FF2B5EF4-FFF2-40B4-BE49-F238E27FC236}">
                <a16:creationId xmlns:a16="http://schemas.microsoft.com/office/drawing/2014/main" id="{4415DF7C-776D-4FE9-873C-EA8BA6539CCA}"/>
              </a:ext>
            </a:extLst>
          </p:cNvPr>
          <p:cNvSpPr/>
          <p:nvPr/>
        </p:nvSpPr>
        <p:spPr bwMode="auto">
          <a:xfrm>
            <a:off x="7576058" y="3232851"/>
            <a:ext cx="2025662" cy="523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Expense</a:t>
            </a:r>
          </a:p>
        </p:txBody>
      </p:sp>
      <p:sp>
        <p:nvSpPr>
          <p:cNvPr id="4" name="Title 3">
            <a:extLst>
              <a:ext uri="{FF2B5EF4-FFF2-40B4-BE49-F238E27FC236}">
                <a16:creationId xmlns:a16="http://schemas.microsoft.com/office/drawing/2014/main" id="{5FC45981-5731-4836-B8C7-3A01958EB7E8}"/>
              </a:ext>
            </a:extLst>
          </p:cNvPr>
          <p:cNvSpPr>
            <a:spLocks noGrp="1"/>
          </p:cNvSpPr>
          <p:nvPr>
            <p:ph type="title"/>
          </p:nvPr>
        </p:nvSpPr>
        <p:spPr/>
        <p:txBody>
          <a:bodyPr/>
          <a:lstStyle/>
          <a:p>
            <a:r>
              <a:rPr lang="en-US"/>
              <a:t>Extracting Configuration</a:t>
            </a:r>
          </a:p>
        </p:txBody>
      </p:sp>
      <p:sp>
        <p:nvSpPr>
          <p:cNvPr id="5" name="Text Placeholder 4">
            <a:extLst>
              <a:ext uri="{FF2B5EF4-FFF2-40B4-BE49-F238E27FC236}">
                <a16:creationId xmlns:a16="http://schemas.microsoft.com/office/drawing/2014/main" id="{1771155C-D6F0-4D47-A760-B0FC093F8350}"/>
              </a:ext>
            </a:extLst>
          </p:cNvPr>
          <p:cNvSpPr>
            <a:spLocks noGrp="1"/>
          </p:cNvSpPr>
          <p:nvPr>
            <p:ph type="body" sz="quarter" idx="10"/>
          </p:nvPr>
        </p:nvSpPr>
        <p:spPr>
          <a:xfrm>
            <a:off x="584200" y="1435497"/>
            <a:ext cx="11018520" cy="947952"/>
          </a:xfrm>
        </p:spPr>
        <p:txBody>
          <a:bodyPr/>
          <a:lstStyle/>
          <a:p>
            <a:r>
              <a:rPr lang="en-US" dirty="0"/>
              <a:t>A build image </a:t>
            </a:r>
            <a:r>
              <a:rPr lang="en-US" b="1" i="1" dirty="0"/>
              <a:t>shall be </a:t>
            </a:r>
            <a:r>
              <a:rPr lang="en-US" dirty="0"/>
              <a:t>deployable across multiple environments</a:t>
            </a:r>
          </a:p>
          <a:p>
            <a:endParaRPr lang="en-US" dirty="0"/>
          </a:p>
        </p:txBody>
      </p:sp>
      <p:sp>
        <p:nvSpPr>
          <p:cNvPr id="48" name="TextBox 47">
            <a:extLst>
              <a:ext uri="{FF2B5EF4-FFF2-40B4-BE49-F238E27FC236}">
                <a16:creationId xmlns:a16="http://schemas.microsoft.com/office/drawing/2014/main" id="{16B1ABAD-13BA-4105-9E2B-7C3B34B6F28C}"/>
              </a:ext>
            </a:extLst>
          </p:cNvPr>
          <p:cNvSpPr txBox="1"/>
          <p:nvPr/>
        </p:nvSpPr>
        <p:spPr>
          <a:xfrm>
            <a:off x="3108403" y="7126226"/>
            <a:ext cx="1087962" cy="253916"/>
          </a:xfrm>
          <a:prstGeom prst="rect">
            <a:avLst/>
          </a:prstGeom>
          <a:noFill/>
        </p:spPr>
        <p:txBody>
          <a:bodyPr wrap="square" rtlCol="0">
            <a:spAutoFit/>
          </a:bodyPr>
          <a:lstStyle/>
          <a:p>
            <a:pPr algn="ctr"/>
            <a:r>
              <a:rPr lang="en-US" sz="1050"/>
              <a:t>Staging Env</a:t>
            </a:r>
          </a:p>
        </p:txBody>
      </p:sp>
      <p:grpSp>
        <p:nvGrpSpPr>
          <p:cNvPr id="87" name="Group 86">
            <a:extLst>
              <a:ext uri="{FF2B5EF4-FFF2-40B4-BE49-F238E27FC236}">
                <a16:creationId xmlns:a16="http://schemas.microsoft.com/office/drawing/2014/main" id="{433B0A4B-CF17-4B61-A0FE-7E678DDD3D18}"/>
              </a:ext>
            </a:extLst>
          </p:cNvPr>
          <p:cNvGrpSpPr/>
          <p:nvPr/>
        </p:nvGrpSpPr>
        <p:grpSpPr>
          <a:xfrm>
            <a:off x="5719946" y="6736803"/>
            <a:ext cx="1087962" cy="643339"/>
            <a:chOff x="2361586" y="6252336"/>
            <a:chExt cx="1087962" cy="643339"/>
          </a:xfrm>
        </p:grpSpPr>
        <p:pic>
          <p:nvPicPr>
            <p:cNvPr id="88" name="Picture 87">
              <a:extLst>
                <a:ext uri="{FF2B5EF4-FFF2-40B4-BE49-F238E27FC236}">
                  <a16:creationId xmlns:a16="http://schemas.microsoft.com/office/drawing/2014/main" id="{504C5CAF-45B9-4DC5-8863-AF787B40C2D5}"/>
                </a:ext>
              </a:extLst>
            </p:cNvPr>
            <p:cNvPicPr>
              <a:picLocks noChangeAspect="1"/>
            </p:cNvPicPr>
            <p:nvPr/>
          </p:nvPicPr>
          <p:blipFill>
            <a:blip r:embed="rId3"/>
            <a:stretch>
              <a:fillRect/>
            </a:stretch>
          </p:blipFill>
          <p:spPr>
            <a:xfrm>
              <a:off x="2585448" y="6252336"/>
              <a:ext cx="637765" cy="485838"/>
            </a:xfrm>
            <a:prstGeom prst="rect">
              <a:avLst/>
            </a:prstGeom>
          </p:spPr>
        </p:pic>
        <p:sp>
          <p:nvSpPr>
            <p:cNvPr id="89" name="TextBox 88">
              <a:extLst>
                <a:ext uri="{FF2B5EF4-FFF2-40B4-BE49-F238E27FC236}">
                  <a16:creationId xmlns:a16="http://schemas.microsoft.com/office/drawing/2014/main" id="{B1A56EEF-963A-4387-A76B-869CCEE68400}"/>
                </a:ext>
              </a:extLst>
            </p:cNvPr>
            <p:cNvSpPr txBox="1"/>
            <p:nvPr/>
          </p:nvSpPr>
          <p:spPr>
            <a:xfrm>
              <a:off x="2361586" y="6641759"/>
              <a:ext cx="1087962" cy="253916"/>
            </a:xfrm>
            <a:prstGeom prst="rect">
              <a:avLst/>
            </a:prstGeom>
            <a:noFill/>
          </p:spPr>
          <p:txBody>
            <a:bodyPr wrap="square" rtlCol="0">
              <a:spAutoFit/>
            </a:bodyPr>
            <a:lstStyle/>
            <a:p>
              <a:pPr algn="ctr"/>
              <a:r>
                <a:rPr lang="en-US" sz="1050"/>
                <a:t>Production</a:t>
              </a:r>
            </a:p>
          </p:txBody>
        </p:sp>
      </p:grpSp>
      <p:grpSp>
        <p:nvGrpSpPr>
          <p:cNvPr id="91" name="Group 90">
            <a:extLst>
              <a:ext uri="{FF2B5EF4-FFF2-40B4-BE49-F238E27FC236}">
                <a16:creationId xmlns:a16="http://schemas.microsoft.com/office/drawing/2014/main" id="{4D985549-62F3-4582-9096-F79EDBF079F9}"/>
              </a:ext>
            </a:extLst>
          </p:cNvPr>
          <p:cNvGrpSpPr/>
          <p:nvPr/>
        </p:nvGrpSpPr>
        <p:grpSpPr>
          <a:xfrm>
            <a:off x="8227638" y="6734512"/>
            <a:ext cx="1087962" cy="643339"/>
            <a:chOff x="2361586" y="6252336"/>
            <a:chExt cx="1087962" cy="643339"/>
          </a:xfrm>
        </p:grpSpPr>
        <p:pic>
          <p:nvPicPr>
            <p:cNvPr id="92" name="Picture 91">
              <a:extLst>
                <a:ext uri="{FF2B5EF4-FFF2-40B4-BE49-F238E27FC236}">
                  <a16:creationId xmlns:a16="http://schemas.microsoft.com/office/drawing/2014/main" id="{0EDC8656-9A88-4AA9-A39E-B296A0301B40}"/>
                </a:ext>
              </a:extLst>
            </p:cNvPr>
            <p:cNvPicPr>
              <a:picLocks noChangeAspect="1"/>
            </p:cNvPicPr>
            <p:nvPr/>
          </p:nvPicPr>
          <p:blipFill>
            <a:blip r:embed="rId3"/>
            <a:stretch>
              <a:fillRect/>
            </a:stretch>
          </p:blipFill>
          <p:spPr>
            <a:xfrm>
              <a:off x="2585448" y="6252336"/>
              <a:ext cx="637765" cy="485838"/>
            </a:xfrm>
            <a:prstGeom prst="rect">
              <a:avLst/>
            </a:prstGeom>
          </p:spPr>
        </p:pic>
        <p:sp>
          <p:nvSpPr>
            <p:cNvPr id="93" name="TextBox 92">
              <a:extLst>
                <a:ext uri="{FF2B5EF4-FFF2-40B4-BE49-F238E27FC236}">
                  <a16:creationId xmlns:a16="http://schemas.microsoft.com/office/drawing/2014/main" id="{CE4DB656-7631-49B1-9596-E330B28AF7A3}"/>
                </a:ext>
              </a:extLst>
            </p:cNvPr>
            <p:cNvSpPr txBox="1"/>
            <p:nvPr/>
          </p:nvSpPr>
          <p:spPr>
            <a:xfrm>
              <a:off x="2361586" y="6641759"/>
              <a:ext cx="1087962" cy="253916"/>
            </a:xfrm>
            <a:prstGeom prst="rect">
              <a:avLst/>
            </a:prstGeom>
            <a:noFill/>
          </p:spPr>
          <p:txBody>
            <a:bodyPr wrap="square" rtlCol="0">
              <a:spAutoFit/>
            </a:bodyPr>
            <a:lstStyle/>
            <a:p>
              <a:pPr algn="ctr"/>
              <a:r>
                <a:rPr lang="en-US" sz="1050"/>
                <a:t>Production 2</a:t>
              </a:r>
            </a:p>
          </p:txBody>
        </p:sp>
      </p:grpSp>
      <p:grpSp>
        <p:nvGrpSpPr>
          <p:cNvPr id="95" name="Group 94">
            <a:extLst>
              <a:ext uri="{FF2B5EF4-FFF2-40B4-BE49-F238E27FC236}">
                <a16:creationId xmlns:a16="http://schemas.microsoft.com/office/drawing/2014/main" id="{FCA0F581-1925-4349-B451-4D863A91EF51}"/>
              </a:ext>
            </a:extLst>
          </p:cNvPr>
          <p:cNvGrpSpPr/>
          <p:nvPr/>
        </p:nvGrpSpPr>
        <p:grpSpPr>
          <a:xfrm>
            <a:off x="10418256" y="6734512"/>
            <a:ext cx="1087962" cy="643339"/>
            <a:chOff x="2361586" y="6252336"/>
            <a:chExt cx="1087962" cy="643339"/>
          </a:xfrm>
        </p:grpSpPr>
        <p:pic>
          <p:nvPicPr>
            <p:cNvPr id="96" name="Picture 95">
              <a:extLst>
                <a:ext uri="{FF2B5EF4-FFF2-40B4-BE49-F238E27FC236}">
                  <a16:creationId xmlns:a16="http://schemas.microsoft.com/office/drawing/2014/main" id="{39B53D6E-85FD-4054-93CC-88B7E09AEC4C}"/>
                </a:ext>
              </a:extLst>
            </p:cNvPr>
            <p:cNvPicPr>
              <a:picLocks noChangeAspect="1"/>
            </p:cNvPicPr>
            <p:nvPr/>
          </p:nvPicPr>
          <p:blipFill>
            <a:blip r:embed="rId3"/>
            <a:stretch>
              <a:fillRect/>
            </a:stretch>
          </p:blipFill>
          <p:spPr>
            <a:xfrm>
              <a:off x="2585448" y="6252336"/>
              <a:ext cx="637765" cy="485838"/>
            </a:xfrm>
            <a:prstGeom prst="rect">
              <a:avLst/>
            </a:prstGeom>
          </p:spPr>
        </p:pic>
        <p:sp>
          <p:nvSpPr>
            <p:cNvPr id="97" name="TextBox 96">
              <a:extLst>
                <a:ext uri="{FF2B5EF4-FFF2-40B4-BE49-F238E27FC236}">
                  <a16:creationId xmlns:a16="http://schemas.microsoft.com/office/drawing/2014/main" id="{0CC8EDAE-E669-42E2-9CE7-61AED26AC644}"/>
                </a:ext>
              </a:extLst>
            </p:cNvPr>
            <p:cNvSpPr txBox="1"/>
            <p:nvPr/>
          </p:nvSpPr>
          <p:spPr>
            <a:xfrm>
              <a:off x="2361586" y="6641759"/>
              <a:ext cx="1087962" cy="253916"/>
            </a:xfrm>
            <a:prstGeom prst="rect">
              <a:avLst/>
            </a:prstGeom>
            <a:noFill/>
          </p:spPr>
          <p:txBody>
            <a:bodyPr wrap="square" rtlCol="0">
              <a:spAutoFit/>
            </a:bodyPr>
            <a:lstStyle/>
            <a:p>
              <a:pPr algn="ctr"/>
              <a:r>
                <a:rPr lang="en-US" sz="1050"/>
                <a:t>Production 3</a:t>
              </a:r>
            </a:p>
          </p:txBody>
        </p:sp>
      </p:grpSp>
      <p:pic>
        <p:nvPicPr>
          <p:cNvPr id="1026" name="Picture 2" descr="Image result for azure key vault logo svg">
            <a:extLst>
              <a:ext uri="{FF2B5EF4-FFF2-40B4-BE49-F238E27FC236}">
                <a16:creationId xmlns:a16="http://schemas.microsoft.com/office/drawing/2014/main" id="{CEC38C79-AD3A-4DBE-9464-4A58054C82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9048" y="2270898"/>
            <a:ext cx="1607730" cy="844058"/>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a:extLst>
              <a:ext uri="{FF2B5EF4-FFF2-40B4-BE49-F238E27FC236}">
                <a16:creationId xmlns:a16="http://schemas.microsoft.com/office/drawing/2014/main" id="{B5D7DAB5-2ACE-4561-8A90-7452A478899A}"/>
              </a:ext>
            </a:extLst>
          </p:cNvPr>
          <p:cNvSpPr/>
          <p:nvPr/>
        </p:nvSpPr>
        <p:spPr bwMode="auto">
          <a:xfrm>
            <a:off x="8430517" y="3253325"/>
            <a:ext cx="1139317" cy="109792"/>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a:gradFill>
                  <a:gsLst>
                    <a:gs pos="0">
                      <a:srgbClr val="FFFFFF"/>
                    </a:gs>
                    <a:gs pos="100000">
                      <a:srgbClr val="FFFFFF"/>
                    </a:gs>
                  </a:gsLst>
                  <a:lin ang="5400000" scaled="0"/>
                </a:gradFill>
                <a:ea typeface="Segoe UI" pitchFamily="34" charset="0"/>
                <a:cs typeface="Segoe UI" pitchFamily="34" charset="0"/>
              </a:rPr>
              <a:t>Integration</a:t>
            </a:r>
          </a:p>
        </p:txBody>
      </p:sp>
      <p:sp>
        <p:nvSpPr>
          <p:cNvPr id="109" name="Rectangle 108">
            <a:extLst>
              <a:ext uri="{FF2B5EF4-FFF2-40B4-BE49-F238E27FC236}">
                <a16:creationId xmlns:a16="http://schemas.microsoft.com/office/drawing/2014/main" id="{5F3B1111-106C-4CE5-9DE6-52223D1DDBDD}"/>
              </a:ext>
            </a:extLst>
          </p:cNvPr>
          <p:cNvSpPr/>
          <p:nvPr/>
        </p:nvSpPr>
        <p:spPr bwMode="auto">
          <a:xfrm>
            <a:off x="8430517" y="3373854"/>
            <a:ext cx="1139317" cy="109792"/>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a:gradFill>
                  <a:gsLst>
                    <a:gs pos="0">
                      <a:srgbClr val="FFFFFF"/>
                    </a:gs>
                    <a:gs pos="100000">
                      <a:srgbClr val="FFFFFF"/>
                    </a:gs>
                  </a:gsLst>
                  <a:lin ang="5400000" scaled="0"/>
                </a:gradFill>
                <a:ea typeface="Segoe UI" pitchFamily="34" charset="0"/>
                <a:cs typeface="Segoe UI" pitchFamily="34" charset="0"/>
              </a:rPr>
              <a:t>Staging</a:t>
            </a:r>
          </a:p>
        </p:txBody>
      </p:sp>
      <p:sp>
        <p:nvSpPr>
          <p:cNvPr id="110" name="Rectangle 109">
            <a:extLst>
              <a:ext uri="{FF2B5EF4-FFF2-40B4-BE49-F238E27FC236}">
                <a16:creationId xmlns:a16="http://schemas.microsoft.com/office/drawing/2014/main" id="{6E0B9C32-F2B8-47B2-8040-72DBB5F3879C}"/>
              </a:ext>
            </a:extLst>
          </p:cNvPr>
          <p:cNvSpPr/>
          <p:nvPr/>
        </p:nvSpPr>
        <p:spPr bwMode="auto">
          <a:xfrm>
            <a:off x="8430517" y="3500240"/>
            <a:ext cx="1139317" cy="109792"/>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a:gradFill>
                  <a:gsLst>
                    <a:gs pos="0">
                      <a:srgbClr val="FFFFFF"/>
                    </a:gs>
                    <a:gs pos="100000">
                      <a:srgbClr val="FFFFFF"/>
                    </a:gs>
                  </a:gsLst>
                  <a:lin ang="5400000" scaled="0"/>
                </a:gradFill>
                <a:ea typeface="Segoe UI" pitchFamily="34" charset="0"/>
                <a:cs typeface="Segoe UI" pitchFamily="34" charset="0"/>
              </a:rPr>
              <a:t>Production</a:t>
            </a:r>
          </a:p>
        </p:txBody>
      </p:sp>
      <p:sp>
        <p:nvSpPr>
          <p:cNvPr id="111" name="Rectangle 110">
            <a:extLst>
              <a:ext uri="{FF2B5EF4-FFF2-40B4-BE49-F238E27FC236}">
                <a16:creationId xmlns:a16="http://schemas.microsoft.com/office/drawing/2014/main" id="{7D811574-4094-42A2-A74F-5EFF80B90AAC}"/>
              </a:ext>
            </a:extLst>
          </p:cNvPr>
          <p:cNvSpPr/>
          <p:nvPr/>
        </p:nvSpPr>
        <p:spPr bwMode="auto">
          <a:xfrm>
            <a:off x="8430517" y="3624215"/>
            <a:ext cx="1139317" cy="109792"/>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a:gradFill>
                  <a:gsLst>
                    <a:gs pos="0">
                      <a:srgbClr val="FFFFFF"/>
                    </a:gs>
                    <a:gs pos="100000">
                      <a:srgbClr val="FFFFFF"/>
                    </a:gs>
                  </a:gsLst>
                  <a:lin ang="5400000" scaled="0"/>
                </a:gradFill>
                <a:ea typeface="Segoe UI" pitchFamily="34" charset="0"/>
                <a:cs typeface="Segoe UI" pitchFamily="34" charset="0"/>
              </a:rPr>
              <a:t>Production 2</a:t>
            </a:r>
          </a:p>
        </p:txBody>
      </p:sp>
      <p:grpSp>
        <p:nvGrpSpPr>
          <p:cNvPr id="81" name="Group 80">
            <a:extLst>
              <a:ext uri="{FF2B5EF4-FFF2-40B4-BE49-F238E27FC236}">
                <a16:creationId xmlns:a16="http://schemas.microsoft.com/office/drawing/2014/main" id="{92E9186E-D57C-4C2F-9011-634BAA9BCA78}"/>
              </a:ext>
            </a:extLst>
          </p:cNvPr>
          <p:cNvGrpSpPr/>
          <p:nvPr/>
        </p:nvGrpSpPr>
        <p:grpSpPr>
          <a:xfrm>
            <a:off x="1392053" y="5142467"/>
            <a:ext cx="721037" cy="444217"/>
            <a:chOff x="3240661" y="1005909"/>
            <a:chExt cx="540854" cy="333210"/>
          </a:xfrm>
        </p:grpSpPr>
        <p:grpSp>
          <p:nvGrpSpPr>
            <p:cNvPr id="82" name="Group 81">
              <a:extLst>
                <a:ext uri="{FF2B5EF4-FFF2-40B4-BE49-F238E27FC236}">
                  <a16:creationId xmlns:a16="http://schemas.microsoft.com/office/drawing/2014/main" id="{40A7ED0F-C1BA-40E6-AE40-7BD4E3AAEA97}"/>
                </a:ext>
              </a:extLst>
            </p:cNvPr>
            <p:cNvGrpSpPr/>
            <p:nvPr/>
          </p:nvGrpSpPr>
          <p:grpSpPr>
            <a:xfrm>
              <a:off x="3240661" y="1005909"/>
              <a:ext cx="540854" cy="333210"/>
              <a:chOff x="1926169" y="1632181"/>
              <a:chExt cx="540854" cy="333210"/>
            </a:xfrm>
          </p:grpSpPr>
          <p:sp>
            <p:nvSpPr>
              <p:cNvPr id="84" name="Rectangle 83">
                <a:extLst>
                  <a:ext uri="{FF2B5EF4-FFF2-40B4-BE49-F238E27FC236}">
                    <a16:creationId xmlns:a16="http://schemas.microsoft.com/office/drawing/2014/main" id="{018AF816-8283-4317-A72C-1EB6129B2A0C}"/>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85" name="Rectangle 84">
                <a:extLst>
                  <a:ext uri="{FF2B5EF4-FFF2-40B4-BE49-F238E27FC236}">
                    <a16:creationId xmlns:a16="http://schemas.microsoft.com/office/drawing/2014/main" id="{0A6E043A-9488-4B20-B619-62694807647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03" name="Group 102">
                <a:extLst>
                  <a:ext uri="{FF2B5EF4-FFF2-40B4-BE49-F238E27FC236}">
                    <a16:creationId xmlns:a16="http://schemas.microsoft.com/office/drawing/2014/main" id="{E2EDAEC9-08DD-4B1C-8A80-168019CDFC36}"/>
                  </a:ext>
                </a:extLst>
              </p:cNvPr>
              <p:cNvGrpSpPr/>
              <p:nvPr/>
            </p:nvGrpSpPr>
            <p:grpSpPr>
              <a:xfrm>
                <a:off x="1989961" y="1665409"/>
                <a:ext cx="413499" cy="266755"/>
                <a:chOff x="1371600" y="2038342"/>
                <a:chExt cx="609600" cy="393263"/>
              </a:xfrm>
            </p:grpSpPr>
            <p:cxnSp>
              <p:nvCxnSpPr>
                <p:cNvPr id="141" name="Straight Connector 140">
                  <a:extLst>
                    <a:ext uri="{FF2B5EF4-FFF2-40B4-BE49-F238E27FC236}">
                      <a16:creationId xmlns:a16="http://schemas.microsoft.com/office/drawing/2014/main" id="{AD798BEE-4C1F-49A8-A4A3-0575A33D07B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42" name="Straight Connector 141">
                  <a:extLst>
                    <a:ext uri="{FF2B5EF4-FFF2-40B4-BE49-F238E27FC236}">
                      <a16:creationId xmlns:a16="http://schemas.microsoft.com/office/drawing/2014/main" id="{0478C90A-3B19-4AE3-9BFE-207BE34C968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43" name="Straight Connector 142">
                  <a:extLst>
                    <a:ext uri="{FF2B5EF4-FFF2-40B4-BE49-F238E27FC236}">
                      <a16:creationId xmlns:a16="http://schemas.microsoft.com/office/drawing/2014/main" id="{1D1C10F7-C8AD-4512-858E-BF30ADF35AA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44" name="Straight Connector 143">
                  <a:extLst>
                    <a:ext uri="{FF2B5EF4-FFF2-40B4-BE49-F238E27FC236}">
                      <a16:creationId xmlns:a16="http://schemas.microsoft.com/office/drawing/2014/main" id="{83938995-997D-4A97-BEC2-96C5407B7227}"/>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45" name="Straight Connector 144">
                  <a:extLst>
                    <a:ext uri="{FF2B5EF4-FFF2-40B4-BE49-F238E27FC236}">
                      <a16:creationId xmlns:a16="http://schemas.microsoft.com/office/drawing/2014/main" id="{B190DBCB-FB11-4621-9A77-8CAF6B1BE06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46" name="Straight Connector 145">
                  <a:extLst>
                    <a:ext uri="{FF2B5EF4-FFF2-40B4-BE49-F238E27FC236}">
                      <a16:creationId xmlns:a16="http://schemas.microsoft.com/office/drawing/2014/main" id="{21B8F81E-95B7-4CAD-B82D-7BF3EB3EBD7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47" name="Straight Connector 146">
                  <a:extLst>
                    <a:ext uri="{FF2B5EF4-FFF2-40B4-BE49-F238E27FC236}">
                      <a16:creationId xmlns:a16="http://schemas.microsoft.com/office/drawing/2014/main" id="{27E94485-6250-4C85-AA40-854C51F51C4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48" name="Straight Connector 147">
                  <a:extLst>
                    <a:ext uri="{FF2B5EF4-FFF2-40B4-BE49-F238E27FC236}">
                      <a16:creationId xmlns:a16="http://schemas.microsoft.com/office/drawing/2014/main" id="{7BE07D16-2F59-40BD-BE00-EB9BDEF3A56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49" name="Straight Connector 148">
                  <a:extLst>
                    <a:ext uri="{FF2B5EF4-FFF2-40B4-BE49-F238E27FC236}">
                      <a16:creationId xmlns:a16="http://schemas.microsoft.com/office/drawing/2014/main" id="{7A9575B4-99D5-4079-80CD-9DF617210E2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04" name="Rectangle 103">
                <a:extLst>
                  <a:ext uri="{FF2B5EF4-FFF2-40B4-BE49-F238E27FC236}">
                    <a16:creationId xmlns:a16="http://schemas.microsoft.com/office/drawing/2014/main" id="{EA910FDB-5242-4DAA-AEEA-CDFE84742621}"/>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07" name="Rectangle 106">
                <a:extLst>
                  <a:ext uri="{FF2B5EF4-FFF2-40B4-BE49-F238E27FC236}">
                    <a16:creationId xmlns:a16="http://schemas.microsoft.com/office/drawing/2014/main" id="{88C36BEF-0375-428D-9D49-CF0D1E910B1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19" name="Rectangle 118">
                <a:extLst>
                  <a:ext uri="{FF2B5EF4-FFF2-40B4-BE49-F238E27FC236}">
                    <a16:creationId xmlns:a16="http://schemas.microsoft.com/office/drawing/2014/main" id="{60B78281-64FB-41F3-A7E9-5FA98170BE85}"/>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83" name="Rectangle 82">
              <a:extLst>
                <a:ext uri="{FF2B5EF4-FFF2-40B4-BE49-F238E27FC236}">
                  <a16:creationId xmlns:a16="http://schemas.microsoft.com/office/drawing/2014/main" id="{A79C59FC-C2B3-4556-9C50-A8D40FDE722F}"/>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endParaRPr lang="en-US" sz="687" kern="0" dirty="0">
                <a:solidFill>
                  <a:srgbClr val="FFFFFF"/>
                </a:solidFill>
                <a:latin typeface="Calibri"/>
              </a:endParaRPr>
            </a:p>
          </p:txBody>
        </p:sp>
      </p:grpSp>
      <p:sp>
        <p:nvSpPr>
          <p:cNvPr id="181" name="Rectangle 180">
            <a:extLst>
              <a:ext uri="{FF2B5EF4-FFF2-40B4-BE49-F238E27FC236}">
                <a16:creationId xmlns:a16="http://schemas.microsoft.com/office/drawing/2014/main" id="{F7A3652C-4C04-411C-85BE-A800E72D363E}"/>
              </a:ext>
            </a:extLst>
          </p:cNvPr>
          <p:cNvSpPr/>
          <p:nvPr/>
        </p:nvSpPr>
        <p:spPr bwMode="auto">
          <a:xfrm>
            <a:off x="284437" y="3232000"/>
            <a:ext cx="2305835" cy="8324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dirty="0">
                <a:solidFill>
                  <a:schemeClr val="bg1"/>
                </a:solidFill>
                <a:latin typeface="Consolas" panose="020B0609020204030204" pitchFamily="49" charset="0"/>
              </a:rPr>
              <a:t>docker build –t web:1</a:t>
            </a:r>
          </a:p>
          <a:p>
            <a:pPr defTabSz="1218966">
              <a:defRPr/>
            </a:pPr>
            <a:endParaRPr lang="en-US" sz="1176" b="1" kern="0" dirty="0">
              <a:solidFill>
                <a:schemeClr val="bg1"/>
              </a:solidFill>
              <a:latin typeface="Consolas" panose="020B0609020204030204" pitchFamily="49" charset="0"/>
            </a:endParaRPr>
          </a:p>
          <a:p>
            <a:pPr defTabSz="1218966">
              <a:defRPr/>
            </a:pPr>
            <a:r>
              <a:rPr lang="en-US" sz="1176" b="1" kern="0" dirty="0">
                <a:solidFill>
                  <a:schemeClr val="bg1"/>
                </a:solidFill>
                <a:latin typeface="Consolas" panose="020B0609020204030204" pitchFamily="49" charset="0"/>
              </a:rPr>
              <a:t>docker push web:1</a:t>
            </a:r>
          </a:p>
        </p:txBody>
      </p:sp>
      <p:grpSp>
        <p:nvGrpSpPr>
          <p:cNvPr id="182" name="Group 181">
            <a:extLst>
              <a:ext uri="{FF2B5EF4-FFF2-40B4-BE49-F238E27FC236}">
                <a16:creationId xmlns:a16="http://schemas.microsoft.com/office/drawing/2014/main" id="{EE058FE7-6104-4589-BC13-A5F26A9AD4C1}"/>
              </a:ext>
            </a:extLst>
          </p:cNvPr>
          <p:cNvGrpSpPr/>
          <p:nvPr/>
        </p:nvGrpSpPr>
        <p:grpSpPr>
          <a:xfrm>
            <a:off x="10270398" y="2811770"/>
            <a:ext cx="721037" cy="444217"/>
            <a:chOff x="3240661" y="1005909"/>
            <a:chExt cx="540854" cy="333210"/>
          </a:xfrm>
        </p:grpSpPr>
        <p:grpSp>
          <p:nvGrpSpPr>
            <p:cNvPr id="183" name="Group 182">
              <a:extLst>
                <a:ext uri="{FF2B5EF4-FFF2-40B4-BE49-F238E27FC236}">
                  <a16:creationId xmlns:a16="http://schemas.microsoft.com/office/drawing/2014/main" id="{F53143B2-3188-4180-9B8D-5F6873EDA926}"/>
                </a:ext>
              </a:extLst>
            </p:cNvPr>
            <p:cNvGrpSpPr/>
            <p:nvPr/>
          </p:nvGrpSpPr>
          <p:grpSpPr>
            <a:xfrm>
              <a:off x="3240661" y="1005909"/>
              <a:ext cx="540854" cy="333210"/>
              <a:chOff x="1926169" y="1632181"/>
              <a:chExt cx="540854" cy="333210"/>
            </a:xfrm>
          </p:grpSpPr>
          <p:sp>
            <p:nvSpPr>
              <p:cNvPr id="185" name="Rectangle 184">
                <a:extLst>
                  <a:ext uri="{FF2B5EF4-FFF2-40B4-BE49-F238E27FC236}">
                    <a16:creationId xmlns:a16="http://schemas.microsoft.com/office/drawing/2014/main" id="{2A35FC2C-51D5-4D2F-A3DA-E9F0549AD90E}"/>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86" name="Rectangle 185">
                <a:extLst>
                  <a:ext uri="{FF2B5EF4-FFF2-40B4-BE49-F238E27FC236}">
                    <a16:creationId xmlns:a16="http://schemas.microsoft.com/office/drawing/2014/main" id="{868ED2D6-03D0-4CDA-B643-918BC8053D5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87" name="Group 186">
                <a:extLst>
                  <a:ext uri="{FF2B5EF4-FFF2-40B4-BE49-F238E27FC236}">
                    <a16:creationId xmlns:a16="http://schemas.microsoft.com/office/drawing/2014/main" id="{1FC847AD-003F-4B98-9173-2D3831B4DC9E}"/>
                  </a:ext>
                </a:extLst>
              </p:cNvPr>
              <p:cNvGrpSpPr/>
              <p:nvPr/>
            </p:nvGrpSpPr>
            <p:grpSpPr>
              <a:xfrm>
                <a:off x="1989961" y="1665409"/>
                <a:ext cx="413499" cy="266755"/>
                <a:chOff x="1371600" y="2038342"/>
                <a:chExt cx="609600" cy="393263"/>
              </a:xfrm>
            </p:grpSpPr>
            <p:cxnSp>
              <p:nvCxnSpPr>
                <p:cNvPr id="191" name="Straight Connector 190">
                  <a:extLst>
                    <a:ext uri="{FF2B5EF4-FFF2-40B4-BE49-F238E27FC236}">
                      <a16:creationId xmlns:a16="http://schemas.microsoft.com/office/drawing/2014/main" id="{92266E57-A41E-470F-BBE1-69F3D725649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92" name="Straight Connector 191">
                  <a:extLst>
                    <a:ext uri="{FF2B5EF4-FFF2-40B4-BE49-F238E27FC236}">
                      <a16:creationId xmlns:a16="http://schemas.microsoft.com/office/drawing/2014/main" id="{09A74F33-F07F-4111-B1D7-408F56E9C54B}"/>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93" name="Straight Connector 192">
                  <a:extLst>
                    <a:ext uri="{FF2B5EF4-FFF2-40B4-BE49-F238E27FC236}">
                      <a16:creationId xmlns:a16="http://schemas.microsoft.com/office/drawing/2014/main" id="{0FC402D0-AF14-4CB1-A4C1-B3F84CD9AE0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94" name="Straight Connector 193">
                  <a:extLst>
                    <a:ext uri="{FF2B5EF4-FFF2-40B4-BE49-F238E27FC236}">
                      <a16:creationId xmlns:a16="http://schemas.microsoft.com/office/drawing/2014/main" id="{280559D5-C2F9-42FA-A8E5-A79389021BD7}"/>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95" name="Straight Connector 194">
                  <a:extLst>
                    <a:ext uri="{FF2B5EF4-FFF2-40B4-BE49-F238E27FC236}">
                      <a16:creationId xmlns:a16="http://schemas.microsoft.com/office/drawing/2014/main" id="{4A9B1504-370A-4BC3-A4D6-14CFFE87403E}"/>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96" name="Straight Connector 195">
                  <a:extLst>
                    <a:ext uri="{FF2B5EF4-FFF2-40B4-BE49-F238E27FC236}">
                      <a16:creationId xmlns:a16="http://schemas.microsoft.com/office/drawing/2014/main" id="{2048F40F-12B4-4E31-8AB1-38731C3F093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97" name="Straight Connector 196">
                  <a:extLst>
                    <a:ext uri="{FF2B5EF4-FFF2-40B4-BE49-F238E27FC236}">
                      <a16:creationId xmlns:a16="http://schemas.microsoft.com/office/drawing/2014/main" id="{29DEEF5F-A1A2-4E65-959E-BD6C7FF5D0D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98" name="Straight Connector 197">
                  <a:extLst>
                    <a:ext uri="{FF2B5EF4-FFF2-40B4-BE49-F238E27FC236}">
                      <a16:creationId xmlns:a16="http://schemas.microsoft.com/office/drawing/2014/main" id="{EEA5D3A8-A904-4853-910D-F8495B15280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99" name="Straight Connector 198">
                  <a:extLst>
                    <a:ext uri="{FF2B5EF4-FFF2-40B4-BE49-F238E27FC236}">
                      <a16:creationId xmlns:a16="http://schemas.microsoft.com/office/drawing/2014/main" id="{B0727910-6C81-404B-8E8F-DD0C0CF1B69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88" name="Rectangle 187">
                <a:extLst>
                  <a:ext uri="{FF2B5EF4-FFF2-40B4-BE49-F238E27FC236}">
                    <a16:creationId xmlns:a16="http://schemas.microsoft.com/office/drawing/2014/main" id="{29B3FE08-75C7-4119-AD83-6F3E675BDED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89" name="Rectangle 188">
                <a:extLst>
                  <a:ext uri="{FF2B5EF4-FFF2-40B4-BE49-F238E27FC236}">
                    <a16:creationId xmlns:a16="http://schemas.microsoft.com/office/drawing/2014/main" id="{2CB5DC21-7B59-42A3-8CEB-E0461AB49CF7}"/>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90" name="Rectangle 189">
                <a:extLst>
                  <a:ext uri="{FF2B5EF4-FFF2-40B4-BE49-F238E27FC236}">
                    <a16:creationId xmlns:a16="http://schemas.microsoft.com/office/drawing/2014/main" id="{7321451F-302E-4B04-B102-DEFF5E5A4345}"/>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84" name="Rectangle 183">
              <a:extLst>
                <a:ext uri="{FF2B5EF4-FFF2-40B4-BE49-F238E27FC236}">
                  <a16:creationId xmlns:a16="http://schemas.microsoft.com/office/drawing/2014/main" id="{E5A75E06-C730-4C74-8554-1820FB1486DB}"/>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dirty="0">
                  <a:solidFill>
                    <a:schemeClr val="bg1"/>
                  </a:solidFill>
                  <a:latin typeface="Calibri"/>
                </a:rPr>
                <a:t>web:1</a:t>
              </a:r>
            </a:p>
          </p:txBody>
        </p:sp>
      </p:grpSp>
      <p:grpSp>
        <p:nvGrpSpPr>
          <p:cNvPr id="200" name="Group 199">
            <a:extLst>
              <a:ext uri="{FF2B5EF4-FFF2-40B4-BE49-F238E27FC236}">
                <a16:creationId xmlns:a16="http://schemas.microsoft.com/office/drawing/2014/main" id="{50BE0D86-272F-40FE-9CC7-F1626E973D68}"/>
              </a:ext>
            </a:extLst>
          </p:cNvPr>
          <p:cNvGrpSpPr/>
          <p:nvPr/>
        </p:nvGrpSpPr>
        <p:grpSpPr>
          <a:xfrm>
            <a:off x="11003359" y="949828"/>
            <a:ext cx="721037" cy="444217"/>
            <a:chOff x="3240661" y="1005909"/>
            <a:chExt cx="540854" cy="333210"/>
          </a:xfrm>
        </p:grpSpPr>
        <p:grpSp>
          <p:nvGrpSpPr>
            <p:cNvPr id="201" name="Group 200">
              <a:extLst>
                <a:ext uri="{FF2B5EF4-FFF2-40B4-BE49-F238E27FC236}">
                  <a16:creationId xmlns:a16="http://schemas.microsoft.com/office/drawing/2014/main" id="{45E032EC-1F63-47E7-B3E7-E4C8F37BDC34}"/>
                </a:ext>
              </a:extLst>
            </p:cNvPr>
            <p:cNvGrpSpPr/>
            <p:nvPr/>
          </p:nvGrpSpPr>
          <p:grpSpPr>
            <a:xfrm>
              <a:off x="3240661" y="1005909"/>
              <a:ext cx="540854" cy="333210"/>
              <a:chOff x="1926169" y="1632181"/>
              <a:chExt cx="540854" cy="333210"/>
            </a:xfrm>
          </p:grpSpPr>
          <p:sp>
            <p:nvSpPr>
              <p:cNvPr id="203" name="Rectangle 202">
                <a:extLst>
                  <a:ext uri="{FF2B5EF4-FFF2-40B4-BE49-F238E27FC236}">
                    <a16:creationId xmlns:a16="http://schemas.microsoft.com/office/drawing/2014/main" id="{48B9D1E1-94DF-4FF3-B762-96D91883B6F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04" name="Rectangle 203">
                <a:extLst>
                  <a:ext uri="{FF2B5EF4-FFF2-40B4-BE49-F238E27FC236}">
                    <a16:creationId xmlns:a16="http://schemas.microsoft.com/office/drawing/2014/main" id="{6A95B63F-2BAD-449C-A027-13CD6382A3E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205" name="Group 204">
                <a:extLst>
                  <a:ext uri="{FF2B5EF4-FFF2-40B4-BE49-F238E27FC236}">
                    <a16:creationId xmlns:a16="http://schemas.microsoft.com/office/drawing/2014/main" id="{A59C34B3-512E-4280-94CE-DC90D620DDB3}"/>
                  </a:ext>
                </a:extLst>
              </p:cNvPr>
              <p:cNvGrpSpPr/>
              <p:nvPr/>
            </p:nvGrpSpPr>
            <p:grpSpPr>
              <a:xfrm>
                <a:off x="1989961" y="1665409"/>
                <a:ext cx="413499" cy="266755"/>
                <a:chOff x="1371600" y="2038342"/>
                <a:chExt cx="609600" cy="393263"/>
              </a:xfrm>
            </p:grpSpPr>
            <p:cxnSp>
              <p:nvCxnSpPr>
                <p:cNvPr id="209" name="Straight Connector 208">
                  <a:extLst>
                    <a:ext uri="{FF2B5EF4-FFF2-40B4-BE49-F238E27FC236}">
                      <a16:creationId xmlns:a16="http://schemas.microsoft.com/office/drawing/2014/main" id="{66038EC3-92D6-4B4C-A75C-A13B13E48A2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10" name="Straight Connector 209">
                  <a:extLst>
                    <a:ext uri="{FF2B5EF4-FFF2-40B4-BE49-F238E27FC236}">
                      <a16:creationId xmlns:a16="http://schemas.microsoft.com/office/drawing/2014/main" id="{E5C7B12A-03DD-4AEC-A606-FEC49A5ECAD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11" name="Straight Connector 210">
                  <a:extLst>
                    <a:ext uri="{FF2B5EF4-FFF2-40B4-BE49-F238E27FC236}">
                      <a16:creationId xmlns:a16="http://schemas.microsoft.com/office/drawing/2014/main" id="{0CEE6492-0379-4143-908C-E3CCA590939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12" name="Straight Connector 211">
                  <a:extLst>
                    <a:ext uri="{FF2B5EF4-FFF2-40B4-BE49-F238E27FC236}">
                      <a16:creationId xmlns:a16="http://schemas.microsoft.com/office/drawing/2014/main" id="{8660798A-9319-4872-9757-148794AD888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13" name="Straight Connector 212">
                  <a:extLst>
                    <a:ext uri="{FF2B5EF4-FFF2-40B4-BE49-F238E27FC236}">
                      <a16:creationId xmlns:a16="http://schemas.microsoft.com/office/drawing/2014/main" id="{38A9B911-0BBD-4C24-B553-9A69405F6A3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14" name="Straight Connector 213">
                  <a:extLst>
                    <a:ext uri="{FF2B5EF4-FFF2-40B4-BE49-F238E27FC236}">
                      <a16:creationId xmlns:a16="http://schemas.microsoft.com/office/drawing/2014/main" id="{6D0205AC-3366-4969-9229-DD486687A9E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15" name="Straight Connector 214">
                  <a:extLst>
                    <a:ext uri="{FF2B5EF4-FFF2-40B4-BE49-F238E27FC236}">
                      <a16:creationId xmlns:a16="http://schemas.microsoft.com/office/drawing/2014/main" id="{7B8C128A-F08D-4C01-84C5-07603381229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16" name="Straight Connector 215">
                  <a:extLst>
                    <a:ext uri="{FF2B5EF4-FFF2-40B4-BE49-F238E27FC236}">
                      <a16:creationId xmlns:a16="http://schemas.microsoft.com/office/drawing/2014/main" id="{9B841B96-2A0C-418D-BE07-C89CB05E7E5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17" name="Straight Connector 216">
                  <a:extLst>
                    <a:ext uri="{FF2B5EF4-FFF2-40B4-BE49-F238E27FC236}">
                      <a16:creationId xmlns:a16="http://schemas.microsoft.com/office/drawing/2014/main" id="{A446296E-BB39-4810-BBE4-3EFA519DA0C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06" name="Rectangle 205">
                <a:extLst>
                  <a:ext uri="{FF2B5EF4-FFF2-40B4-BE49-F238E27FC236}">
                    <a16:creationId xmlns:a16="http://schemas.microsoft.com/office/drawing/2014/main" id="{F0ACCF2E-22CF-4098-A1DA-7962759CE06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07" name="Rectangle 206">
                <a:extLst>
                  <a:ext uri="{FF2B5EF4-FFF2-40B4-BE49-F238E27FC236}">
                    <a16:creationId xmlns:a16="http://schemas.microsoft.com/office/drawing/2014/main" id="{DB7EA160-8434-4ABA-B2DE-B9A4C751762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08" name="Rectangle 207">
                <a:extLst>
                  <a:ext uri="{FF2B5EF4-FFF2-40B4-BE49-F238E27FC236}">
                    <a16:creationId xmlns:a16="http://schemas.microsoft.com/office/drawing/2014/main" id="{547583EA-FA06-4049-A5F7-86D07345638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02" name="Rectangle 201">
              <a:extLst>
                <a:ext uri="{FF2B5EF4-FFF2-40B4-BE49-F238E27FC236}">
                  <a16:creationId xmlns:a16="http://schemas.microsoft.com/office/drawing/2014/main" id="{A84F4412-D81B-4A24-BE13-4399BE5D8DC4}"/>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dirty="0">
                  <a:solidFill>
                    <a:srgbClr val="FFFFFF"/>
                  </a:solidFill>
                  <a:latin typeface="Calibri"/>
                </a:rPr>
                <a:t>web:1</a:t>
              </a:r>
            </a:p>
          </p:txBody>
        </p:sp>
      </p:grpSp>
      <p:sp>
        <p:nvSpPr>
          <p:cNvPr id="220" name="Rectangle 219">
            <a:extLst>
              <a:ext uri="{FF2B5EF4-FFF2-40B4-BE49-F238E27FC236}">
                <a16:creationId xmlns:a16="http://schemas.microsoft.com/office/drawing/2014/main" id="{9DA0FE1D-8B78-4A1A-87DD-0F51B00F6728}"/>
              </a:ext>
            </a:extLst>
          </p:cNvPr>
          <p:cNvSpPr/>
          <p:nvPr/>
        </p:nvSpPr>
        <p:spPr>
          <a:xfrm>
            <a:off x="1928316" y="3646889"/>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p>
        </p:txBody>
      </p:sp>
      <p:sp>
        <p:nvSpPr>
          <p:cNvPr id="226" name="Oval 225">
            <a:extLst>
              <a:ext uri="{FF2B5EF4-FFF2-40B4-BE49-F238E27FC236}">
                <a16:creationId xmlns:a16="http://schemas.microsoft.com/office/drawing/2014/main" id="{6132E87E-34E1-4AE7-952B-BDF963B106F6}"/>
              </a:ext>
            </a:extLst>
          </p:cNvPr>
          <p:cNvSpPr/>
          <p:nvPr/>
        </p:nvSpPr>
        <p:spPr>
          <a:xfrm>
            <a:off x="338708" y="306554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1</a:t>
            </a:r>
          </a:p>
        </p:txBody>
      </p:sp>
      <p:pic>
        <p:nvPicPr>
          <p:cNvPr id="237" name="Graphic 236">
            <a:extLst>
              <a:ext uri="{FF2B5EF4-FFF2-40B4-BE49-F238E27FC236}">
                <a16:creationId xmlns:a16="http://schemas.microsoft.com/office/drawing/2014/main" id="{43B00779-8AD3-46B9-B154-29EC0531B8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9540" y="2530023"/>
            <a:ext cx="705926" cy="705926"/>
          </a:xfrm>
          <a:prstGeom prst="rect">
            <a:avLst/>
          </a:prstGeom>
        </p:spPr>
      </p:pic>
      <p:sp>
        <p:nvSpPr>
          <p:cNvPr id="238" name="TextBox 237">
            <a:extLst>
              <a:ext uri="{FF2B5EF4-FFF2-40B4-BE49-F238E27FC236}">
                <a16:creationId xmlns:a16="http://schemas.microsoft.com/office/drawing/2014/main" id="{B650CDDC-53BE-491E-843F-63F699BCAA7C}"/>
              </a:ext>
            </a:extLst>
          </p:cNvPr>
          <p:cNvSpPr txBox="1"/>
          <p:nvPr/>
        </p:nvSpPr>
        <p:spPr>
          <a:xfrm>
            <a:off x="4945717" y="2022242"/>
            <a:ext cx="1716374"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Container Registry</a:t>
            </a:r>
          </a:p>
        </p:txBody>
      </p:sp>
      <p:sp>
        <p:nvSpPr>
          <p:cNvPr id="239" name="TextBox 238">
            <a:extLst>
              <a:ext uri="{FF2B5EF4-FFF2-40B4-BE49-F238E27FC236}">
                <a16:creationId xmlns:a16="http://schemas.microsoft.com/office/drawing/2014/main" id="{A7BF65A2-C2E0-484D-A783-B666120CC7C4}"/>
              </a:ext>
            </a:extLst>
          </p:cNvPr>
          <p:cNvSpPr txBox="1"/>
          <p:nvPr/>
        </p:nvSpPr>
        <p:spPr>
          <a:xfrm>
            <a:off x="264114" y="1853069"/>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Builder</a:t>
            </a:r>
          </a:p>
        </p:txBody>
      </p:sp>
      <p:sp>
        <p:nvSpPr>
          <p:cNvPr id="240" name="Rectangle 239">
            <a:extLst>
              <a:ext uri="{FF2B5EF4-FFF2-40B4-BE49-F238E27FC236}">
                <a16:creationId xmlns:a16="http://schemas.microsoft.com/office/drawing/2014/main" id="{323C18B3-35B9-4D67-844D-1ABBE4F5005B}"/>
              </a:ext>
            </a:extLst>
          </p:cNvPr>
          <p:cNvSpPr/>
          <p:nvPr/>
        </p:nvSpPr>
        <p:spPr>
          <a:xfrm>
            <a:off x="5822321" y="3057163"/>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p>
        </p:txBody>
      </p:sp>
      <p:sp>
        <p:nvSpPr>
          <p:cNvPr id="241" name="Rectangle 240">
            <a:extLst>
              <a:ext uri="{FF2B5EF4-FFF2-40B4-BE49-F238E27FC236}">
                <a16:creationId xmlns:a16="http://schemas.microsoft.com/office/drawing/2014/main" id="{E241C75D-A6BB-4FA7-BF9E-F658DDDD5739}"/>
              </a:ext>
            </a:extLst>
          </p:cNvPr>
          <p:cNvSpPr/>
          <p:nvPr/>
        </p:nvSpPr>
        <p:spPr>
          <a:xfrm>
            <a:off x="5822321" y="3057163"/>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p>
        </p:txBody>
      </p:sp>
      <p:sp>
        <p:nvSpPr>
          <p:cNvPr id="242" name="Rectangle 241">
            <a:extLst>
              <a:ext uri="{FF2B5EF4-FFF2-40B4-BE49-F238E27FC236}">
                <a16:creationId xmlns:a16="http://schemas.microsoft.com/office/drawing/2014/main" id="{203B5291-3456-4BFC-A46C-2F8E9490A571}"/>
              </a:ext>
            </a:extLst>
          </p:cNvPr>
          <p:cNvSpPr/>
          <p:nvPr/>
        </p:nvSpPr>
        <p:spPr>
          <a:xfrm>
            <a:off x="5822321" y="3057163"/>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p>
        </p:txBody>
      </p:sp>
      <p:sp>
        <p:nvSpPr>
          <p:cNvPr id="243" name="Rectangle 242">
            <a:extLst>
              <a:ext uri="{FF2B5EF4-FFF2-40B4-BE49-F238E27FC236}">
                <a16:creationId xmlns:a16="http://schemas.microsoft.com/office/drawing/2014/main" id="{C9F83639-13F0-42D2-9EC9-3FAC1636E818}"/>
              </a:ext>
            </a:extLst>
          </p:cNvPr>
          <p:cNvSpPr/>
          <p:nvPr/>
        </p:nvSpPr>
        <p:spPr>
          <a:xfrm>
            <a:off x="5822321" y="3057163"/>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p>
        </p:txBody>
      </p:sp>
      <p:grpSp>
        <p:nvGrpSpPr>
          <p:cNvPr id="244" name="Group 243">
            <a:extLst>
              <a:ext uri="{FF2B5EF4-FFF2-40B4-BE49-F238E27FC236}">
                <a16:creationId xmlns:a16="http://schemas.microsoft.com/office/drawing/2014/main" id="{F90138D2-BF0C-46A5-933C-6B3CEFA7C146}"/>
              </a:ext>
            </a:extLst>
          </p:cNvPr>
          <p:cNvGrpSpPr/>
          <p:nvPr/>
        </p:nvGrpSpPr>
        <p:grpSpPr>
          <a:xfrm>
            <a:off x="3792508" y="5142467"/>
            <a:ext cx="721037" cy="444217"/>
            <a:chOff x="3240661" y="1005909"/>
            <a:chExt cx="540854" cy="333210"/>
          </a:xfrm>
        </p:grpSpPr>
        <p:grpSp>
          <p:nvGrpSpPr>
            <p:cNvPr id="245" name="Group 244">
              <a:extLst>
                <a:ext uri="{FF2B5EF4-FFF2-40B4-BE49-F238E27FC236}">
                  <a16:creationId xmlns:a16="http://schemas.microsoft.com/office/drawing/2014/main" id="{80F0BA5E-E10E-42A5-A57A-0FB397D2E427}"/>
                </a:ext>
              </a:extLst>
            </p:cNvPr>
            <p:cNvGrpSpPr/>
            <p:nvPr/>
          </p:nvGrpSpPr>
          <p:grpSpPr>
            <a:xfrm>
              <a:off x="3240661" y="1005909"/>
              <a:ext cx="540854" cy="333210"/>
              <a:chOff x="1926169" y="1632181"/>
              <a:chExt cx="540854" cy="333210"/>
            </a:xfrm>
          </p:grpSpPr>
          <p:sp>
            <p:nvSpPr>
              <p:cNvPr id="247" name="Rectangle 246">
                <a:extLst>
                  <a:ext uri="{FF2B5EF4-FFF2-40B4-BE49-F238E27FC236}">
                    <a16:creationId xmlns:a16="http://schemas.microsoft.com/office/drawing/2014/main" id="{6FE04660-F71E-49C4-B973-C4A4B7E18ADF}"/>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48" name="Rectangle 247">
                <a:extLst>
                  <a:ext uri="{FF2B5EF4-FFF2-40B4-BE49-F238E27FC236}">
                    <a16:creationId xmlns:a16="http://schemas.microsoft.com/office/drawing/2014/main" id="{0C97B38A-E860-4B3F-ABCE-158C660293F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249" name="Group 248">
                <a:extLst>
                  <a:ext uri="{FF2B5EF4-FFF2-40B4-BE49-F238E27FC236}">
                    <a16:creationId xmlns:a16="http://schemas.microsoft.com/office/drawing/2014/main" id="{A500759A-8349-4752-AD0A-BF37B74F0B26}"/>
                  </a:ext>
                </a:extLst>
              </p:cNvPr>
              <p:cNvGrpSpPr/>
              <p:nvPr/>
            </p:nvGrpSpPr>
            <p:grpSpPr>
              <a:xfrm>
                <a:off x="1989961" y="1665409"/>
                <a:ext cx="413499" cy="266755"/>
                <a:chOff x="1371600" y="2038342"/>
                <a:chExt cx="609600" cy="393263"/>
              </a:xfrm>
            </p:grpSpPr>
            <p:cxnSp>
              <p:nvCxnSpPr>
                <p:cNvPr id="253" name="Straight Connector 252">
                  <a:extLst>
                    <a:ext uri="{FF2B5EF4-FFF2-40B4-BE49-F238E27FC236}">
                      <a16:creationId xmlns:a16="http://schemas.microsoft.com/office/drawing/2014/main" id="{7FB2AE43-149A-4B85-A84F-D8B46C3B653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54" name="Straight Connector 253">
                  <a:extLst>
                    <a:ext uri="{FF2B5EF4-FFF2-40B4-BE49-F238E27FC236}">
                      <a16:creationId xmlns:a16="http://schemas.microsoft.com/office/drawing/2014/main" id="{A0AEEFA3-5A83-45EB-8485-E1AC5A36C1B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55" name="Straight Connector 254">
                  <a:extLst>
                    <a:ext uri="{FF2B5EF4-FFF2-40B4-BE49-F238E27FC236}">
                      <a16:creationId xmlns:a16="http://schemas.microsoft.com/office/drawing/2014/main" id="{3AADAD59-A949-45D5-B14E-1FFB1CF0187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56" name="Straight Connector 255">
                  <a:extLst>
                    <a:ext uri="{FF2B5EF4-FFF2-40B4-BE49-F238E27FC236}">
                      <a16:creationId xmlns:a16="http://schemas.microsoft.com/office/drawing/2014/main" id="{11EE2E94-52BF-475D-BF89-0F230B99D734}"/>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57" name="Straight Connector 256">
                  <a:extLst>
                    <a:ext uri="{FF2B5EF4-FFF2-40B4-BE49-F238E27FC236}">
                      <a16:creationId xmlns:a16="http://schemas.microsoft.com/office/drawing/2014/main" id="{33A857B9-2D6D-4E7E-89A4-168A5B77BAA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58" name="Straight Connector 257">
                  <a:extLst>
                    <a:ext uri="{FF2B5EF4-FFF2-40B4-BE49-F238E27FC236}">
                      <a16:creationId xmlns:a16="http://schemas.microsoft.com/office/drawing/2014/main" id="{F80D9BA8-77AB-4E2E-AC9C-9774EB89C91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59" name="Straight Connector 258">
                  <a:extLst>
                    <a:ext uri="{FF2B5EF4-FFF2-40B4-BE49-F238E27FC236}">
                      <a16:creationId xmlns:a16="http://schemas.microsoft.com/office/drawing/2014/main" id="{F698755B-4A78-4854-ADBA-88B90369170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60" name="Straight Connector 259">
                  <a:extLst>
                    <a:ext uri="{FF2B5EF4-FFF2-40B4-BE49-F238E27FC236}">
                      <a16:creationId xmlns:a16="http://schemas.microsoft.com/office/drawing/2014/main" id="{B76E65DF-44AB-49A4-B5CF-62265152EC5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61" name="Straight Connector 260">
                  <a:extLst>
                    <a:ext uri="{FF2B5EF4-FFF2-40B4-BE49-F238E27FC236}">
                      <a16:creationId xmlns:a16="http://schemas.microsoft.com/office/drawing/2014/main" id="{E05569DD-69D5-4C2C-8F60-5116480D831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50" name="Rectangle 249">
                <a:extLst>
                  <a:ext uri="{FF2B5EF4-FFF2-40B4-BE49-F238E27FC236}">
                    <a16:creationId xmlns:a16="http://schemas.microsoft.com/office/drawing/2014/main" id="{E8D51FE4-7C5F-406E-938A-2D99A89C669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51" name="Rectangle 250">
                <a:extLst>
                  <a:ext uri="{FF2B5EF4-FFF2-40B4-BE49-F238E27FC236}">
                    <a16:creationId xmlns:a16="http://schemas.microsoft.com/office/drawing/2014/main" id="{43ED9F77-42D6-4211-AC16-C9FA22C56E6A}"/>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52" name="Rectangle 251">
                <a:extLst>
                  <a:ext uri="{FF2B5EF4-FFF2-40B4-BE49-F238E27FC236}">
                    <a16:creationId xmlns:a16="http://schemas.microsoft.com/office/drawing/2014/main" id="{B08383A3-DF24-4A5C-BC34-90C8E8D5B7F7}"/>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246" name="Rectangle 245">
              <a:extLst>
                <a:ext uri="{FF2B5EF4-FFF2-40B4-BE49-F238E27FC236}">
                  <a16:creationId xmlns:a16="http://schemas.microsoft.com/office/drawing/2014/main" id="{9F9C6EA0-5251-47F1-943F-37C952092913}"/>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endParaRPr lang="en-US" sz="687" kern="0" dirty="0">
                <a:solidFill>
                  <a:srgbClr val="FFFFFF"/>
                </a:solidFill>
                <a:latin typeface="Calibri"/>
              </a:endParaRPr>
            </a:p>
          </p:txBody>
        </p:sp>
      </p:grpSp>
      <p:grpSp>
        <p:nvGrpSpPr>
          <p:cNvPr id="262" name="Group 261">
            <a:extLst>
              <a:ext uri="{FF2B5EF4-FFF2-40B4-BE49-F238E27FC236}">
                <a16:creationId xmlns:a16="http://schemas.microsoft.com/office/drawing/2014/main" id="{6879C05F-4D9A-4213-A2CA-22EB7C139F3B}"/>
              </a:ext>
            </a:extLst>
          </p:cNvPr>
          <p:cNvGrpSpPr/>
          <p:nvPr/>
        </p:nvGrpSpPr>
        <p:grpSpPr>
          <a:xfrm>
            <a:off x="6192963" y="5142467"/>
            <a:ext cx="721037" cy="444217"/>
            <a:chOff x="3240661" y="1005909"/>
            <a:chExt cx="540854" cy="333210"/>
          </a:xfrm>
        </p:grpSpPr>
        <p:grpSp>
          <p:nvGrpSpPr>
            <p:cNvPr id="263" name="Group 262">
              <a:extLst>
                <a:ext uri="{FF2B5EF4-FFF2-40B4-BE49-F238E27FC236}">
                  <a16:creationId xmlns:a16="http://schemas.microsoft.com/office/drawing/2014/main" id="{05A8B988-E69A-46E5-B0C9-2AA8FE7C3B7A}"/>
                </a:ext>
              </a:extLst>
            </p:cNvPr>
            <p:cNvGrpSpPr/>
            <p:nvPr/>
          </p:nvGrpSpPr>
          <p:grpSpPr>
            <a:xfrm>
              <a:off x="3240661" y="1005909"/>
              <a:ext cx="540854" cy="333210"/>
              <a:chOff x="1926169" y="1632181"/>
              <a:chExt cx="540854" cy="333210"/>
            </a:xfrm>
          </p:grpSpPr>
          <p:sp>
            <p:nvSpPr>
              <p:cNvPr id="265" name="Rectangle 264">
                <a:extLst>
                  <a:ext uri="{FF2B5EF4-FFF2-40B4-BE49-F238E27FC236}">
                    <a16:creationId xmlns:a16="http://schemas.microsoft.com/office/drawing/2014/main" id="{AD1AE834-AFA3-4C74-A35F-93F72060A33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66" name="Rectangle 265">
                <a:extLst>
                  <a:ext uri="{FF2B5EF4-FFF2-40B4-BE49-F238E27FC236}">
                    <a16:creationId xmlns:a16="http://schemas.microsoft.com/office/drawing/2014/main" id="{E9A6958F-2165-4AF1-9156-709482AEE34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267" name="Group 266">
                <a:extLst>
                  <a:ext uri="{FF2B5EF4-FFF2-40B4-BE49-F238E27FC236}">
                    <a16:creationId xmlns:a16="http://schemas.microsoft.com/office/drawing/2014/main" id="{14E3E482-6BE5-42D9-8965-2C87F144A454}"/>
                  </a:ext>
                </a:extLst>
              </p:cNvPr>
              <p:cNvGrpSpPr/>
              <p:nvPr/>
            </p:nvGrpSpPr>
            <p:grpSpPr>
              <a:xfrm>
                <a:off x="1989961" y="1665409"/>
                <a:ext cx="413499" cy="266755"/>
                <a:chOff x="1371600" y="2038342"/>
                <a:chExt cx="609600" cy="393263"/>
              </a:xfrm>
            </p:grpSpPr>
            <p:cxnSp>
              <p:nvCxnSpPr>
                <p:cNvPr id="271" name="Straight Connector 270">
                  <a:extLst>
                    <a:ext uri="{FF2B5EF4-FFF2-40B4-BE49-F238E27FC236}">
                      <a16:creationId xmlns:a16="http://schemas.microsoft.com/office/drawing/2014/main" id="{AF095C31-481D-49C5-AD1D-87C5C3FB751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72" name="Straight Connector 271">
                  <a:extLst>
                    <a:ext uri="{FF2B5EF4-FFF2-40B4-BE49-F238E27FC236}">
                      <a16:creationId xmlns:a16="http://schemas.microsoft.com/office/drawing/2014/main" id="{68BCBBFC-1575-4FAE-9783-A7C2999ED0D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73" name="Straight Connector 272">
                  <a:extLst>
                    <a:ext uri="{FF2B5EF4-FFF2-40B4-BE49-F238E27FC236}">
                      <a16:creationId xmlns:a16="http://schemas.microsoft.com/office/drawing/2014/main" id="{FA34142A-6C3B-4577-A634-1DC1CB86997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74" name="Straight Connector 273">
                  <a:extLst>
                    <a:ext uri="{FF2B5EF4-FFF2-40B4-BE49-F238E27FC236}">
                      <a16:creationId xmlns:a16="http://schemas.microsoft.com/office/drawing/2014/main" id="{89234416-6006-4942-B610-9B7F3ACD340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75" name="Straight Connector 274">
                  <a:extLst>
                    <a:ext uri="{FF2B5EF4-FFF2-40B4-BE49-F238E27FC236}">
                      <a16:creationId xmlns:a16="http://schemas.microsoft.com/office/drawing/2014/main" id="{326C4E33-B8CE-4E0B-9BFE-2E7BF07D834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76" name="Straight Connector 275">
                  <a:extLst>
                    <a:ext uri="{FF2B5EF4-FFF2-40B4-BE49-F238E27FC236}">
                      <a16:creationId xmlns:a16="http://schemas.microsoft.com/office/drawing/2014/main" id="{EBC018A9-2D49-43F9-AF8B-F704E056C86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77" name="Straight Connector 276">
                  <a:extLst>
                    <a:ext uri="{FF2B5EF4-FFF2-40B4-BE49-F238E27FC236}">
                      <a16:creationId xmlns:a16="http://schemas.microsoft.com/office/drawing/2014/main" id="{5EA96F8B-36D2-4B04-9592-129431731E8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78" name="Straight Connector 277">
                  <a:extLst>
                    <a:ext uri="{FF2B5EF4-FFF2-40B4-BE49-F238E27FC236}">
                      <a16:creationId xmlns:a16="http://schemas.microsoft.com/office/drawing/2014/main" id="{13AEAD63-C550-4039-B58A-1F433B20275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79" name="Straight Connector 278">
                  <a:extLst>
                    <a:ext uri="{FF2B5EF4-FFF2-40B4-BE49-F238E27FC236}">
                      <a16:creationId xmlns:a16="http://schemas.microsoft.com/office/drawing/2014/main" id="{56F4E000-5FA7-4EC9-9050-065AC09C080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68" name="Rectangle 267">
                <a:extLst>
                  <a:ext uri="{FF2B5EF4-FFF2-40B4-BE49-F238E27FC236}">
                    <a16:creationId xmlns:a16="http://schemas.microsoft.com/office/drawing/2014/main" id="{195712A0-8E14-4238-BCA7-D2FE96704CC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69" name="Rectangle 268">
                <a:extLst>
                  <a:ext uri="{FF2B5EF4-FFF2-40B4-BE49-F238E27FC236}">
                    <a16:creationId xmlns:a16="http://schemas.microsoft.com/office/drawing/2014/main" id="{7E5CBCB0-5C40-48B7-8F5E-3573ECE3D29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70" name="Rectangle 269">
                <a:extLst>
                  <a:ext uri="{FF2B5EF4-FFF2-40B4-BE49-F238E27FC236}">
                    <a16:creationId xmlns:a16="http://schemas.microsoft.com/office/drawing/2014/main" id="{923ABC83-5D20-48E2-835B-31B1E32FE9D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264" name="Rectangle 263">
              <a:extLst>
                <a:ext uri="{FF2B5EF4-FFF2-40B4-BE49-F238E27FC236}">
                  <a16:creationId xmlns:a16="http://schemas.microsoft.com/office/drawing/2014/main" id="{20BFDCE1-718F-4DC8-816F-462235E46D4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endParaRPr lang="en-US" sz="687" kern="0" dirty="0">
                <a:solidFill>
                  <a:srgbClr val="FFFFFF"/>
                </a:solidFill>
                <a:latin typeface="Calibri"/>
              </a:endParaRPr>
            </a:p>
          </p:txBody>
        </p:sp>
      </p:grpSp>
      <p:grpSp>
        <p:nvGrpSpPr>
          <p:cNvPr id="280" name="Group 279">
            <a:extLst>
              <a:ext uri="{FF2B5EF4-FFF2-40B4-BE49-F238E27FC236}">
                <a16:creationId xmlns:a16="http://schemas.microsoft.com/office/drawing/2014/main" id="{F65F0CBF-EB3F-4D7B-ADFB-0686C91E28D1}"/>
              </a:ext>
            </a:extLst>
          </p:cNvPr>
          <p:cNvGrpSpPr/>
          <p:nvPr/>
        </p:nvGrpSpPr>
        <p:grpSpPr>
          <a:xfrm>
            <a:off x="8593418" y="5142467"/>
            <a:ext cx="721037" cy="444217"/>
            <a:chOff x="3240661" y="1005909"/>
            <a:chExt cx="540854" cy="333210"/>
          </a:xfrm>
        </p:grpSpPr>
        <p:grpSp>
          <p:nvGrpSpPr>
            <p:cNvPr id="281" name="Group 280">
              <a:extLst>
                <a:ext uri="{FF2B5EF4-FFF2-40B4-BE49-F238E27FC236}">
                  <a16:creationId xmlns:a16="http://schemas.microsoft.com/office/drawing/2014/main" id="{54DFFACC-670F-42EB-8110-F72A77108343}"/>
                </a:ext>
              </a:extLst>
            </p:cNvPr>
            <p:cNvGrpSpPr/>
            <p:nvPr/>
          </p:nvGrpSpPr>
          <p:grpSpPr>
            <a:xfrm>
              <a:off x="3240661" y="1005909"/>
              <a:ext cx="540854" cy="333210"/>
              <a:chOff x="1926169" y="1632181"/>
              <a:chExt cx="540854" cy="333210"/>
            </a:xfrm>
          </p:grpSpPr>
          <p:sp>
            <p:nvSpPr>
              <p:cNvPr id="283" name="Rectangle 282">
                <a:extLst>
                  <a:ext uri="{FF2B5EF4-FFF2-40B4-BE49-F238E27FC236}">
                    <a16:creationId xmlns:a16="http://schemas.microsoft.com/office/drawing/2014/main" id="{24737668-58A1-4E4E-AB15-25C6AB120D9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84" name="Rectangle 283">
                <a:extLst>
                  <a:ext uri="{FF2B5EF4-FFF2-40B4-BE49-F238E27FC236}">
                    <a16:creationId xmlns:a16="http://schemas.microsoft.com/office/drawing/2014/main" id="{9F93BCFC-1D69-430B-A64E-7FB125B76FA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285" name="Group 284">
                <a:extLst>
                  <a:ext uri="{FF2B5EF4-FFF2-40B4-BE49-F238E27FC236}">
                    <a16:creationId xmlns:a16="http://schemas.microsoft.com/office/drawing/2014/main" id="{5059BB07-286C-4829-B6C7-D6B57047E6F1}"/>
                  </a:ext>
                </a:extLst>
              </p:cNvPr>
              <p:cNvGrpSpPr/>
              <p:nvPr/>
            </p:nvGrpSpPr>
            <p:grpSpPr>
              <a:xfrm>
                <a:off x="1989961" y="1665409"/>
                <a:ext cx="413499" cy="266755"/>
                <a:chOff x="1371600" y="2038342"/>
                <a:chExt cx="609600" cy="393263"/>
              </a:xfrm>
            </p:grpSpPr>
            <p:cxnSp>
              <p:nvCxnSpPr>
                <p:cNvPr id="289" name="Straight Connector 288">
                  <a:extLst>
                    <a:ext uri="{FF2B5EF4-FFF2-40B4-BE49-F238E27FC236}">
                      <a16:creationId xmlns:a16="http://schemas.microsoft.com/office/drawing/2014/main" id="{7E2D6FDC-4A6F-4A0C-8331-250629AE2D0E}"/>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90" name="Straight Connector 289">
                  <a:extLst>
                    <a:ext uri="{FF2B5EF4-FFF2-40B4-BE49-F238E27FC236}">
                      <a16:creationId xmlns:a16="http://schemas.microsoft.com/office/drawing/2014/main" id="{7DB565BE-1F1C-49FF-85E2-22A364233F6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91" name="Straight Connector 290">
                  <a:extLst>
                    <a:ext uri="{FF2B5EF4-FFF2-40B4-BE49-F238E27FC236}">
                      <a16:creationId xmlns:a16="http://schemas.microsoft.com/office/drawing/2014/main" id="{4F209609-0A3D-40C0-995B-87FD4486752F}"/>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92" name="Straight Connector 291">
                  <a:extLst>
                    <a:ext uri="{FF2B5EF4-FFF2-40B4-BE49-F238E27FC236}">
                      <a16:creationId xmlns:a16="http://schemas.microsoft.com/office/drawing/2014/main" id="{0F49EEDF-6C4E-4F8D-B2B3-65D2ACDDBDE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93" name="Straight Connector 292">
                  <a:extLst>
                    <a:ext uri="{FF2B5EF4-FFF2-40B4-BE49-F238E27FC236}">
                      <a16:creationId xmlns:a16="http://schemas.microsoft.com/office/drawing/2014/main" id="{411FF31D-BFF4-49EB-8CDB-0CC68DE0E59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94" name="Straight Connector 293">
                  <a:extLst>
                    <a:ext uri="{FF2B5EF4-FFF2-40B4-BE49-F238E27FC236}">
                      <a16:creationId xmlns:a16="http://schemas.microsoft.com/office/drawing/2014/main" id="{7286D91B-EE1B-4BAA-B0BD-863EB63542C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95" name="Straight Connector 294">
                  <a:extLst>
                    <a:ext uri="{FF2B5EF4-FFF2-40B4-BE49-F238E27FC236}">
                      <a16:creationId xmlns:a16="http://schemas.microsoft.com/office/drawing/2014/main" id="{7650E295-A4E2-4B42-9F4A-F45DB0C7659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96" name="Straight Connector 295">
                  <a:extLst>
                    <a:ext uri="{FF2B5EF4-FFF2-40B4-BE49-F238E27FC236}">
                      <a16:creationId xmlns:a16="http://schemas.microsoft.com/office/drawing/2014/main" id="{E87A6573-9A47-4522-B2E6-797F67EBAC8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97" name="Straight Connector 296">
                  <a:extLst>
                    <a:ext uri="{FF2B5EF4-FFF2-40B4-BE49-F238E27FC236}">
                      <a16:creationId xmlns:a16="http://schemas.microsoft.com/office/drawing/2014/main" id="{429559FC-F187-4412-9DC9-794397AAE70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86" name="Rectangle 285">
                <a:extLst>
                  <a:ext uri="{FF2B5EF4-FFF2-40B4-BE49-F238E27FC236}">
                    <a16:creationId xmlns:a16="http://schemas.microsoft.com/office/drawing/2014/main" id="{F8619253-1F34-4CAB-A430-14A3299F2E71}"/>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87" name="Rectangle 286">
                <a:extLst>
                  <a:ext uri="{FF2B5EF4-FFF2-40B4-BE49-F238E27FC236}">
                    <a16:creationId xmlns:a16="http://schemas.microsoft.com/office/drawing/2014/main" id="{231D79B4-4512-406A-BCEE-565DFA78E25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88" name="Rectangle 287">
                <a:extLst>
                  <a:ext uri="{FF2B5EF4-FFF2-40B4-BE49-F238E27FC236}">
                    <a16:creationId xmlns:a16="http://schemas.microsoft.com/office/drawing/2014/main" id="{0090A0E0-174D-456B-9188-302224193F2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282" name="Rectangle 281">
              <a:extLst>
                <a:ext uri="{FF2B5EF4-FFF2-40B4-BE49-F238E27FC236}">
                  <a16:creationId xmlns:a16="http://schemas.microsoft.com/office/drawing/2014/main" id="{3A4D1E9E-CD94-4C91-933A-1BDB5C7D0B29}"/>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endParaRPr lang="en-US" sz="687" kern="0" dirty="0">
                <a:solidFill>
                  <a:srgbClr val="FFFFFF"/>
                </a:solidFill>
                <a:latin typeface="Calibri"/>
              </a:endParaRPr>
            </a:p>
          </p:txBody>
        </p:sp>
      </p:grpSp>
      <p:grpSp>
        <p:nvGrpSpPr>
          <p:cNvPr id="298" name="Group 297">
            <a:extLst>
              <a:ext uri="{FF2B5EF4-FFF2-40B4-BE49-F238E27FC236}">
                <a16:creationId xmlns:a16="http://schemas.microsoft.com/office/drawing/2014/main" id="{F466B89F-C9DB-40BE-A5F1-2648C4ADF59E}"/>
              </a:ext>
            </a:extLst>
          </p:cNvPr>
          <p:cNvGrpSpPr/>
          <p:nvPr/>
        </p:nvGrpSpPr>
        <p:grpSpPr>
          <a:xfrm>
            <a:off x="10993872" y="5142467"/>
            <a:ext cx="721037" cy="444217"/>
            <a:chOff x="3240661" y="1005909"/>
            <a:chExt cx="540854" cy="333210"/>
          </a:xfrm>
        </p:grpSpPr>
        <p:grpSp>
          <p:nvGrpSpPr>
            <p:cNvPr id="299" name="Group 298">
              <a:extLst>
                <a:ext uri="{FF2B5EF4-FFF2-40B4-BE49-F238E27FC236}">
                  <a16:creationId xmlns:a16="http://schemas.microsoft.com/office/drawing/2014/main" id="{5C8C3D6D-BC89-4B02-9E8F-BB7721785583}"/>
                </a:ext>
              </a:extLst>
            </p:cNvPr>
            <p:cNvGrpSpPr/>
            <p:nvPr/>
          </p:nvGrpSpPr>
          <p:grpSpPr>
            <a:xfrm>
              <a:off x="3240661" y="1005909"/>
              <a:ext cx="540854" cy="333210"/>
              <a:chOff x="1926169" y="1632181"/>
              <a:chExt cx="540854" cy="333210"/>
            </a:xfrm>
          </p:grpSpPr>
          <p:sp>
            <p:nvSpPr>
              <p:cNvPr id="301" name="Rectangle 300">
                <a:extLst>
                  <a:ext uri="{FF2B5EF4-FFF2-40B4-BE49-F238E27FC236}">
                    <a16:creationId xmlns:a16="http://schemas.microsoft.com/office/drawing/2014/main" id="{046E794B-443F-4AF9-8672-E292934C62D8}"/>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02" name="Rectangle 301">
                <a:extLst>
                  <a:ext uri="{FF2B5EF4-FFF2-40B4-BE49-F238E27FC236}">
                    <a16:creationId xmlns:a16="http://schemas.microsoft.com/office/drawing/2014/main" id="{216404DC-244C-4319-9F8F-C1B0CF2522A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03" name="Group 302">
                <a:extLst>
                  <a:ext uri="{FF2B5EF4-FFF2-40B4-BE49-F238E27FC236}">
                    <a16:creationId xmlns:a16="http://schemas.microsoft.com/office/drawing/2014/main" id="{73973DED-95D9-40C4-A165-09AE27ACA1B6}"/>
                  </a:ext>
                </a:extLst>
              </p:cNvPr>
              <p:cNvGrpSpPr/>
              <p:nvPr/>
            </p:nvGrpSpPr>
            <p:grpSpPr>
              <a:xfrm>
                <a:off x="1989961" y="1665409"/>
                <a:ext cx="413499" cy="266755"/>
                <a:chOff x="1371600" y="2038342"/>
                <a:chExt cx="609600" cy="393263"/>
              </a:xfrm>
            </p:grpSpPr>
            <p:cxnSp>
              <p:nvCxnSpPr>
                <p:cNvPr id="307" name="Straight Connector 306">
                  <a:extLst>
                    <a:ext uri="{FF2B5EF4-FFF2-40B4-BE49-F238E27FC236}">
                      <a16:creationId xmlns:a16="http://schemas.microsoft.com/office/drawing/2014/main" id="{979EB49A-4B58-4E8C-B5D5-49A4CA89E44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8" name="Straight Connector 307">
                  <a:extLst>
                    <a:ext uri="{FF2B5EF4-FFF2-40B4-BE49-F238E27FC236}">
                      <a16:creationId xmlns:a16="http://schemas.microsoft.com/office/drawing/2014/main" id="{E6E5104A-7A57-4BAF-BC0E-29AF2918EEE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9" name="Straight Connector 308">
                  <a:extLst>
                    <a:ext uri="{FF2B5EF4-FFF2-40B4-BE49-F238E27FC236}">
                      <a16:creationId xmlns:a16="http://schemas.microsoft.com/office/drawing/2014/main" id="{FFC19973-D80B-4E30-BF50-FF851CB3D73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0" name="Straight Connector 309">
                  <a:extLst>
                    <a:ext uri="{FF2B5EF4-FFF2-40B4-BE49-F238E27FC236}">
                      <a16:creationId xmlns:a16="http://schemas.microsoft.com/office/drawing/2014/main" id="{7D00642E-CCAF-4AC6-9AC4-DF6D6E45B36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1" name="Straight Connector 310">
                  <a:extLst>
                    <a:ext uri="{FF2B5EF4-FFF2-40B4-BE49-F238E27FC236}">
                      <a16:creationId xmlns:a16="http://schemas.microsoft.com/office/drawing/2014/main" id="{6C33218C-3317-4FE1-ACBC-F7487D6937E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2" name="Straight Connector 311">
                  <a:extLst>
                    <a:ext uri="{FF2B5EF4-FFF2-40B4-BE49-F238E27FC236}">
                      <a16:creationId xmlns:a16="http://schemas.microsoft.com/office/drawing/2014/main" id="{0E56A260-0A8D-485B-B9BB-7B7983935F4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3" name="Straight Connector 312">
                  <a:extLst>
                    <a:ext uri="{FF2B5EF4-FFF2-40B4-BE49-F238E27FC236}">
                      <a16:creationId xmlns:a16="http://schemas.microsoft.com/office/drawing/2014/main" id="{08B25514-1D48-42FF-8C3A-9DFE51099DE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4" name="Straight Connector 313">
                  <a:extLst>
                    <a:ext uri="{FF2B5EF4-FFF2-40B4-BE49-F238E27FC236}">
                      <a16:creationId xmlns:a16="http://schemas.microsoft.com/office/drawing/2014/main" id="{79F75E68-7AD6-476A-A2DB-47B5FCF8E5E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5" name="Straight Connector 314">
                  <a:extLst>
                    <a:ext uri="{FF2B5EF4-FFF2-40B4-BE49-F238E27FC236}">
                      <a16:creationId xmlns:a16="http://schemas.microsoft.com/office/drawing/2014/main" id="{5D7E6358-A621-40FB-8183-20FAC31F922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4" name="Rectangle 303">
                <a:extLst>
                  <a:ext uri="{FF2B5EF4-FFF2-40B4-BE49-F238E27FC236}">
                    <a16:creationId xmlns:a16="http://schemas.microsoft.com/office/drawing/2014/main" id="{0D4B5A77-8C07-499C-9336-00F77768F4F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05" name="Rectangle 304">
                <a:extLst>
                  <a:ext uri="{FF2B5EF4-FFF2-40B4-BE49-F238E27FC236}">
                    <a16:creationId xmlns:a16="http://schemas.microsoft.com/office/drawing/2014/main" id="{6B266D02-9F77-4AF3-A8A4-DA7BD62AB174}"/>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06" name="Rectangle 305">
                <a:extLst>
                  <a:ext uri="{FF2B5EF4-FFF2-40B4-BE49-F238E27FC236}">
                    <a16:creationId xmlns:a16="http://schemas.microsoft.com/office/drawing/2014/main" id="{488C820B-DF22-4235-A1E6-1F3FF0E3D15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00" name="Rectangle 299">
              <a:extLst>
                <a:ext uri="{FF2B5EF4-FFF2-40B4-BE49-F238E27FC236}">
                  <a16:creationId xmlns:a16="http://schemas.microsoft.com/office/drawing/2014/main" id="{D2D9CE9A-59A7-425D-9F7F-F91D6E062DBE}"/>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endParaRPr lang="en-US" sz="687" kern="0" dirty="0">
                <a:solidFill>
                  <a:srgbClr val="FFFFFF"/>
                </a:solidFill>
                <a:latin typeface="Calibri"/>
              </a:endParaRPr>
            </a:p>
          </p:txBody>
        </p:sp>
      </p:grpSp>
      <p:grpSp>
        <p:nvGrpSpPr>
          <p:cNvPr id="30" name="Group 29">
            <a:extLst>
              <a:ext uri="{FF2B5EF4-FFF2-40B4-BE49-F238E27FC236}">
                <a16:creationId xmlns:a16="http://schemas.microsoft.com/office/drawing/2014/main" id="{168B581A-7FD1-4470-BE1D-35F0CD896395}"/>
              </a:ext>
            </a:extLst>
          </p:cNvPr>
          <p:cNvGrpSpPr/>
          <p:nvPr/>
        </p:nvGrpSpPr>
        <p:grpSpPr>
          <a:xfrm>
            <a:off x="527482" y="5315351"/>
            <a:ext cx="1387034" cy="1108093"/>
            <a:chOff x="527482" y="5315351"/>
            <a:chExt cx="1387034" cy="1108093"/>
          </a:xfrm>
        </p:grpSpPr>
        <p:cxnSp>
          <p:nvCxnSpPr>
            <p:cNvPr id="25" name="Straight Connector 24">
              <a:extLst>
                <a:ext uri="{FF2B5EF4-FFF2-40B4-BE49-F238E27FC236}">
                  <a16:creationId xmlns:a16="http://schemas.microsoft.com/office/drawing/2014/main" id="{F038F0D5-C090-4F70-8D7E-5872C80CB05C}"/>
                </a:ext>
              </a:extLst>
            </p:cNvPr>
            <p:cNvCxnSpPr>
              <a:cxnSpLocks/>
            </p:cNvCxnSpPr>
            <p:nvPr/>
          </p:nvCxnSpPr>
          <p:spPr>
            <a:xfrm>
              <a:off x="527482" y="595869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pic>
          <p:nvPicPr>
            <p:cNvPr id="27" name="Picture 26">
              <a:extLst>
                <a:ext uri="{FF2B5EF4-FFF2-40B4-BE49-F238E27FC236}">
                  <a16:creationId xmlns:a16="http://schemas.microsoft.com/office/drawing/2014/main" id="{BDA64590-8EC2-4C12-90EA-B30A414A6992}"/>
                </a:ext>
              </a:extLst>
            </p:cNvPr>
            <p:cNvPicPr>
              <a:picLocks noChangeAspect="1"/>
            </p:cNvPicPr>
            <p:nvPr/>
          </p:nvPicPr>
          <p:blipFill>
            <a:blip r:embed="rId3"/>
            <a:stretch>
              <a:fillRect/>
            </a:stretch>
          </p:blipFill>
          <p:spPr>
            <a:xfrm>
              <a:off x="902117" y="5315351"/>
              <a:ext cx="637765" cy="485838"/>
            </a:xfrm>
            <a:prstGeom prst="rect">
              <a:avLst/>
            </a:prstGeom>
          </p:spPr>
        </p:pic>
        <p:sp>
          <p:nvSpPr>
            <p:cNvPr id="28" name="TextBox 27">
              <a:extLst>
                <a:ext uri="{FF2B5EF4-FFF2-40B4-BE49-F238E27FC236}">
                  <a16:creationId xmlns:a16="http://schemas.microsoft.com/office/drawing/2014/main" id="{A710094B-1ABC-4003-8934-4DD6377AA518}"/>
                </a:ext>
              </a:extLst>
            </p:cNvPr>
            <p:cNvSpPr txBox="1"/>
            <p:nvPr/>
          </p:nvSpPr>
          <p:spPr>
            <a:xfrm>
              <a:off x="677018" y="5704774"/>
              <a:ext cx="1087962" cy="253916"/>
            </a:xfrm>
            <a:prstGeom prst="rect">
              <a:avLst/>
            </a:prstGeom>
            <a:noFill/>
          </p:spPr>
          <p:txBody>
            <a:bodyPr wrap="square" rtlCol="0">
              <a:spAutoFit/>
            </a:bodyPr>
            <a:lstStyle/>
            <a:p>
              <a:pPr algn="ctr"/>
              <a:r>
                <a:rPr lang="en-US" sz="1050" dirty="0"/>
                <a:t>Integration</a:t>
              </a:r>
            </a:p>
          </p:txBody>
        </p:sp>
        <p:pic>
          <p:nvPicPr>
            <p:cNvPr id="316" name="Graphic 315">
              <a:extLst>
                <a:ext uri="{FF2B5EF4-FFF2-40B4-BE49-F238E27FC236}">
                  <a16:creationId xmlns:a16="http://schemas.microsoft.com/office/drawing/2014/main" id="{DBF4D87F-1AE4-41C6-8DB9-44D4AD6CED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7667" y="6076780"/>
              <a:ext cx="346664" cy="346664"/>
            </a:xfrm>
            <a:prstGeom prst="rect">
              <a:avLst/>
            </a:prstGeom>
          </p:spPr>
        </p:pic>
      </p:grpSp>
      <p:grpSp>
        <p:nvGrpSpPr>
          <p:cNvPr id="317" name="Group 316">
            <a:extLst>
              <a:ext uri="{FF2B5EF4-FFF2-40B4-BE49-F238E27FC236}">
                <a16:creationId xmlns:a16="http://schemas.microsoft.com/office/drawing/2014/main" id="{5AF19191-2E4C-4A04-B7B6-CED6B8492A09}"/>
              </a:ext>
            </a:extLst>
          </p:cNvPr>
          <p:cNvGrpSpPr/>
          <p:nvPr/>
        </p:nvGrpSpPr>
        <p:grpSpPr>
          <a:xfrm>
            <a:off x="3110579" y="5292707"/>
            <a:ext cx="1387034" cy="1108093"/>
            <a:chOff x="527482" y="5315351"/>
            <a:chExt cx="1387034" cy="1108093"/>
          </a:xfrm>
        </p:grpSpPr>
        <p:cxnSp>
          <p:nvCxnSpPr>
            <p:cNvPr id="318" name="Straight Connector 317">
              <a:extLst>
                <a:ext uri="{FF2B5EF4-FFF2-40B4-BE49-F238E27FC236}">
                  <a16:creationId xmlns:a16="http://schemas.microsoft.com/office/drawing/2014/main" id="{CD734FF5-1C64-48FA-86BE-3A1B1E57864A}"/>
                </a:ext>
              </a:extLst>
            </p:cNvPr>
            <p:cNvCxnSpPr>
              <a:cxnSpLocks/>
            </p:cNvCxnSpPr>
            <p:nvPr/>
          </p:nvCxnSpPr>
          <p:spPr>
            <a:xfrm>
              <a:off x="527482" y="595869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pic>
          <p:nvPicPr>
            <p:cNvPr id="319" name="Picture 318">
              <a:extLst>
                <a:ext uri="{FF2B5EF4-FFF2-40B4-BE49-F238E27FC236}">
                  <a16:creationId xmlns:a16="http://schemas.microsoft.com/office/drawing/2014/main" id="{E0636D03-C732-40BA-ABEF-901C7BA5A1D5}"/>
                </a:ext>
              </a:extLst>
            </p:cNvPr>
            <p:cNvPicPr>
              <a:picLocks noChangeAspect="1"/>
            </p:cNvPicPr>
            <p:nvPr/>
          </p:nvPicPr>
          <p:blipFill>
            <a:blip r:embed="rId3"/>
            <a:stretch>
              <a:fillRect/>
            </a:stretch>
          </p:blipFill>
          <p:spPr>
            <a:xfrm>
              <a:off x="902117" y="5315351"/>
              <a:ext cx="637765" cy="485838"/>
            </a:xfrm>
            <a:prstGeom prst="rect">
              <a:avLst/>
            </a:prstGeom>
          </p:spPr>
        </p:pic>
        <p:sp>
          <p:nvSpPr>
            <p:cNvPr id="320" name="TextBox 319">
              <a:extLst>
                <a:ext uri="{FF2B5EF4-FFF2-40B4-BE49-F238E27FC236}">
                  <a16:creationId xmlns:a16="http://schemas.microsoft.com/office/drawing/2014/main" id="{4D8E84AE-FBF9-47B9-8F64-AFD52D078876}"/>
                </a:ext>
              </a:extLst>
            </p:cNvPr>
            <p:cNvSpPr txBox="1"/>
            <p:nvPr/>
          </p:nvSpPr>
          <p:spPr>
            <a:xfrm>
              <a:off x="677018" y="5704774"/>
              <a:ext cx="1087962" cy="253916"/>
            </a:xfrm>
            <a:prstGeom prst="rect">
              <a:avLst/>
            </a:prstGeom>
            <a:noFill/>
          </p:spPr>
          <p:txBody>
            <a:bodyPr wrap="square" rtlCol="0">
              <a:spAutoFit/>
            </a:bodyPr>
            <a:lstStyle/>
            <a:p>
              <a:pPr algn="ctr"/>
              <a:r>
                <a:rPr lang="en-US" sz="1050" dirty="0"/>
                <a:t>Staging</a:t>
              </a:r>
            </a:p>
          </p:txBody>
        </p:sp>
        <p:pic>
          <p:nvPicPr>
            <p:cNvPr id="321" name="Graphic 320">
              <a:extLst>
                <a:ext uri="{FF2B5EF4-FFF2-40B4-BE49-F238E27FC236}">
                  <a16:creationId xmlns:a16="http://schemas.microsoft.com/office/drawing/2014/main" id="{3372F666-EC28-4657-AF23-FF16C3846B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7667" y="6076780"/>
              <a:ext cx="346664" cy="346664"/>
            </a:xfrm>
            <a:prstGeom prst="rect">
              <a:avLst/>
            </a:prstGeom>
          </p:spPr>
        </p:pic>
      </p:grpSp>
      <p:grpSp>
        <p:nvGrpSpPr>
          <p:cNvPr id="322" name="Group 321">
            <a:extLst>
              <a:ext uri="{FF2B5EF4-FFF2-40B4-BE49-F238E27FC236}">
                <a16:creationId xmlns:a16="http://schemas.microsoft.com/office/drawing/2014/main" id="{7058D47D-73A9-4B62-973F-5E581DC3E253}"/>
              </a:ext>
            </a:extLst>
          </p:cNvPr>
          <p:cNvGrpSpPr/>
          <p:nvPr/>
        </p:nvGrpSpPr>
        <p:grpSpPr>
          <a:xfrm>
            <a:off x="5693676" y="5270063"/>
            <a:ext cx="1387034" cy="1108093"/>
            <a:chOff x="527482" y="5315351"/>
            <a:chExt cx="1387034" cy="1108093"/>
          </a:xfrm>
        </p:grpSpPr>
        <p:cxnSp>
          <p:nvCxnSpPr>
            <p:cNvPr id="323" name="Straight Connector 322">
              <a:extLst>
                <a:ext uri="{FF2B5EF4-FFF2-40B4-BE49-F238E27FC236}">
                  <a16:creationId xmlns:a16="http://schemas.microsoft.com/office/drawing/2014/main" id="{B9E51120-A510-4907-B2AD-2AE1221A0893}"/>
                </a:ext>
              </a:extLst>
            </p:cNvPr>
            <p:cNvCxnSpPr>
              <a:cxnSpLocks/>
            </p:cNvCxnSpPr>
            <p:nvPr/>
          </p:nvCxnSpPr>
          <p:spPr>
            <a:xfrm>
              <a:off x="527482" y="595869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pic>
          <p:nvPicPr>
            <p:cNvPr id="324" name="Picture 323">
              <a:extLst>
                <a:ext uri="{FF2B5EF4-FFF2-40B4-BE49-F238E27FC236}">
                  <a16:creationId xmlns:a16="http://schemas.microsoft.com/office/drawing/2014/main" id="{C446B40F-2303-476B-A5E5-57C3B7CA84FF}"/>
                </a:ext>
              </a:extLst>
            </p:cNvPr>
            <p:cNvPicPr>
              <a:picLocks noChangeAspect="1"/>
            </p:cNvPicPr>
            <p:nvPr/>
          </p:nvPicPr>
          <p:blipFill>
            <a:blip r:embed="rId3"/>
            <a:stretch>
              <a:fillRect/>
            </a:stretch>
          </p:blipFill>
          <p:spPr>
            <a:xfrm>
              <a:off x="902117" y="5315351"/>
              <a:ext cx="637765" cy="485838"/>
            </a:xfrm>
            <a:prstGeom prst="rect">
              <a:avLst/>
            </a:prstGeom>
          </p:spPr>
        </p:pic>
        <p:sp>
          <p:nvSpPr>
            <p:cNvPr id="325" name="TextBox 324">
              <a:extLst>
                <a:ext uri="{FF2B5EF4-FFF2-40B4-BE49-F238E27FC236}">
                  <a16:creationId xmlns:a16="http://schemas.microsoft.com/office/drawing/2014/main" id="{C7F2E5EC-CC2D-4E01-8BA2-1F332DC3DF62}"/>
                </a:ext>
              </a:extLst>
            </p:cNvPr>
            <p:cNvSpPr txBox="1"/>
            <p:nvPr/>
          </p:nvSpPr>
          <p:spPr>
            <a:xfrm>
              <a:off x="527484" y="5704774"/>
              <a:ext cx="1387030" cy="253916"/>
            </a:xfrm>
            <a:prstGeom prst="rect">
              <a:avLst/>
            </a:prstGeom>
            <a:noFill/>
          </p:spPr>
          <p:txBody>
            <a:bodyPr wrap="square" rtlCol="0">
              <a:spAutoFit/>
            </a:bodyPr>
            <a:lstStyle/>
            <a:p>
              <a:pPr algn="ctr"/>
              <a:r>
                <a:rPr lang="en-US" sz="1050" dirty="0"/>
                <a:t>Prod-Marketing</a:t>
              </a:r>
            </a:p>
          </p:txBody>
        </p:sp>
        <p:pic>
          <p:nvPicPr>
            <p:cNvPr id="326" name="Graphic 325">
              <a:extLst>
                <a:ext uri="{FF2B5EF4-FFF2-40B4-BE49-F238E27FC236}">
                  <a16:creationId xmlns:a16="http://schemas.microsoft.com/office/drawing/2014/main" id="{59E6FBF2-E6D4-473A-AF60-94471499B9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7667" y="6076780"/>
              <a:ext cx="346664" cy="346664"/>
            </a:xfrm>
            <a:prstGeom prst="rect">
              <a:avLst/>
            </a:prstGeom>
          </p:spPr>
        </p:pic>
      </p:grpSp>
      <p:grpSp>
        <p:nvGrpSpPr>
          <p:cNvPr id="327" name="Group 326">
            <a:extLst>
              <a:ext uri="{FF2B5EF4-FFF2-40B4-BE49-F238E27FC236}">
                <a16:creationId xmlns:a16="http://schemas.microsoft.com/office/drawing/2014/main" id="{48A35262-B0BE-46C3-BD90-D121572F7487}"/>
              </a:ext>
            </a:extLst>
          </p:cNvPr>
          <p:cNvGrpSpPr/>
          <p:nvPr/>
        </p:nvGrpSpPr>
        <p:grpSpPr>
          <a:xfrm>
            <a:off x="8276773" y="5247419"/>
            <a:ext cx="1387034" cy="1108093"/>
            <a:chOff x="527482" y="5315351"/>
            <a:chExt cx="1387034" cy="1108093"/>
          </a:xfrm>
        </p:grpSpPr>
        <p:cxnSp>
          <p:nvCxnSpPr>
            <p:cNvPr id="328" name="Straight Connector 327">
              <a:extLst>
                <a:ext uri="{FF2B5EF4-FFF2-40B4-BE49-F238E27FC236}">
                  <a16:creationId xmlns:a16="http://schemas.microsoft.com/office/drawing/2014/main" id="{3D8D0D2C-87BA-4952-9E80-DBC997E230E5}"/>
                </a:ext>
              </a:extLst>
            </p:cNvPr>
            <p:cNvCxnSpPr>
              <a:cxnSpLocks/>
            </p:cNvCxnSpPr>
            <p:nvPr/>
          </p:nvCxnSpPr>
          <p:spPr>
            <a:xfrm>
              <a:off x="527482" y="595869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pic>
          <p:nvPicPr>
            <p:cNvPr id="329" name="Picture 328">
              <a:extLst>
                <a:ext uri="{FF2B5EF4-FFF2-40B4-BE49-F238E27FC236}">
                  <a16:creationId xmlns:a16="http://schemas.microsoft.com/office/drawing/2014/main" id="{C36A9FF8-BCF3-478A-9859-3A7042D5C35D}"/>
                </a:ext>
              </a:extLst>
            </p:cNvPr>
            <p:cNvPicPr>
              <a:picLocks noChangeAspect="1"/>
            </p:cNvPicPr>
            <p:nvPr/>
          </p:nvPicPr>
          <p:blipFill>
            <a:blip r:embed="rId3"/>
            <a:stretch>
              <a:fillRect/>
            </a:stretch>
          </p:blipFill>
          <p:spPr>
            <a:xfrm>
              <a:off x="902117" y="5315351"/>
              <a:ext cx="637765" cy="485838"/>
            </a:xfrm>
            <a:prstGeom prst="rect">
              <a:avLst/>
            </a:prstGeom>
          </p:spPr>
        </p:pic>
        <p:sp>
          <p:nvSpPr>
            <p:cNvPr id="330" name="TextBox 329">
              <a:extLst>
                <a:ext uri="{FF2B5EF4-FFF2-40B4-BE49-F238E27FC236}">
                  <a16:creationId xmlns:a16="http://schemas.microsoft.com/office/drawing/2014/main" id="{AEA3FE64-1AF5-4FD9-AA48-4DCEBE492676}"/>
                </a:ext>
              </a:extLst>
            </p:cNvPr>
            <p:cNvSpPr txBox="1"/>
            <p:nvPr/>
          </p:nvSpPr>
          <p:spPr>
            <a:xfrm>
              <a:off x="677018" y="5704774"/>
              <a:ext cx="1087962" cy="253916"/>
            </a:xfrm>
            <a:prstGeom prst="rect">
              <a:avLst/>
            </a:prstGeom>
            <a:noFill/>
          </p:spPr>
          <p:txBody>
            <a:bodyPr wrap="square" rtlCol="0">
              <a:spAutoFit/>
            </a:bodyPr>
            <a:lstStyle/>
            <a:p>
              <a:pPr algn="ctr"/>
              <a:r>
                <a:rPr lang="en-US" sz="1050" dirty="0"/>
                <a:t>Prod-Finance</a:t>
              </a:r>
            </a:p>
          </p:txBody>
        </p:sp>
        <p:pic>
          <p:nvPicPr>
            <p:cNvPr id="331" name="Graphic 330">
              <a:extLst>
                <a:ext uri="{FF2B5EF4-FFF2-40B4-BE49-F238E27FC236}">
                  <a16:creationId xmlns:a16="http://schemas.microsoft.com/office/drawing/2014/main" id="{1F7884CA-D429-4867-9ED8-0453C6ED81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7667" y="6076780"/>
              <a:ext cx="346664" cy="346664"/>
            </a:xfrm>
            <a:prstGeom prst="rect">
              <a:avLst/>
            </a:prstGeom>
          </p:spPr>
        </p:pic>
      </p:grpSp>
      <p:grpSp>
        <p:nvGrpSpPr>
          <p:cNvPr id="332" name="Group 331">
            <a:extLst>
              <a:ext uri="{FF2B5EF4-FFF2-40B4-BE49-F238E27FC236}">
                <a16:creationId xmlns:a16="http://schemas.microsoft.com/office/drawing/2014/main" id="{B24A8EF5-DD6F-4E06-BC24-1A57B9AA1F3A}"/>
              </a:ext>
            </a:extLst>
          </p:cNvPr>
          <p:cNvGrpSpPr/>
          <p:nvPr/>
        </p:nvGrpSpPr>
        <p:grpSpPr>
          <a:xfrm>
            <a:off x="10859870" y="5224775"/>
            <a:ext cx="1387034" cy="1108093"/>
            <a:chOff x="527482" y="5315351"/>
            <a:chExt cx="1387034" cy="1108093"/>
          </a:xfrm>
        </p:grpSpPr>
        <p:cxnSp>
          <p:nvCxnSpPr>
            <p:cNvPr id="333" name="Straight Connector 332">
              <a:extLst>
                <a:ext uri="{FF2B5EF4-FFF2-40B4-BE49-F238E27FC236}">
                  <a16:creationId xmlns:a16="http://schemas.microsoft.com/office/drawing/2014/main" id="{487B3190-D797-4DA9-9F94-39A8D67C1015}"/>
                </a:ext>
              </a:extLst>
            </p:cNvPr>
            <p:cNvCxnSpPr>
              <a:cxnSpLocks/>
            </p:cNvCxnSpPr>
            <p:nvPr/>
          </p:nvCxnSpPr>
          <p:spPr>
            <a:xfrm>
              <a:off x="527482" y="595869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pic>
          <p:nvPicPr>
            <p:cNvPr id="334" name="Picture 333">
              <a:extLst>
                <a:ext uri="{FF2B5EF4-FFF2-40B4-BE49-F238E27FC236}">
                  <a16:creationId xmlns:a16="http://schemas.microsoft.com/office/drawing/2014/main" id="{368309D3-E14F-43D0-B07B-644700AD7BA8}"/>
                </a:ext>
              </a:extLst>
            </p:cNvPr>
            <p:cNvPicPr>
              <a:picLocks noChangeAspect="1"/>
            </p:cNvPicPr>
            <p:nvPr/>
          </p:nvPicPr>
          <p:blipFill>
            <a:blip r:embed="rId3"/>
            <a:stretch>
              <a:fillRect/>
            </a:stretch>
          </p:blipFill>
          <p:spPr>
            <a:xfrm>
              <a:off x="902117" y="5315351"/>
              <a:ext cx="637765" cy="485838"/>
            </a:xfrm>
            <a:prstGeom prst="rect">
              <a:avLst/>
            </a:prstGeom>
          </p:spPr>
        </p:pic>
        <p:sp>
          <p:nvSpPr>
            <p:cNvPr id="335" name="TextBox 334">
              <a:extLst>
                <a:ext uri="{FF2B5EF4-FFF2-40B4-BE49-F238E27FC236}">
                  <a16:creationId xmlns:a16="http://schemas.microsoft.com/office/drawing/2014/main" id="{963C1CF8-9325-49A4-B31D-07EC587A90E2}"/>
                </a:ext>
              </a:extLst>
            </p:cNvPr>
            <p:cNvSpPr txBox="1"/>
            <p:nvPr/>
          </p:nvSpPr>
          <p:spPr>
            <a:xfrm>
              <a:off x="677018" y="5704774"/>
              <a:ext cx="1087962" cy="253916"/>
            </a:xfrm>
            <a:prstGeom prst="rect">
              <a:avLst/>
            </a:prstGeom>
            <a:noFill/>
          </p:spPr>
          <p:txBody>
            <a:bodyPr wrap="square" rtlCol="0">
              <a:spAutoFit/>
            </a:bodyPr>
            <a:lstStyle/>
            <a:p>
              <a:pPr algn="ctr"/>
              <a:r>
                <a:rPr lang="en-US" sz="1050" dirty="0"/>
                <a:t>Prod-</a:t>
              </a:r>
              <a:r>
                <a:rPr lang="en-US" sz="1050" dirty="0" err="1"/>
                <a:t>Mfr</a:t>
              </a:r>
              <a:endParaRPr lang="en-US" sz="1050" dirty="0"/>
            </a:p>
          </p:txBody>
        </p:sp>
        <p:pic>
          <p:nvPicPr>
            <p:cNvPr id="336" name="Graphic 335">
              <a:extLst>
                <a:ext uri="{FF2B5EF4-FFF2-40B4-BE49-F238E27FC236}">
                  <a16:creationId xmlns:a16="http://schemas.microsoft.com/office/drawing/2014/main" id="{99625587-286E-4164-91DC-A8F07BFFB4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7667" y="6076780"/>
              <a:ext cx="346664" cy="346664"/>
            </a:xfrm>
            <a:prstGeom prst="rect">
              <a:avLst/>
            </a:prstGeom>
          </p:spPr>
        </p:pic>
      </p:grpSp>
    </p:spTree>
    <p:extLst>
      <p:ext uri="{BB962C8B-B14F-4D97-AF65-F5344CB8AC3E}">
        <p14:creationId xmlns:p14="http://schemas.microsoft.com/office/powerpoint/2010/main" val="3388971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81"/>
                                        </p:tgtEl>
                                      </p:cBhvr>
                                    </p:animEffect>
                                    <p:set>
                                      <p:cBhvr>
                                        <p:cTn id="7" dur="1" fill="hold">
                                          <p:stCondLst>
                                            <p:cond delay="499"/>
                                          </p:stCondLst>
                                        </p:cTn>
                                        <p:tgtEl>
                                          <p:spTgt spid="8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1">
                                            <p:txEl>
                                              <p:pRg st="0" end="0"/>
                                            </p:txEl>
                                          </p:spTgt>
                                        </p:tgtEl>
                                        <p:attrNameLst>
                                          <p:attrName>style.visibility</p:attrName>
                                        </p:attrNameLst>
                                      </p:cBhvr>
                                      <p:to>
                                        <p:strVal val="visible"/>
                                      </p:to>
                                    </p:set>
                                    <p:animEffect transition="in" filter="wipe(left)">
                                      <p:cBhvr>
                                        <p:cTn id="12" dur="500"/>
                                        <p:tgtEl>
                                          <p:spTgt spid="181">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6"/>
                                        </p:tgtEl>
                                        <p:attrNameLst>
                                          <p:attrName>style.visibility</p:attrName>
                                        </p:attrNameLst>
                                      </p:cBhvr>
                                      <p:to>
                                        <p:strVal val="visible"/>
                                      </p:to>
                                    </p:set>
                                    <p:animEffect transition="in" filter="fade">
                                      <p:cBhvr>
                                        <p:cTn id="15" dur="500"/>
                                        <p:tgtEl>
                                          <p:spTgt spid="226"/>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181">
                                            <p:txEl>
                                              <p:pRg st="2" end="2"/>
                                            </p:txEl>
                                          </p:spTgt>
                                        </p:tgtEl>
                                        <p:attrNameLst>
                                          <p:attrName>style.visibility</p:attrName>
                                        </p:attrNameLst>
                                      </p:cBhvr>
                                      <p:to>
                                        <p:strVal val="visible"/>
                                      </p:to>
                                    </p:set>
                                    <p:animEffect transition="in" filter="wipe(left)">
                                      <p:cBhvr>
                                        <p:cTn id="19" dur="500"/>
                                        <p:tgtEl>
                                          <p:spTgt spid="181">
                                            <p:txEl>
                                              <p:pRg st="2" end="2"/>
                                            </p:txEl>
                                          </p:spTgt>
                                        </p:tgtEl>
                                      </p:cBhvr>
                                    </p:animEffect>
                                  </p:childTnLst>
                                </p:cTn>
                              </p:par>
                            </p:childTnLst>
                          </p:cTn>
                        </p:par>
                        <p:par>
                          <p:cTn id="20" fill="hold">
                            <p:stCondLst>
                              <p:cond delay="1000"/>
                            </p:stCondLst>
                            <p:childTnLst>
                              <p:par>
                                <p:cTn id="21" presetID="10" presetClass="entr" presetSubtype="0" fill="hold" grpId="1" nodeType="afterEffect">
                                  <p:stCondLst>
                                    <p:cond delay="0"/>
                                  </p:stCondLst>
                                  <p:childTnLst>
                                    <p:set>
                                      <p:cBhvr>
                                        <p:cTn id="22" dur="1" fill="hold">
                                          <p:stCondLst>
                                            <p:cond delay="0"/>
                                          </p:stCondLst>
                                        </p:cTn>
                                        <p:tgtEl>
                                          <p:spTgt spid="220"/>
                                        </p:tgtEl>
                                        <p:attrNameLst>
                                          <p:attrName>style.visibility</p:attrName>
                                        </p:attrNameLst>
                                      </p:cBhvr>
                                      <p:to>
                                        <p:strVal val="visible"/>
                                      </p:to>
                                    </p:set>
                                    <p:animEffect transition="in" filter="fade">
                                      <p:cBhvr>
                                        <p:cTn id="23" dur="500"/>
                                        <p:tgtEl>
                                          <p:spTgt spid="220"/>
                                        </p:tgtEl>
                                      </p:cBhvr>
                                    </p:animEffect>
                                  </p:childTnLst>
                                </p:cTn>
                              </p:par>
                              <p:par>
                                <p:cTn id="24" presetID="42" presetClass="path" presetSubtype="0" accel="50000" decel="50000" fill="hold" grpId="0" nodeType="withEffect">
                                  <p:stCondLst>
                                    <p:cond delay="0"/>
                                  </p:stCondLst>
                                  <p:childTnLst>
                                    <p:animMotion origin="layout" path="M -1.45833E-6 4.81481E-6 L 0.31367 -0.09699 " pathEditMode="relative" rAng="0" ptsTypes="AA">
                                      <p:cBhvr>
                                        <p:cTn id="25" dur="2000" fill="hold"/>
                                        <p:tgtEl>
                                          <p:spTgt spid="220"/>
                                        </p:tgtEl>
                                        <p:attrNameLst>
                                          <p:attrName>ppt_x</p:attrName>
                                          <p:attrName>ppt_y</p:attrName>
                                        </p:attrNameLst>
                                      </p:cBhvr>
                                      <p:rCtr x="15846" y="-4444"/>
                                    </p:animMotion>
                                  </p:childTnLst>
                                </p:cTn>
                              </p:par>
                              <p:par>
                                <p:cTn id="26" presetID="42" presetClass="path" presetSubtype="0" accel="50000" decel="50000" fill="hold" grpId="0" nodeType="withEffect">
                                  <p:stCondLst>
                                    <p:cond delay="0"/>
                                  </p:stCondLst>
                                  <p:childTnLst>
                                    <p:animMotion origin="layout" path="M -2.5E-6 4.44444E-6 L -0.3444 0.33217 " pathEditMode="relative" rAng="0" ptsTypes="AA">
                                      <p:cBhvr>
                                        <p:cTn id="27" dur="2000" fill="hold"/>
                                        <p:tgtEl>
                                          <p:spTgt spid="230"/>
                                        </p:tgtEl>
                                        <p:attrNameLst>
                                          <p:attrName>ppt_x</p:attrName>
                                          <p:attrName>ppt_y</p:attrName>
                                        </p:attrNameLst>
                                      </p:cBhvr>
                                      <p:rCtr x="-17227" y="16597"/>
                                    </p:animMotion>
                                  </p:childTnLst>
                                </p:cTn>
                              </p:par>
                              <p:par>
                                <p:cTn id="28" presetID="10" presetClass="entr" presetSubtype="0" fill="hold" nodeType="withEffect">
                                  <p:stCondLst>
                                    <p:cond delay="2000"/>
                                  </p:stCondLst>
                                  <p:childTnLst>
                                    <p:set>
                                      <p:cBhvr>
                                        <p:cTn id="29" dur="1" fill="hold">
                                          <p:stCondLst>
                                            <p:cond delay="0"/>
                                          </p:stCondLst>
                                        </p:cTn>
                                        <p:tgtEl>
                                          <p:spTgt spid="182"/>
                                        </p:tgtEl>
                                        <p:attrNameLst>
                                          <p:attrName>style.visibility</p:attrName>
                                        </p:attrNameLst>
                                      </p:cBhvr>
                                      <p:to>
                                        <p:strVal val="visible"/>
                                      </p:to>
                                    </p:set>
                                    <p:animEffect transition="in" filter="fade">
                                      <p:cBhvr>
                                        <p:cTn id="30" dur="500"/>
                                        <p:tgtEl>
                                          <p:spTgt spid="182"/>
                                        </p:tgtEl>
                                      </p:cBhvr>
                                    </p:animEffect>
                                  </p:childTnLst>
                                </p:cTn>
                              </p:par>
                              <p:par>
                                <p:cTn id="31" presetID="10" presetClass="entr" presetSubtype="0" fill="hold" nodeType="withEffect">
                                  <p:stCondLst>
                                    <p:cond delay="2300"/>
                                  </p:stCondLst>
                                  <p:childTnLst>
                                    <p:set>
                                      <p:cBhvr>
                                        <p:cTn id="32" dur="1" fill="hold">
                                          <p:stCondLst>
                                            <p:cond delay="0"/>
                                          </p:stCondLst>
                                        </p:cTn>
                                        <p:tgtEl>
                                          <p:spTgt spid="200"/>
                                        </p:tgtEl>
                                        <p:attrNameLst>
                                          <p:attrName>style.visibility</p:attrName>
                                        </p:attrNameLst>
                                      </p:cBhvr>
                                      <p:to>
                                        <p:strVal val="visible"/>
                                      </p:to>
                                    </p:set>
                                    <p:animEffect transition="in" filter="fade">
                                      <p:cBhvr>
                                        <p:cTn id="33" dur="500"/>
                                        <p:tgtEl>
                                          <p:spTgt spid="200"/>
                                        </p:tgtEl>
                                      </p:cBhvr>
                                    </p:animEffect>
                                  </p:childTnLst>
                                </p:cTn>
                              </p:par>
                              <p:par>
                                <p:cTn id="34" presetID="42" presetClass="path" presetSubtype="0" accel="50000" decel="50000" fill="hold" grpId="0" nodeType="withEffect">
                                  <p:stCondLst>
                                    <p:cond delay="0"/>
                                  </p:stCondLst>
                                  <p:childTnLst>
                                    <p:animMotion origin="layout" path="M -2.5E-6 4.44444E-6 L -0.3444 0.33217 " pathEditMode="relative" rAng="0" ptsTypes="AA">
                                      <p:cBhvr>
                                        <p:cTn id="35" dur="2000" fill="hold"/>
                                        <p:tgtEl>
                                          <p:spTgt spid="240"/>
                                        </p:tgtEl>
                                        <p:attrNameLst>
                                          <p:attrName>ppt_x</p:attrName>
                                          <p:attrName>ppt_y</p:attrName>
                                        </p:attrNameLst>
                                      </p:cBhvr>
                                      <p:rCtr x="-17227" y="16597"/>
                                    </p:animMotion>
                                  </p:childTnLst>
                                </p:cTn>
                              </p:par>
                              <p:par>
                                <p:cTn id="36" presetID="42" presetClass="path" presetSubtype="0" accel="50000" decel="50000" fill="hold" grpId="0" nodeType="withEffect">
                                  <p:stCondLst>
                                    <p:cond delay="0"/>
                                  </p:stCondLst>
                                  <p:childTnLst>
                                    <p:animMotion origin="layout" path="M -2.5E-6 4.44444E-6 L -0.3444 0.33217 " pathEditMode="relative" rAng="0" ptsTypes="AA">
                                      <p:cBhvr>
                                        <p:cTn id="37" dur="2000" fill="hold"/>
                                        <p:tgtEl>
                                          <p:spTgt spid="241"/>
                                        </p:tgtEl>
                                        <p:attrNameLst>
                                          <p:attrName>ppt_x</p:attrName>
                                          <p:attrName>ppt_y</p:attrName>
                                        </p:attrNameLst>
                                      </p:cBhvr>
                                      <p:rCtr x="-17227" y="16597"/>
                                    </p:animMotion>
                                  </p:childTnLst>
                                </p:cTn>
                              </p:par>
                              <p:par>
                                <p:cTn id="38" presetID="42" presetClass="path" presetSubtype="0" accel="50000" decel="50000" fill="hold" grpId="0" nodeType="withEffect">
                                  <p:stCondLst>
                                    <p:cond delay="0"/>
                                  </p:stCondLst>
                                  <p:childTnLst>
                                    <p:animMotion origin="layout" path="M -2.5E-6 4.44444E-6 L -0.3444 0.33217 " pathEditMode="relative" rAng="0" ptsTypes="AA">
                                      <p:cBhvr>
                                        <p:cTn id="39" dur="2000" fill="hold"/>
                                        <p:tgtEl>
                                          <p:spTgt spid="242"/>
                                        </p:tgtEl>
                                        <p:attrNameLst>
                                          <p:attrName>ppt_x</p:attrName>
                                          <p:attrName>ppt_y</p:attrName>
                                        </p:attrNameLst>
                                      </p:cBhvr>
                                      <p:rCtr x="-17227" y="16597"/>
                                    </p:animMotion>
                                  </p:childTnLst>
                                </p:cTn>
                              </p:par>
                              <p:par>
                                <p:cTn id="40" presetID="42" presetClass="path" presetSubtype="0" accel="50000" decel="50000" fill="hold" grpId="0" nodeType="withEffect">
                                  <p:stCondLst>
                                    <p:cond delay="0"/>
                                  </p:stCondLst>
                                  <p:childTnLst>
                                    <p:animMotion origin="layout" path="M -2.5E-6 4.44444E-6 L -0.14075 0.32893 " pathEditMode="relative" rAng="0" ptsTypes="AA">
                                      <p:cBhvr>
                                        <p:cTn id="41" dur="2000" fill="hold"/>
                                        <p:tgtEl>
                                          <p:spTgt spid="243"/>
                                        </p:tgtEl>
                                        <p:attrNameLst>
                                          <p:attrName>ppt_x</p:attrName>
                                          <p:attrName>ppt_y</p:attrName>
                                        </p:attrNameLst>
                                      </p:cBhvr>
                                      <p:rCtr x="-7044" y="16435"/>
                                    </p:animMotion>
                                  </p:childTnLst>
                                </p:cTn>
                              </p:par>
                              <p:par>
                                <p:cTn id="42" presetID="10" presetClass="exit" presetSubtype="0" fill="hold" nodeType="withEffect">
                                  <p:stCondLst>
                                    <p:cond delay="0"/>
                                  </p:stCondLst>
                                  <p:childTnLst>
                                    <p:animEffect transition="out" filter="fade">
                                      <p:cBhvr>
                                        <p:cTn id="43" dur="500"/>
                                        <p:tgtEl>
                                          <p:spTgt spid="244"/>
                                        </p:tgtEl>
                                      </p:cBhvr>
                                    </p:animEffect>
                                    <p:set>
                                      <p:cBhvr>
                                        <p:cTn id="44" dur="1" fill="hold">
                                          <p:stCondLst>
                                            <p:cond delay="499"/>
                                          </p:stCondLst>
                                        </p:cTn>
                                        <p:tgtEl>
                                          <p:spTgt spid="244"/>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262"/>
                                        </p:tgtEl>
                                      </p:cBhvr>
                                    </p:animEffect>
                                    <p:set>
                                      <p:cBhvr>
                                        <p:cTn id="47" dur="1" fill="hold">
                                          <p:stCondLst>
                                            <p:cond delay="499"/>
                                          </p:stCondLst>
                                        </p:cTn>
                                        <p:tgtEl>
                                          <p:spTgt spid="262"/>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280"/>
                                        </p:tgtEl>
                                      </p:cBhvr>
                                    </p:animEffect>
                                    <p:set>
                                      <p:cBhvr>
                                        <p:cTn id="50" dur="1" fill="hold">
                                          <p:stCondLst>
                                            <p:cond delay="499"/>
                                          </p:stCondLst>
                                        </p:cTn>
                                        <p:tgtEl>
                                          <p:spTgt spid="280"/>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298"/>
                                        </p:tgtEl>
                                      </p:cBhvr>
                                    </p:animEffect>
                                    <p:set>
                                      <p:cBhvr>
                                        <p:cTn id="53" dur="1" fill="hold">
                                          <p:stCondLst>
                                            <p:cond delay="499"/>
                                          </p:stCondLst>
                                        </p:cTn>
                                        <p:tgtEl>
                                          <p:spTgt spid="2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p:bldP spid="220" grpId="0" animBg="1"/>
      <p:bldP spid="220" grpId="1" animBg="1"/>
      <p:bldP spid="226" grpId="0" animBg="1"/>
      <p:bldP spid="240" grpId="0" animBg="1"/>
      <p:bldP spid="241" grpId="0" animBg="1"/>
      <p:bldP spid="242" grpId="0" animBg="1"/>
      <p:bldP spid="24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6675120" cy="615553"/>
          </a:xfrm>
        </p:spPr>
        <p:txBody>
          <a:bodyPr/>
          <a:lstStyle/>
          <a:p>
            <a:r>
              <a:rPr lang="en-US"/>
              <a:t>Configuration Provider </a:t>
            </a:r>
            <a:br>
              <a:rPr lang="en-US"/>
            </a:br>
            <a:r>
              <a:rPr lang="en-US"/>
              <a:t>	- extracting settings from your container</a:t>
            </a:r>
          </a:p>
        </p:txBody>
      </p:sp>
    </p:spTree>
    <p:extLst>
      <p:ext uri="{BB962C8B-B14F-4D97-AF65-F5344CB8AC3E}">
        <p14:creationId xmlns:p14="http://schemas.microsoft.com/office/powerpoint/2010/main" val="301586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2.xml><?xml version="1.0" encoding="utf-8"?>
<a:theme xmlns:a="http://schemas.openxmlformats.org/drawingml/2006/main" name="LayoutColore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askerDockerDotNet.potx" id="{F79C56E2-8F78-4892-A967-5D3AF04A25AB}" vid="{58038668-5279-4B46-BCCC-3F7FF378ABC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23F0DE61C01647AADD57BC023588A4" ma:contentTypeVersion="7" ma:contentTypeDescription="Create a new document." ma:contentTypeScope="" ma:versionID="c82e17bda8f0824f827d30d217c1e644">
  <xsd:schema xmlns:xsd="http://www.w3.org/2001/XMLSchema" xmlns:xs="http://www.w3.org/2001/XMLSchema" xmlns:p="http://schemas.microsoft.com/office/2006/metadata/properties" xmlns:ns2="670f2bc3-833b-4a76-b13f-f7d6db0b8f4d" xmlns:ns3="80b0474e-37b4-4751-81bc-12d5121181de" targetNamespace="http://schemas.microsoft.com/office/2006/metadata/properties" ma:root="true" ma:fieldsID="76d14746e1836138be82c9d02d1b3c81" ns2:_="" ns3:_="">
    <xsd:import namespace="670f2bc3-833b-4a76-b13f-f7d6db0b8f4d"/>
    <xsd:import namespace="80b0474e-37b4-4751-81bc-12d5121181d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0f2bc3-833b-4a76-b13f-f7d6db0b8f4d"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b0474e-37b4-4751-81bc-12d5121181de"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BFFCC63-98F2-41F9-B5D6-E4867C5AE391}">
  <ds:schemaRefs>
    <ds:schemaRef ds:uri="670f2bc3-833b-4a76-b13f-f7d6db0b8f4d"/>
    <ds:schemaRef ds:uri="80b0474e-37b4-4751-81bc-12d5121181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3910</TotalTime>
  <Words>3812</Words>
  <Application>Microsoft Office PowerPoint</Application>
  <PresentationFormat>Widescreen</PresentationFormat>
  <Paragraphs>1133</Paragraphs>
  <Slides>49</Slides>
  <Notes>29</Notes>
  <HiddenSlides>5</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49</vt:i4>
      </vt:variant>
    </vt:vector>
  </HeadingPairs>
  <TitlesOfParts>
    <vt:vector size="63" baseType="lpstr">
      <vt:lpstr>Arial</vt:lpstr>
      <vt:lpstr>Calibri</vt:lpstr>
      <vt:lpstr>Cambria Math</vt:lpstr>
      <vt:lpstr>Consolas</vt:lpstr>
      <vt:lpstr>Courier New</vt:lpstr>
      <vt:lpstr>Lucida Console</vt:lpstr>
      <vt:lpstr>Segoe</vt:lpstr>
      <vt:lpstr>Segoe UI</vt:lpstr>
      <vt:lpstr>Segoe UI Light</vt:lpstr>
      <vt:lpstr>Segoe UI Semibold</vt:lpstr>
      <vt:lpstr>Segoe UI Semilight</vt:lpstr>
      <vt:lpstr>Wingdings</vt:lpstr>
      <vt:lpstr>5-50195_Microsoft_Build_Template</vt:lpstr>
      <vt:lpstr>LayoutColored</vt:lpstr>
      <vt:lpstr>PowerPoint Presentation</vt:lpstr>
      <vt:lpstr>Building, Running, Patching Docker Containers –  The Paradigm Shift</vt:lpstr>
      <vt:lpstr>PowerPoint Presentation</vt:lpstr>
      <vt:lpstr>Shipping Manifest</vt:lpstr>
      <vt:lpstr>Today’s Container DevOps Workflow</vt:lpstr>
      <vt:lpstr>Demo</vt:lpstr>
      <vt:lpstr>Multi-Stage Builds</vt:lpstr>
      <vt:lpstr>Extracting Configuration</vt:lpstr>
      <vt:lpstr>Demo</vt:lpstr>
      <vt:lpstr>Committing Code </vt:lpstr>
      <vt:lpstr>Current Build Infrastructure</vt:lpstr>
      <vt:lpstr>Native Container Builds</vt:lpstr>
      <vt:lpstr>Announcing ACR Build</vt:lpstr>
      <vt:lpstr>ACR Build</vt:lpstr>
      <vt:lpstr>Demo</vt:lpstr>
      <vt:lpstr>Demo</vt:lpstr>
      <vt:lpstr>Testing Built Containers…</vt:lpstr>
      <vt:lpstr>Testing Built Containers</vt:lpstr>
      <vt:lpstr>Deployment</vt:lpstr>
      <vt:lpstr>Service Boundary Definition</vt:lpstr>
      <vt:lpstr>Helm – what are the controls you need to know?</vt:lpstr>
      <vt:lpstr>Deploying &amp; Managing Reliable Systems</vt:lpstr>
      <vt:lpstr>Deployment</vt:lpstr>
      <vt:lpstr>Image Lifecycle Primitives</vt:lpstr>
      <vt:lpstr>PowerPoint Presentation</vt:lpstr>
      <vt:lpstr>Image Tagging </vt:lpstr>
      <vt:lpstr>PowerPoint Presentation</vt:lpstr>
      <vt:lpstr>Tagging Techniques</vt:lpstr>
      <vt:lpstr>Image Tagging</vt:lpstr>
      <vt:lpstr>Microservice Resiliency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Deploying &amp; Managing Reliable Systems</vt:lpstr>
      <vt:lpstr>Service Boundary Definition</vt:lpstr>
      <vt:lpstr>Demo</vt:lpstr>
      <vt:lpstr>Coming into port…</vt:lpstr>
      <vt:lpstr>Scrub checklist</vt:lpstr>
      <vt:lpstr>Brand photography library</vt:lpstr>
      <vt:lpstr>Illustration library</vt:lpstr>
      <vt:lpstr>Section title</vt:lpstr>
      <vt:lpstr>Please Complete An Evaluation Form for every session you attend.   Your input is important!</vt:lpstr>
      <vt:lpstr>PowerPoint Presentation</vt:lpstr>
      <vt:lpstr>ACR Build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Lasker</dc:creator>
  <cp:lastModifiedBy>Steve Lasker</cp:lastModifiedBy>
  <cp:revision>14</cp:revision>
  <dcterms:modified xsi:type="dcterms:W3CDTF">2018-05-06T14:49:04Z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0x010100F523F0DE61C01647AADD57BC023588A4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20;#Washington State Convention and Trade Center|2ebf141d-f871-4cc9-bf08-f87f112ab464</vt:lpwstr>
  </property>
  <property fmtid="{D5CDD505-2E9C-101B-9397-08002B2CF9AE}" pid="7" name="Track">
    <vt:lpwstr/>
  </property>
  <property fmtid="{D5CDD505-2E9C-101B-9397-08002B2CF9AE}" pid="8" name="Event Location">
    <vt:lpwstr>19;#Seattle|54f46ed2-c77e-4a59-b182-a4171fdb0d11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42;#Microsoft Build|98156d08-f86c-467a-ad79-de9e9c534df7</vt:lpwstr>
  </property>
  <property fmtid="{D5CDD505-2E9C-101B-9397-08002B2CF9AE}" pid="21" name="Event Name">
    <vt:lpwstr>45;#Build|58542b36-5bf5-46a6-a53f-a41fb7a73785</vt:lpwstr>
  </property>
  <property fmtid="{D5CDD505-2E9C-101B-9397-08002B2CF9AE}" pid="22" name="Audience1">
    <vt:lpwstr/>
  </property>
</Properties>
</file>